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emf"/><Relationship Id="rId1" Type="http://schemas.openxmlformats.org/officeDocument/2006/relationships/image" Target="../media/image2.e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7" Type="http://schemas.openxmlformats.org/officeDocument/2006/relationships/image" Target="../media/image23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2.wmf"/><Relationship Id="rId5" Type="http://schemas.openxmlformats.org/officeDocument/2006/relationships/image" Target="../media/image16.wmf"/><Relationship Id="rId4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5BFFF-DE1C-4280-B311-956BE59A0510}" type="datetimeFigureOut">
              <a:rPr lang="en-US" smtClean="0"/>
              <a:t>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B5A3-940A-49D0-A69A-95A7189B7D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5BFFF-DE1C-4280-B311-956BE59A0510}" type="datetimeFigureOut">
              <a:rPr lang="en-US" smtClean="0"/>
              <a:t>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B5A3-940A-49D0-A69A-95A7189B7D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5BFFF-DE1C-4280-B311-956BE59A0510}" type="datetimeFigureOut">
              <a:rPr lang="en-US" smtClean="0"/>
              <a:t>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B5A3-940A-49D0-A69A-95A7189B7D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Jaringan Telekomunikasi</a:t>
            </a: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6616F-44E2-49EE-9B01-C2084215E7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5BFFF-DE1C-4280-B311-956BE59A0510}" type="datetimeFigureOut">
              <a:rPr lang="en-US" smtClean="0"/>
              <a:t>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B5A3-940A-49D0-A69A-95A7189B7D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5BFFF-DE1C-4280-B311-956BE59A0510}" type="datetimeFigureOut">
              <a:rPr lang="en-US" smtClean="0"/>
              <a:t>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B5A3-940A-49D0-A69A-95A7189B7D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5BFFF-DE1C-4280-B311-956BE59A0510}" type="datetimeFigureOut">
              <a:rPr lang="en-US" smtClean="0"/>
              <a:t>2/14/2013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B5A3-940A-49D0-A69A-95A7189B7D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5BFFF-DE1C-4280-B311-956BE59A0510}" type="datetimeFigureOut">
              <a:rPr lang="en-US" smtClean="0"/>
              <a:t>2/14/2013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B5A3-940A-49D0-A69A-95A7189B7D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5BFFF-DE1C-4280-B311-956BE59A0510}" type="datetimeFigureOut">
              <a:rPr lang="en-US" smtClean="0"/>
              <a:t>2/14/2013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B5A3-940A-49D0-A69A-95A7189B7D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5BFFF-DE1C-4280-B311-956BE59A0510}" type="datetimeFigureOut">
              <a:rPr lang="en-US" smtClean="0"/>
              <a:t>2/14/2013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B5A3-940A-49D0-A69A-95A7189B7D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5BFFF-DE1C-4280-B311-956BE59A0510}" type="datetimeFigureOut">
              <a:rPr lang="en-US" smtClean="0"/>
              <a:t>2/14/2013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B5A3-940A-49D0-A69A-95A7189B7D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5BFFF-DE1C-4280-B311-956BE59A0510}" type="datetimeFigureOut">
              <a:rPr lang="en-US" smtClean="0"/>
              <a:t>2/14/2013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B5A3-940A-49D0-A69A-95A7189B7D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5BFFF-DE1C-4280-B311-956BE59A0510}" type="datetimeFigureOut">
              <a:rPr lang="en-US" smtClean="0"/>
              <a:t>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EB5A3-940A-49D0-A69A-95A7189B7D8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oleObject" Target="../embeddings/oleObject30.bin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4.bin"/><Relationship Id="rId12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3.bin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2.bin"/><Relationship Id="rId10" Type="http://schemas.openxmlformats.org/officeDocument/2006/relationships/oleObject" Target="../embeddings/oleObject27.bin"/><Relationship Id="rId4" Type="http://schemas.openxmlformats.org/officeDocument/2006/relationships/oleObject" Target="../embeddings/oleObject21.bin"/><Relationship Id="rId9" Type="http://schemas.openxmlformats.org/officeDocument/2006/relationships/oleObject" Target="../embeddings/oleObject2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3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1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3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593975"/>
          </a:xfrm>
        </p:spPr>
        <p:txBody>
          <a:bodyPr/>
          <a:lstStyle/>
          <a:p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 smtClean="0"/>
              <a:t>Pembentuk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smtClean="0"/>
              <a:t>Telekomunikasi</a:t>
            </a:r>
            <a:br>
              <a:rPr lang="en-US" dirty="0" smtClean="0"/>
            </a:br>
            <a:r>
              <a:rPr lang="en-US" sz="2400" dirty="0" smtClean="0"/>
              <a:t>(</a:t>
            </a:r>
            <a:r>
              <a:rPr lang="en-US" sz="2400" dirty="0" err="1" smtClean="0"/>
              <a:t>sambungan</a:t>
            </a:r>
            <a:r>
              <a:rPr lang="en-US" sz="2400" dirty="0" smtClean="0"/>
              <a:t>….)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Jartel</a:t>
            </a:r>
            <a:r>
              <a:rPr lang="en-US" dirty="0" smtClean="0"/>
              <a:t> 2012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Jaringan Telekomunikasi</a:t>
            </a:r>
          </a:p>
        </p:txBody>
      </p:sp>
      <p:sp>
        <p:nvSpPr>
          <p:cNvPr id="5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78DA00-F39A-489D-A86C-0CA01AD9302D}" type="slidenum">
              <a:rPr lang="en-GB"/>
              <a:pPr>
                <a:defRPr/>
              </a:pPr>
              <a:t>10</a:t>
            </a:fld>
            <a:endParaRPr lang="en-GB"/>
          </a:p>
        </p:txBody>
      </p:sp>
      <p:sp>
        <p:nvSpPr>
          <p:cNvPr id="20495" name="Rectangle 2"/>
          <p:cNvSpPr>
            <a:spLocks noChangeArrowheads="1"/>
          </p:cNvSpPr>
          <p:nvPr/>
        </p:nvSpPr>
        <p:spPr bwMode="auto">
          <a:xfrm>
            <a:off x="3505200" y="457200"/>
            <a:ext cx="1876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3600">
                <a:latin typeface="Book Antiqua" pitchFamily="18" charset="0"/>
              </a:rPr>
              <a:t>FreeCall</a:t>
            </a:r>
          </a:p>
        </p:txBody>
      </p:sp>
      <p:sp>
        <p:nvSpPr>
          <p:cNvPr id="20496" name="Rectangle 3"/>
          <p:cNvSpPr>
            <a:spLocks noChangeArrowheads="1"/>
          </p:cNvSpPr>
          <p:nvPr/>
        </p:nvSpPr>
        <p:spPr bwMode="auto">
          <a:xfrm>
            <a:off x="304800" y="3222625"/>
            <a:ext cx="6223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000">
                <a:solidFill>
                  <a:srgbClr val="00279F"/>
                </a:solidFill>
                <a:latin typeface="Book Antiqua" pitchFamily="18" charset="0"/>
              </a:rPr>
              <a:t>Statistic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03225" y="1676400"/>
            <a:ext cx="7994650" cy="4373563"/>
            <a:chOff x="254" y="1056"/>
            <a:chExt cx="5036" cy="2755"/>
          </a:xfrm>
        </p:grpSpPr>
        <p:sp>
          <p:nvSpPr>
            <p:cNvPr id="20498" name="Rectangle 5"/>
            <p:cNvSpPr>
              <a:spLocks noChangeArrowheads="1"/>
            </p:cNvSpPr>
            <p:nvPr/>
          </p:nvSpPr>
          <p:spPr bwMode="auto">
            <a:xfrm>
              <a:off x="254" y="1991"/>
              <a:ext cx="280" cy="376"/>
            </a:xfrm>
            <a:prstGeom prst="rect">
              <a:avLst/>
            </a:prstGeom>
            <a:noFill/>
            <a:ln w="12700">
              <a:solidFill>
                <a:srgbClr val="00279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0482" name="Object 6"/>
            <p:cNvGraphicFramePr>
              <a:graphicFrameLocks/>
            </p:cNvGraphicFramePr>
            <p:nvPr/>
          </p:nvGraphicFramePr>
          <p:xfrm>
            <a:off x="3083" y="1203"/>
            <a:ext cx="527" cy="448"/>
          </p:xfrm>
          <a:graphic>
            <a:graphicData uri="http://schemas.openxmlformats.org/presentationml/2006/ole">
              <p:oleObj spid="_x0000_s7170" name="ClipArt" r:id="rId3" imgW="6246720" imgH="4173480" progId="">
                <p:embed/>
              </p:oleObj>
            </a:graphicData>
          </a:graphic>
        </p:graphicFrame>
        <p:graphicFrame>
          <p:nvGraphicFramePr>
            <p:cNvPr id="20483" name="Object 7"/>
            <p:cNvGraphicFramePr>
              <a:graphicFrameLocks/>
            </p:cNvGraphicFramePr>
            <p:nvPr/>
          </p:nvGraphicFramePr>
          <p:xfrm>
            <a:off x="4330" y="1699"/>
            <a:ext cx="551" cy="480"/>
          </p:xfrm>
          <a:graphic>
            <a:graphicData uri="http://schemas.openxmlformats.org/presentationml/2006/ole">
              <p:oleObj spid="_x0000_s7171" name="ClipArt" r:id="rId4" imgW="5279760" imgH="2428560" progId="">
                <p:embed/>
              </p:oleObj>
            </a:graphicData>
          </a:graphic>
        </p:graphicFrame>
        <p:graphicFrame>
          <p:nvGraphicFramePr>
            <p:cNvPr id="20484" name="Object 8"/>
            <p:cNvGraphicFramePr>
              <a:graphicFrameLocks/>
            </p:cNvGraphicFramePr>
            <p:nvPr/>
          </p:nvGraphicFramePr>
          <p:xfrm>
            <a:off x="782" y="1339"/>
            <a:ext cx="711" cy="456"/>
          </p:xfrm>
          <a:graphic>
            <a:graphicData uri="http://schemas.openxmlformats.org/presentationml/2006/ole">
              <p:oleObj spid="_x0000_s7172" name="ClipArt" r:id="rId5" imgW="5599080" imgH="3587400" progId="">
                <p:embed/>
              </p:oleObj>
            </a:graphicData>
          </a:graphic>
        </p:graphicFrame>
        <p:graphicFrame>
          <p:nvGraphicFramePr>
            <p:cNvPr id="20485" name="Object 9"/>
            <p:cNvGraphicFramePr>
              <a:graphicFrameLocks/>
            </p:cNvGraphicFramePr>
            <p:nvPr/>
          </p:nvGraphicFramePr>
          <p:xfrm>
            <a:off x="1941" y="1181"/>
            <a:ext cx="661" cy="438"/>
          </p:xfrm>
          <a:graphic>
            <a:graphicData uri="http://schemas.openxmlformats.org/presentationml/2006/ole">
              <p:oleObj spid="_x0000_s7173" name="ClipArt" r:id="rId6" imgW="4233600" imgH="3327120" progId="">
                <p:embed/>
              </p:oleObj>
            </a:graphicData>
          </a:graphic>
        </p:graphicFrame>
        <p:graphicFrame>
          <p:nvGraphicFramePr>
            <p:cNvPr id="20486" name="Object 10"/>
            <p:cNvGraphicFramePr>
              <a:graphicFrameLocks/>
            </p:cNvGraphicFramePr>
            <p:nvPr/>
          </p:nvGraphicFramePr>
          <p:xfrm>
            <a:off x="4570" y="2184"/>
            <a:ext cx="220" cy="235"/>
          </p:xfrm>
          <a:graphic>
            <a:graphicData uri="http://schemas.openxmlformats.org/presentationml/2006/ole">
              <p:oleObj spid="_x0000_s7174" name="ClipArt" r:id="rId7" imgW="4692600" imgH="4257360" progId="">
                <p:embed/>
              </p:oleObj>
            </a:graphicData>
          </a:graphic>
        </p:graphicFrame>
        <p:graphicFrame>
          <p:nvGraphicFramePr>
            <p:cNvPr id="20487" name="Object 11"/>
            <p:cNvGraphicFramePr>
              <a:graphicFrameLocks/>
            </p:cNvGraphicFramePr>
            <p:nvPr/>
          </p:nvGraphicFramePr>
          <p:xfrm>
            <a:off x="3127" y="3387"/>
            <a:ext cx="438" cy="376"/>
          </p:xfrm>
          <a:graphic>
            <a:graphicData uri="http://schemas.openxmlformats.org/presentationml/2006/ole">
              <p:oleObj spid="_x0000_s7175" name="ClipArt" r:id="rId8" imgW="5811480" imgH="5011560" progId="">
                <p:embed/>
              </p:oleObj>
            </a:graphicData>
          </a:graphic>
        </p:graphicFrame>
        <p:graphicFrame>
          <p:nvGraphicFramePr>
            <p:cNvPr id="20488" name="Object 12"/>
            <p:cNvGraphicFramePr>
              <a:graphicFrameLocks/>
            </p:cNvGraphicFramePr>
            <p:nvPr/>
          </p:nvGraphicFramePr>
          <p:xfrm>
            <a:off x="2289" y="3379"/>
            <a:ext cx="313" cy="240"/>
          </p:xfrm>
          <a:graphic>
            <a:graphicData uri="http://schemas.openxmlformats.org/presentationml/2006/ole">
              <p:oleObj spid="_x0000_s7176" name="ClipArt" r:id="rId9" imgW="5049720" imgH="2657160" progId="">
                <p:embed/>
              </p:oleObj>
            </a:graphicData>
          </a:graphic>
        </p:graphicFrame>
        <p:graphicFrame>
          <p:nvGraphicFramePr>
            <p:cNvPr id="20489" name="Object 13"/>
            <p:cNvGraphicFramePr>
              <a:graphicFrameLocks/>
            </p:cNvGraphicFramePr>
            <p:nvPr/>
          </p:nvGraphicFramePr>
          <p:xfrm>
            <a:off x="1546" y="3288"/>
            <a:ext cx="220" cy="235"/>
          </p:xfrm>
          <a:graphic>
            <a:graphicData uri="http://schemas.openxmlformats.org/presentationml/2006/ole">
              <p:oleObj spid="_x0000_s7177" name="ClipArt" r:id="rId10" imgW="4692600" imgH="4257360" progId="">
                <p:embed/>
              </p:oleObj>
            </a:graphicData>
          </a:graphic>
        </p:graphicFrame>
        <p:graphicFrame>
          <p:nvGraphicFramePr>
            <p:cNvPr id="20490" name="Object 14"/>
            <p:cNvGraphicFramePr>
              <a:graphicFrameLocks/>
            </p:cNvGraphicFramePr>
            <p:nvPr/>
          </p:nvGraphicFramePr>
          <p:xfrm>
            <a:off x="1162" y="1752"/>
            <a:ext cx="220" cy="235"/>
          </p:xfrm>
          <a:graphic>
            <a:graphicData uri="http://schemas.openxmlformats.org/presentationml/2006/ole">
              <p:oleObj spid="_x0000_s7178" name="ClipArt" r:id="rId11" imgW="4692600" imgH="4257360" progId="">
                <p:embed/>
              </p:oleObj>
            </a:graphicData>
          </a:graphic>
        </p:graphicFrame>
        <p:graphicFrame>
          <p:nvGraphicFramePr>
            <p:cNvPr id="20491" name="Object 15"/>
            <p:cNvGraphicFramePr>
              <a:graphicFrameLocks/>
            </p:cNvGraphicFramePr>
            <p:nvPr/>
          </p:nvGraphicFramePr>
          <p:xfrm>
            <a:off x="2458" y="1416"/>
            <a:ext cx="220" cy="235"/>
          </p:xfrm>
          <a:graphic>
            <a:graphicData uri="http://schemas.openxmlformats.org/presentationml/2006/ole">
              <p:oleObj spid="_x0000_s7179" name="ClipArt" r:id="rId12" imgW="4692600" imgH="4257360" progId="">
                <p:embed/>
              </p:oleObj>
            </a:graphicData>
          </a:graphic>
        </p:graphicFrame>
        <p:graphicFrame>
          <p:nvGraphicFramePr>
            <p:cNvPr id="20492" name="Object 16"/>
            <p:cNvGraphicFramePr>
              <a:graphicFrameLocks/>
            </p:cNvGraphicFramePr>
            <p:nvPr/>
          </p:nvGraphicFramePr>
          <p:xfrm>
            <a:off x="3514" y="1416"/>
            <a:ext cx="220" cy="214"/>
          </p:xfrm>
          <a:graphic>
            <a:graphicData uri="http://schemas.openxmlformats.org/presentationml/2006/ole">
              <p:oleObj spid="_x0000_s7180" name="ClipArt" r:id="rId13" imgW="4692600" imgH="4257360" progId="">
                <p:embed/>
              </p:oleObj>
            </a:graphicData>
          </a:graphic>
        </p:graphicFrame>
        <p:sp>
          <p:nvSpPr>
            <p:cNvPr id="20499" name="Rectangle 17"/>
            <p:cNvSpPr>
              <a:spLocks noChangeArrowheads="1"/>
            </p:cNvSpPr>
            <p:nvPr/>
          </p:nvSpPr>
          <p:spPr bwMode="auto">
            <a:xfrm>
              <a:off x="542" y="3191"/>
              <a:ext cx="280" cy="376"/>
            </a:xfrm>
            <a:prstGeom prst="rect">
              <a:avLst/>
            </a:prstGeom>
            <a:noFill/>
            <a:ln w="12700">
              <a:solidFill>
                <a:srgbClr val="00279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0" name="Rectangle 18"/>
            <p:cNvSpPr>
              <a:spLocks noChangeArrowheads="1"/>
            </p:cNvSpPr>
            <p:nvPr/>
          </p:nvSpPr>
          <p:spPr bwMode="auto">
            <a:xfrm>
              <a:off x="576" y="3216"/>
              <a:ext cx="25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279F"/>
                  </a:solidFill>
                  <a:latin typeface="Book Antiqua" pitchFamily="18" charset="0"/>
                </a:rPr>
                <a:t>Bill</a:t>
              </a:r>
            </a:p>
          </p:txBody>
        </p:sp>
        <p:sp>
          <p:nvSpPr>
            <p:cNvPr id="20501" name="Arc 19"/>
            <p:cNvSpPr>
              <a:spLocks/>
            </p:cNvSpPr>
            <p:nvPr/>
          </p:nvSpPr>
          <p:spPr bwMode="auto">
            <a:xfrm>
              <a:off x="731" y="3667"/>
              <a:ext cx="2736" cy="144"/>
            </a:xfrm>
            <a:custGeom>
              <a:avLst/>
              <a:gdLst>
                <a:gd name="T0" fmla="*/ 2736 w 21600"/>
                <a:gd name="T1" fmla="*/ 144 h 21600"/>
                <a:gd name="T2" fmla="*/ 0 w 21600"/>
                <a:gd name="T3" fmla="*/ 0 h 21600"/>
                <a:gd name="T4" fmla="*/ 2736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6E0043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2" name="Line 20"/>
            <p:cNvSpPr>
              <a:spLocks noChangeShapeType="1"/>
            </p:cNvSpPr>
            <p:nvPr/>
          </p:nvSpPr>
          <p:spPr bwMode="auto">
            <a:xfrm flipV="1">
              <a:off x="1642" y="3571"/>
              <a:ext cx="0" cy="192"/>
            </a:xfrm>
            <a:prstGeom prst="line">
              <a:avLst/>
            </a:prstGeom>
            <a:noFill/>
            <a:ln w="12700">
              <a:solidFill>
                <a:srgbClr val="6E0043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3" name="Line 21"/>
            <p:cNvSpPr>
              <a:spLocks noChangeShapeType="1"/>
            </p:cNvSpPr>
            <p:nvPr/>
          </p:nvSpPr>
          <p:spPr bwMode="auto">
            <a:xfrm flipV="1">
              <a:off x="2410" y="3619"/>
              <a:ext cx="0" cy="192"/>
            </a:xfrm>
            <a:prstGeom prst="line">
              <a:avLst/>
            </a:prstGeom>
            <a:noFill/>
            <a:ln w="12700">
              <a:solidFill>
                <a:srgbClr val="6E0043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4" name="Line 22"/>
            <p:cNvSpPr>
              <a:spLocks noChangeShapeType="1"/>
            </p:cNvSpPr>
            <p:nvPr/>
          </p:nvSpPr>
          <p:spPr bwMode="auto">
            <a:xfrm flipV="1">
              <a:off x="3466" y="3619"/>
              <a:ext cx="0" cy="192"/>
            </a:xfrm>
            <a:prstGeom prst="line">
              <a:avLst/>
            </a:prstGeom>
            <a:noFill/>
            <a:ln w="12700">
              <a:solidFill>
                <a:srgbClr val="6E0043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63" name="Oval 23"/>
            <p:cNvSpPr>
              <a:spLocks noChangeArrowheads="1"/>
            </p:cNvSpPr>
            <p:nvPr/>
          </p:nvSpPr>
          <p:spPr bwMode="auto">
            <a:xfrm>
              <a:off x="1310" y="1943"/>
              <a:ext cx="3016" cy="1240"/>
            </a:xfrm>
            <a:prstGeom prst="ellipse">
              <a:avLst/>
            </a:prstGeom>
            <a:gradFill rotWithShape="0">
              <a:gsLst>
                <a:gs pos="0">
                  <a:srgbClr val="F39FD1">
                    <a:gamma/>
                    <a:tint val="89804"/>
                    <a:invGamma/>
                  </a:srgbClr>
                </a:gs>
                <a:gs pos="50000">
                  <a:srgbClr val="F39FD1"/>
                </a:gs>
                <a:gs pos="100000">
                  <a:srgbClr val="F39FD1">
                    <a:gamma/>
                    <a:tint val="89804"/>
                    <a:invGamma/>
                  </a:srgbClr>
                </a:gs>
              </a:gsLst>
              <a:lin ang="189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rgbClr val="6E0043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9464" name="Rectangle 24"/>
            <p:cNvSpPr>
              <a:spLocks noChangeArrowheads="1"/>
            </p:cNvSpPr>
            <p:nvPr/>
          </p:nvSpPr>
          <p:spPr bwMode="auto">
            <a:xfrm>
              <a:off x="2126" y="2135"/>
              <a:ext cx="1528" cy="856"/>
            </a:xfrm>
            <a:prstGeom prst="rect">
              <a:avLst/>
            </a:prstGeom>
            <a:solidFill>
              <a:srgbClr val="00DFC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9688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507" name="Line 25"/>
            <p:cNvSpPr>
              <a:spLocks noChangeShapeType="1"/>
            </p:cNvSpPr>
            <p:nvPr/>
          </p:nvSpPr>
          <p:spPr bwMode="auto">
            <a:xfrm>
              <a:off x="2122" y="2419"/>
              <a:ext cx="15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8" name="Rectangle 26"/>
            <p:cNvSpPr>
              <a:spLocks noChangeArrowheads="1"/>
            </p:cNvSpPr>
            <p:nvPr/>
          </p:nvSpPr>
          <p:spPr bwMode="auto">
            <a:xfrm>
              <a:off x="2160" y="2145"/>
              <a:ext cx="1541" cy="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400">
                  <a:solidFill>
                    <a:schemeClr val="bg2"/>
                  </a:solidFill>
                  <a:latin typeface="Arial Unicode MS" pitchFamily="34" charset="-128"/>
                </a:rPr>
                <a:t>	08-17         17-08</a:t>
              </a:r>
            </a:p>
            <a:p>
              <a:pPr eaLnBrk="0" hangingPunct="0"/>
              <a:endParaRPr lang="en-US" sz="1400">
                <a:solidFill>
                  <a:schemeClr val="bg2"/>
                </a:solidFill>
                <a:latin typeface="Arial Unicode MS" pitchFamily="34" charset="-128"/>
              </a:endParaRPr>
            </a:p>
            <a:p>
              <a:pPr eaLnBrk="0" hangingPunct="0"/>
              <a:r>
                <a:rPr lang="en-US" sz="1400">
                  <a:solidFill>
                    <a:schemeClr val="bg2"/>
                  </a:solidFill>
                  <a:latin typeface="Arial Unicode MS" pitchFamily="34" charset="-128"/>
                </a:rPr>
                <a:t>Jakarta	Jakarta       Jkt</a:t>
              </a:r>
            </a:p>
            <a:p>
              <a:pPr eaLnBrk="0" hangingPunct="0"/>
              <a:r>
                <a:rPr lang="en-US" sz="1400">
                  <a:solidFill>
                    <a:schemeClr val="bg2"/>
                  </a:solidFill>
                  <a:latin typeface="Arial Unicode MS" pitchFamily="34" charset="-128"/>
                </a:rPr>
                <a:t>Bandung	Bandung	Jkt</a:t>
              </a:r>
            </a:p>
            <a:p>
              <a:pPr eaLnBrk="0" hangingPunct="0"/>
              <a:r>
                <a:rPr lang="en-US" sz="1400">
                  <a:solidFill>
                    <a:schemeClr val="bg2"/>
                  </a:solidFill>
                  <a:latin typeface="Arial Unicode MS" pitchFamily="34" charset="-128"/>
                </a:rPr>
                <a:t>Surabaya	Surabaya	Jkt</a:t>
              </a:r>
            </a:p>
            <a:p>
              <a:pPr eaLnBrk="0" hangingPunct="0"/>
              <a:r>
                <a:rPr lang="en-US" sz="1400">
                  <a:solidFill>
                    <a:schemeClr val="bg2"/>
                  </a:solidFill>
                  <a:latin typeface="Arial Unicode MS" pitchFamily="34" charset="-128"/>
                </a:rPr>
                <a:t>Medan	Medan	Jkt</a:t>
              </a:r>
            </a:p>
          </p:txBody>
        </p:sp>
        <p:sp>
          <p:nvSpPr>
            <p:cNvPr id="20509" name="Line 27"/>
            <p:cNvSpPr>
              <a:spLocks noChangeShapeType="1"/>
            </p:cNvSpPr>
            <p:nvPr/>
          </p:nvSpPr>
          <p:spPr bwMode="auto">
            <a:xfrm>
              <a:off x="2698" y="2131"/>
              <a:ext cx="0" cy="8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0" name="Line 28"/>
            <p:cNvSpPr>
              <a:spLocks noChangeShapeType="1"/>
            </p:cNvSpPr>
            <p:nvPr/>
          </p:nvSpPr>
          <p:spPr bwMode="auto">
            <a:xfrm>
              <a:off x="3226" y="2131"/>
              <a:ext cx="0" cy="8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1" name="Line 29"/>
            <p:cNvSpPr>
              <a:spLocks noChangeShapeType="1"/>
            </p:cNvSpPr>
            <p:nvPr/>
          </p:nvSpPr>
          <p:spPr bwMode="auto">
            <a:xfrm>
              <a:off x="2122" y="2131"/>
              <a:ext cx="576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2" name="Rectangle 30"/>
            <p:cNvSpPr>
              <a:spLocks noChangeArrowheads="1"/>
            </p:cNvSpPr>
            <p:nvPr/>
          </p:nvSpPr>
          <p:spPr bwMode="auto">
            <a:xfrm>
              <a:off x="2400" y="2126"/>
              <a:ext cx="35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000">
                  <a:solidFill>
                    <a:schemeClr val="bg2"/>
                  </a:solidFill>
                  <a:latin typeface="Book Antiqua" pitchFamily="18" charset="0"/>
                </a:rPr>
                <a:t>Waktu</a:t>
              </a:r>
            </a:p>
          </p:txBody>
        </p:sp>
        <p:sp>
          <p:nvSpPr>
            <p:cNvPr id="20513" name="Rectangle 31"/>
            <p:cNvSpPr>
              <a:spLocks noChangeArrowheads="1"/>
            </p:cNvSpPr>
            <p:nvPr/>
          </p:nvSpPr>
          <p:spPr bwMode="auto">
            <a:xfrm>
              <a:off x="2112" y="2270"/>
              <a:ext cx="34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000">
                  <a:solidFill>
                    <a:schemeClr val="bg2"/>
                  </a:solidFill>
                  <a:latin typeface="Book Antiqua" pitchFamily="18" charset="0"/>
                </a:rPr>
                <a:t>Origin</a:t>
              </a:r>
            </a:p>
          </p:txBody>
        </p:sp>
        <p:sp>
          <p:nvSpPr>
            <p:cNvPr id="20514" name="Rectangle 32"/>
            <p:cNvSpPr>
              <a:spLocks noChangeArrowheads="1"/>
            </p:cNvSpPr>
            <p:nvPr/>
          </p:nvSpPr>
          <p:spPr bwMode="auto">
            <a:xfrm>
              <a:off x="302" y="2183"/>
              <a:ext cx="280" cy="37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279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5" name="Rectangle 33"/>
            <p:cNvSpPr>
              <a:spLocks noChangeArrowheads="1"/>
            </p:cNvSpPr>
            <p:nvPr/>
          </p:nvSpPr>
          <p:spPr bwMode="auto">
            <a:xfrm>
              <a:off x="336" y="2208"/>
              <a:ext cx="25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279F"/>
                  </a:solidFill>
                  <a:latin typeface="Book Antiqua" pitchFamily="18" charset="0"/>
                </a:rPr>
                <a:t>Bill</a:t>
              </a:r>
            </a:p>
          </p:txBody>
        </p:sp>
        <p:sp>
          <p:nvSpPr>
            <p:cNvPr id="20516" name="Arc 34"/>
            <p:cNvSpPr>
              <a:spLocks/>
            </p:cNvSpPr>
            <p:nvPr/>
          </p:nvSpPr>
          <p:spPr bwMode="auto">
            <a:xfrm>
              <a:off x="683" y="2515"/>
              <a:ext cx="624" cy="48"/>
            </a:xfrm>
            <a:custGeom>
              <a:avLst/>
              <a:gdLst>
                <a:gd name="T0" fmla="*/ 624 w 21600"/>
                <a:gd name="T1" fmla="*/ 48 h 21600"/>
                <a:gd name="T2" fmla="*/ 0 w 21600"/>
                <a:gd name="T3" fmla="*/ 0 h 21600"/>
                <a:gd name="T4" fmla="*/ 624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6E0043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7" name="Arc 35"/>
            <p:cNvSpPr>
              <a:spLocks/>
            </p:cNvSpPr>
            <p:nvPr/>
          </p:nvSpPr>
          <p:spPr bwMode="auto">
            <a:xfrm>
              <a:off x="562" y="1686"/>
              <a:ext cx="150" cy="423"/>
            </a:xfrm>
            <a:custGeom>
              <a:avLst/>
              <a:gdLst>
                <a:gd name="T0" fmla="*/ 0 w 21600"/>
                <a:gd name="T1" fmla="*/ 423 h 21600"/>
                <a:gd name="T2" fmla="*/ 149 w 21600"/>
                <a:gd name="T3" fmla="*/ 0 h 21600"/>
                <a:gd name="T4" fmla="*/ 150 w 21600"/>
                <a:gd name="T5" fmla="*/ 423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21600"/>
                  </a:moveTo>
                  <a:cubicBezTo>
                    <a:pt x="0" y="9726"/>
                    <a:pt x="9583" y="79"/>
                    <a:pt x="21456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726"/>
                    <a:pt x="9583" y="79"/>
                    <a:pt x="21456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rnd">
              <a:solidFill>
                <a:srgbClr val="6E0043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8" name="Rectangle 36"/>
            <p:cNvSpPr>
              <a:spLocks noChangeArrowheads="1"/>
            </p:cNvSpPr>
            <p:nvPr/>
          </p:nvSpPr>
          <p:spPr bwMode="auto">
            <a:xfrm>
              <a:off x="576" y="1200"/>
              <a:ext cx="415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>
                  <a:latin typeface="Book Antiqua" pitchFamily="18" charset="0"/>
                </a:rPr>
                <a:t>Kantor</a:t>
              </a:r>
            </a:p>
            <a:p>
              <a:pPr eaLnBrk="0" hangingPunct="0"/>
              <a:r>
                <a:rPr lang="en-US" sz="1200">
                  <a:latin typeface="Book Antiqua" pitchFamily="18" charset="0"/>
                </a:rPr>
                <a:t>Pusat</a:t>
              </a:r>
            </a:p>
            <a:p>
              <a:pPr eaLnBrk="0" hangingPunct="0"/>
              <a:r>
                <a:rPr lang="en-US" sz="1200">
                  <a:latin typeface="Book Antiqua" pitchFamily="18" charset="0"/>
                </a:rPr>
                <a:t>Jakarta</a:t>
              </a:r>
            </a:p>
          </p:txBody>
        </p:sp>
        <p:sp>
          <p:nvSpPr>
            <p:cNvPr id="20519" name="Line 37"/>
            <p:cNvSpPr>
              <a:spLocks noChangeShapeType="1"/>
            </p:cNvSpPr>
            <p:nvPr/>
          </p:nvSpPr>
          <p:spPr bwMode="auto">
            <a:xfrm flipV="1">
              <a:off x="2554" y="1699"/>
              <a:ext cx="0" cy="240"/>
            </a:xfrm>
            <a:prstGeom prst="line">
              <a:avLst/>
            </a:prstGeom>
            <a:noFill/>
            <a:ln w="12700">
              <a:solidFill>
                <a:srgbClr val="00279F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0" name="Line 38"/>
            <p:cNvSpPr>
              <a:spLocks noChangeShapeType="1"/>
            </p:cNvSpPr>
            <p:nvPr/>
          </p:nvSpPr>
          <p:spPr bwMode="auto">
            <a:xfrm>
              <a:off x="1450" y="1603"/>
              <a:ext cx="1008" cy="528"/>
            </a:xfrm>
            <a:prstGeom prst="line">
              <a:avLst/>
            </a:prstGeom>
            <a:noFill/>
            <a:ln w="12700">
              <a:solidFill>
                <a:srgbClr val="00279F"/>
              </a:solidFill>
              <a:prstDash val="lgDash"/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1" name="Rectangle 39"/>
            <p:cNvSpPr>
              <a:spLocks noChangeArrowheads="1"/>
            </p:cNvSpPr>
            <p:nvPr/>
          </p:nvSpPr>
          <p:spPr bwMode="auto">
            <a:xfrm>
              <a:off x="1488" y="1550"/>
              <a:ext cx="676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FF0000"/>
                  </a:solidFill>
                  <a:latin typeface="Book Antiqua" pitchFamily="18" charset="0"/>
                </a:rPr>
                <a:t>Service</a:t>
              </a:r>
            </a:p>
            <a:p>
              <a:pPr eaLnBrk="0" hangingPunct="0"/>
              <a:r>
                <a:rPr lang="en-US" sz="1200">
                  <a:solidFill>
                    <a:srgbClr val="FF0000"/>
                  </a:solidFill>
                  <a:latin typeface="Book Antiqua" pitchFamily="18" charset="0"/>
                </a:rPr>
                <a:t>Management</a:t>
              </a:r>
            </a:p>
          </p:txBody>
        </p:sp>
        <p:sp>
          <p:nvSpPr>
            <p:cNvPr id="20522" name="Line 40"/>
            <p:cNvSpPr>
              <a:spLocks noChangeShapeType="1"/>
            </p:cNvSpPr>
            <p:nvPr/>
          </p:nvSpPr>
          <p:spPr bwMode="auto">
            <a:xfrm flipH="1" flipV="1">
              <a:off x="1450" y="1939"/>
              <a:ext cx="192" cy="240"/>
            </a:xfrm>
            <a:prstGeom prst="line">
              <a:avLst/>
            </a:prstGeom>
            <a:noFill/>
            <a:ln w="12700">
              <a:solidFill>
                <a:srgbClr val="00279F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3" name="Line 41"/>
            <p:cNvSpPr>
              <a:spLocks noChangeShapeType="1"/>
            </p:cNvSpPr>
            <p:nvPr/>
          </p:nvSpPr>
          <p:spPr bwMode="auto">
            <a:xfrm flipV="1">
              <a:off x="4138" y="2227"/>
              <a:ext cx="384" cy="48"/>
            </a:xfrm>
            <a:prstGeom prst="line">
              <a:avLst/>
            </a:prstGeom>
            <a:noFill/>
            <a:ln w="12700">
              <a:solidFill>
                <a:srgbClr val="00279F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4" name="Line 42"/>
            <p:cNvSpPr>
              <a:spLocks noChangeShapeType="1"/>
            </p:cNvSpPr>
            <p:nvPr/>
          </p:nvSpPr>
          <p:spPr bwMode="auto">
            <a:xfrm flipV="1">
              <a:off x="3466" y="1651"/>
              <a:ext cx="192" cy="336"/>
            </a:xfrm>
            <a:prstGeom prst="line">
              <a:avLst/>
            </a:prstGeom>
            <a:noFill/>
            <a:ln w="12700">
              <a:solidFill>
                <a:srgbClr val="00279F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5" name="Rectangle 43"/>
            <p:cNvSpPr>
              <a:spLocks noChangeArrowheads="1"/>
            </p:cNvSpPr>
            <p:nvPr/>
          </p:nvSpPr>
          <p:spPr bwMode="auto">
            <a:xfrm>
              <a:off x="2592" y="1056"/>
              <a:ext cx="5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FF0000"/>
                  </a:solidFill>
                  <a:latin typeface="Book Antiqua" pitchFamily="18" charset="0"/>
                </a:rPr>
                <a:t>Cabang</a:t>
              </a:r>
            </a:p>
            <a:p>
              <a:pPr eaLnBrk="0" hangingPunct="0"/>
              <a:r>
                <a:rPr lang="en-US" sz="1200">
                  <a:solidFill>
                    <a:srgbClr val="FF0000"/>
                  </a:solidFill>
                  <a:latin typeface="Book Antiqua" pitchFamily="18" charset="0"/>
                </a:rPr>
                <a:t>Bandung</a:t>
              </a:r>
            </a:p>
          </p:txBody>
        </p:sp>
        <p:sp>
          <p:nvSpPr>
            <p:cNvPr id="20526" name="Rectangle 44"/>
            <p:cNvSpPr>
              <a:spLocks noChangeArrowheads="1"/>
            </p:cNvSpPr>
            <p:nvPr/>
          </p:nvSpPr>
          <p:spPr bwMode="auto">
            <a:xfrm>
              <a:off x="3600" y="1152"/>
              <a:ext cx="5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FF0000"/>
                  </a:solidFill>
                  <a:latin typeface="Book Antiqua" pitchFamily="18" charset="0"/>
                </a:rPr>
                <a:t>Cabang</a:t>
              </a:r>
            </a:p>
            <a:p>
              <a:pPr eaLnBrk="0" hangingPunct="0"/>
              <a:r>
                <a:rPr lang="en-US" sz="1200">
                  <a:solidFill>
                    <a:srgbClr val="FF0000"/>
                  </a:solidFill>
                  <a:latin typeface="Book Antiqua" pitchFamily="18" charset="0"/>
                </a:rPr>
                <a:t>Surabaya</a:t>
              </a:r>
            </a:p>
          </p:txBody>
        </p:sp>
        <p:sp>
          <p:nvSpPr>
            <p:cNvPr id="20527" name="Rectangle 45"/>
            <p:cNvSpPr>
              <a:spLocks noChangeArrowheads="1"/>
            </p:cNvSpPr>
            <p:nvPr/>
          </p:nvSpPr>
          <p:spPr bwMode="auto">
            <a:xfrm>
              <a:off x="4848" y="1920"/>
              <a:ext cx="44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279F"/>
                  </a:solidFill>
                  <a:latin typeface="Book Antiqua" pitchFamily="18" charset="0"/>
                </a:rPr>
                <a:t>Cabang</a:t>
              </a:r>
            </a:p>
            <a:p>
              <a:pPr eaLnBrk="0" hangingPunct="0"/>
              <a:r>
                <a:rPr lang="en-US" sz="1200">
                  <a:solidFill>
                    <a:srgbClr val="00279F"/>
                  </a:solidFill>
                  <a:latin typeface="Book Antiqua" pitchFamily="18" charset="0"/>
                </a:rPr>
                <a:t>Medan</a:t>
              </a:r>
            </a:p>
          </p:txBody>
        </p:sp>
        <p:sp>
          <p:nvSpPr>
            <p:cNvPr id="20528" name="Rectangle 46"/>
            <p:cNvSpPr>
              <a:spLocks noChangeArrowheads="1"/>
            </p:cNvSpPr>
            <p:nvPr/>
          </p:nvSpPr>
          <p:spPr bwMode="auto">
            <a:xfrm>
              <a:off x="2688" y="1968"/>
              <a:ext cx="70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279F"/>
                  </a:solidFill>
                  <a:latin typeface="Book Antiqua" pitchFamily="18" charset="0"/>
                </a:rPr>
                <a:t>0800-1-888888</a:t>
              </a:r>
            </a:p>
          </p:txBody>
        </p:sp>
        <p:sp>
          <p:nvSpPr>
            <p:cNvPr id="20529" name="Line 47"/>
            <p:cNvSpPr>
              <a:spLocks noChangeShapeType="1"/>
            </p:cNvSpPr>
            <p:nvPr/>
          </p:nvSpPr>
          <p:spPr bwMode="auto">
            <a:xfrm>
              <a:off x="394" y="3187"/>
              <a:ext cx="528" cy="384"/>
            </a:xfrm>
            <a:prstGeom prst="line">
              <a:avLst/>
            </a:prstGeom>
            <a:noFill/>
            <a:ln w="12700">
              <a:solidFill>
                <a:srgbClr val="00279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0" name="Line 48"/>
            <p:cNvSpPr>
              <a:spLocks noChangeShapeType="1"/>
            </p:cNvSpPr>
            <p:nvPr/>
          </p:nvSpPr>
          <p:spPr bwMode="auto">
            <a:xfrm flipV="1">
              <a:off x="442" y="3187"/>
              <a:ext cx="528" cy="384"/>
            </a:xfrm>
            <a:prstGeom prst="line">
              <a:avLst/>
            </a:prstGeom>
            <a:noFill/>
            <a:ln w="12700">
              <a:solidFill>
                <a:srgbClr val="00279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1" name="Line 49"/>
            <p:cNvSpPr>
              <a:spLocks noChangeShapeType="1"/>
            </p:cNvSpPr>
            <p:nvPr/>
          </p:nvSpPr>
          <p:spPr bwMode="auto">
            <a:xfrm flipV="1">
              <a:off x="1690" y="3091"/>
              <a:ext cx="144" cy="144"/>
            </a:xfrm>
            <a:prstGeom prst="line">
              <a:avLst/>
            </a:prstGeom>
            <a:noFill/>
            <a:ln w="12700">
              <a:solidFill>
                <a:srgbClr val="00279F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2" name="Line 50"/>
            <p:cNvSpPr>
              <a:spLocks noChangeShapeType="1"/>
            </p:cNvSpPr>
            <p:nvPr/>
          </p:nvSpPr>
          <p:spPr bwMode="auto">
            <a:xfrm flipH="1" flipV="1">
              <a:off x="3466" y="3139"/>
              <a:ext cx="96" cy="240"/>
            </a:xfrm>
            <a:prstGeom prst="line">
              <a:avLst/>
            </a:prstGeom>
            <a:noFill/>
            <a:ln w="12700">
              <a:solidFill>
                <a:srgbClr val="00279F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3" name="Line 51"/>
            <p:cNvSpPr>
              <a:spLocks noChangeShapeType="1"/>
            </p:cNvSpPr>
            <p:nvPr/>
          </p:nvSpPr>
          <p:spPr bwMode="auto">
            <a:xfrm flipV="1">
              <a:off x="2554" y="3235"/>
              <a:ext cx="144" cy="144"/>
            </a:xfrm>
            <a:prstGeom prst="line">
              <a:avLst/>
            </a:prstGeom>
            <a:noFill/>
            <a:ln w="12700">
              <a:solidFill>
                <a:srgbClr val="00279F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4" name="Rectangle 52"/>
            <p:cNvSpPr>
              <a:spLocks noChangeArrowheads="1"/>
            </p:cNvSpPr>
            <p:nvPr/>
          </p:nvSpPr>
          <p:spPr bwMode="auto">
            <a:xfrm>
              <a:off x="3600" y="3264"/>
              <a:ext cx="6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279F"/>
                  </a:solidFill>
                  <a:latin typeface="Book Antiqua" pitchFamily="18" charset="0"/>
                </a:rPr>
                <a:t>0800-1-88888</a:t>
              </a:r>
            </a:p>
          </p:txBody>
        </p:sp>
        <p:sp>
          <p:nvSpPr>
            <p:cNvPr id="20535" name="Rectangle 53"/>
            <p:cNvSpPr>
              <a:spLocks noChangeArrowheads="1"/>
            </p:cNvSpPr>
            <p:nvPr/>
          </p:nvSpPr>
          <p:spPr bwMode="auto">
            <a:xfrm>
              <a:off x="1344" y="2390"/>
              <a:ext cx="75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279F"/>
                  </a:solidFill>
                  <a:latin typeface="Book Antiqua" pitchFamily="18" charset="0"/>
                </a:rPr>
                <a:t>      </a:t>
              </a:r>
              <a:r>
                <a:rPr lang="en-US" sz="1400" b="1">
                  <a:solidFill>
                    <a:srgbClr val="00279F"/>
                  </a:solidFill>
                  <a:latin typeface="Book Antiqua" pitchFamily="18" charset="0"/>
                </a:rPr>
                <a:t> </a:t>
              </a:r>
              <a:r>
                <a:rPr lang="en-US" sz="2000" b="1">
                  <a:solidFill>
                    <a:srgbClr val="00279F"/>
                  </a:solidFill>
                  <a:latin typeface="Book Antiqua" pitchFamily="18" charset="0"/>
                </a:rPr>
                <a:t>IN</a:t>
              </a:r>
              <a:endParaRPr lang="en-US" sz="1400" b="1">
                <a:solidFill>
                  <a:srgbClr val="00279F"/>
                </a:solidFill>
                <a:latin typeface="Book Antiqua" pitchFamily="18" charset="0"/>
              </a:endParaRPr>
            </a:p>
            <a:p>
              <a:pPr eaLnBrk="0" hangingPunct="0"/>
              <a:r>
                <a:rPr lang="en-US" sz="1400">
                  <a:solidFill>
                    <a:srgbClr val="00279F"/>
                  </a:solidFill>
                  <a:latin typeface="Book Antiqua" pitchFamily="18" charset="0"/>
                </a:rPr>
                <a:t>PSTN/ISDN</a:t>
              </a:r>
            </a:p>
          </p:txBody>
        </p: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Jaringan Telekomunikasi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133589-3000-4CE7-AB39-0A903BD50959}" type="slidenum">
              <a:rPr lang="en-GB"/>
              <a:pPr>
                <a:defRPr/>
              </a:pPr>
              <a:t>11</a:t>
            </a:fld>
            <a:endParaRPr lang="en-GB"/>
          </a:p>
        </p:txBody>
      </p:sp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marL="800100" indent="-800100" eaLnBrk="1" hangingPunct="1">
              <a:defRPr/>
            </a:pPr>
            <a:r>
              <a:rPr lang="en-US" sz="2700" b="0" dirty="0" smtClean="0"/>
              <a:t>PLMN (Public Land Mobile Network) (1/3)</a:t>
            </a:r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38200" y="1676400"/>
            <a:ext cx="3925888" cy="41910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b="1" smtClean="0"/>
              <a:t>Konfigurasi Dasar</a:t>
            </a:r>
          </a:p>
        </p:txBody>
      </p:sp>
      <p:graphicFrame>
        <p:nvGraphicFramePr>
          <p:cNvPr id="21506" name="Object 6"/>
          <p:cNvGraphicFramePr>
            <a:graphicFrameLocks/>
          </p:cNvGraphicFramePr>
          <p:nvPr>
            <p:ph sz="quarter" idx="2"/>
          </p:nvPr>
        </p:nvGraphicFramePr>
        <p:xfrm>
          <a:off x="1938338" y="3886200"/>
          <a:ext cx="5614987" cy="2062163"/>
        </p:xfrm>
        <a:graphic>
          <a:graphicData uri="http://schemas.openxmlformats.org/presentationml/2006/ole">
            <p:oleObj spid="_x0000_s8194" name="Visio" r:id="rId3" imgW="4306680" imgH="1582200" progId="Visio.Drawing.11">
              <p:embed/>
            </p:oleObj>
          </a:graphicData>
        </a:graphic>
      </p:graphicFrame>
      <p:sp>
        <p:nvSpPr>
          <p:cNvPr id="2151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1507" name="Object 4"/>
          <p:cNvGraphicFramePr>
            <a:graphicFrameLocks/>
          </p:cNvGraphicFramePr>
          <p:nvPr/>
        </p:nvGraphicFramePr>
        <p:xfrm>
          <a:off x="1828800" y="1752600"/>
          <a:ext cx="6089650" cy="1698625"/>
        </p:xfrm>
        <a:graphic>
          <a:graphicData uri="http://schemas.openxmlformats.org/presentationml/2006/ole">
            <p:oleObj spid="_x0000_s8195" name="Visio" r:id="rId4" imgW="4065480" imgH="1129680" progId="Visio.Drawing.11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Jaringan Telekomunikasi</a:t>
            </a:r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6BCB7A-8964-4AA4-ABF9-AEB8656BBA37}" type="slidenum">
              <a:rPr lang="en-GB"/>
              <a:pPr>
                <a:defRPr/>
              </a:pPr>
              <a:t>12</a:t>
            </a:fld>
            <a:endParaRPr lang="en-GB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00100" indent="-800100" eaLnBrk="1" hangingPunct="1">
              <a:defRPr/>
            </a:pPr>
            <a:r>
              <a:rPr lang="en-US" sz="2700" b="0" dirty="0" smtClean="0"/>
              <a:t>PLMN (Public Land Mobile Network) (2/3)</a:t>
            </a:r>
          </a:p>
        </p:txBody>
      </p:sp>
      <p:sp>
        <p:nvSpPr>
          <p:cNvPr id="1843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38200" y="1905000"/>
            <a:ext cx="3925888" cy="41910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b="1" smtClean="0"/>
              <a:t>GSM</a:t>
            </a:r>
          </a:p>
        </p:txBody>
      </p:sp>
      <p:pic>
        <p:nvPicPr>
          <p:cNvPr id="64518" name="Picture 5"/>
          <p:cNvPicPr>
            <a:picLocks noGrp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993775" y="2398713"/>
            <a:ext cx="3321050" cy="4106862"/>
          </a:xfrm>
          <a:noFill/>
        </p:spPr>
      </p:pic>
      <p:pic>
        <p:nvPicPr>
          <p:cNvPr id="64519" name="Picture 7"/>
          <p:cNvPicPr>
            <a:picLocks noGrp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0" y="2028825"/>
            <a:ext cx="4322763" cy="3152775"/>
          </a:xfrm>
          <a:noFill/>
        </p:spPr>
      </p:pic>
      <p:sp>
        <p:nvSpPr>
          <p:cNvPr id="64520" name="Rectangle 9"/>
          <p:cNvSpPr>
            <a:spLocks noChangeArrowheads="1"/>
          </p:cNvSpPr>
          <p:nvPr/>
        </p:nvSpPr>
        <p:spPr bwMode="auto">
          <a:xfrm>
            <a:off x="4572000" y="1647825"/>
            <a:ext cx="2595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en-US" sz="2000" b="1"/>
              <a:t>GSM/GPRS network</a:t>
            </a:r>
          </a:p>
        </p:txBody>
      </p:sp>
      <p:sp>
        <p:nvSpPr>
          <p:cNvPr id="64521" name="Rectangle 10"/>
          <p:cNvSpPr>
            <a:spLocks noChangeArrowheads="1"/>
          </p:cNvSpPr>
          <p:nvPr/>
        </p:nvSpPr>
        <p:spPr bwMode="auto">
          <a:xfrm>
            <a:off x="4343400" y="5181600"/>
            <a:ext cx="45989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i="1"/>
              <a:t>GPRS Support Node (SGSN) </a:t>
            </a:r>
          </a:p>
          <a:p>
            <a:r>
              <a:rPr lang="en-US" sz="2000" i="1"/>
              <a:t>Gateway GPRS Support Node (GGSN)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Jaringan Telekomunikasi</a:t>
            </a:r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552B4-7EF9-4768-BD1C-10C41FEA180F}" type="slidenum">
              <a:rPr lang="en-GB"/>
              <a:pPr>
                <a:defRPr/>
              </a:pPr>
              <a:t>13</a:t>
            </a:fld>
            <a:endParaRPr lang="en-GB"/>
          </a:p>
        </p:txBody>
      </p:sp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746125"/>
          </a:xfrm>
        </p:spPr>
        <p:txBody>
          <a:bodyPr/>
          <a:lstStyle/>
          <a:p>
            <a:pPr eaLnBrk="1" hangingPunct="1">
              <a:defRPr/>
            </a:pPr>
            <a:r>
              <a:rPr lang="en-US" sz="2700" b="0" smtClean="0"/>
              <a:t>PLMN (Public Land Mobile Network) (3/3)</a:t>
            </a:r>
          </a:p>
        </p:txBody>
      </p:sp>
      <p:sp>
        <p:nvSpPr>
          <p:cNvPr id="2150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609600" y="990600"/>
            <a:ext cx="6199188" cy="7032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b="1" smtClean="0"/>
              <a:t>EDGE</a:t>
            </a:r>
            <a:r>
              <a:rPr lang="en-US" sz="2000" smtClean="0"/>
              <a:t> (</a:t>
            </a:r>
            <a:r>
              <a:rPr lang="en-US" sz="2000" b="1" smtClean="0"/>
              <a:t>E</a:t>
            </a:r>
            <a:r>
              <a:rPr lang="en-US" sz="2000" smtClean="0"/>
              <a:t>nhance</a:t>
            </a:r>
            <a:r>
              <a:rPr lang="id-ID" sz="2000" smtClean="0"/>
              <a:t>d</a:t>
            </a:r>
            <a:r>
              <a:rPr lang="en-US" sz="2000" smtClean="0"/>
              <a:t> </a:t>
            </a:r>
            <a:r>
              <a:rPr lang="en-US" sz="2000" b="1" smtClean="0"/>
              <a:t>D</a:t>
            </a:r>
            <a:r>
              <a:rPr lang="en-US" sz="2000" smtClean="0"/>
              <a:t>ata rate for </a:t>
            </a:r>
            <a:r>
              <a:rPr lang="en-US" sz="2000" b="1" smtClean="0"/>
              <a:t>G</a:t>
            </a:r>
            <a:r>
              <a:rPr lang="en-US" sz="2000" smtClean="0"/>
              <a:t>SM </a:t>
            </a:r>
            <a:r>
              <a:rPr lang="en-US" sz="2000" b="1" smtClean="0"/>
              <a:t>E</a:t>
            </a:r>
            <a:r>
              <a:rPr lang="en-US" sz="2000" smtClean="0"/>
              <a:t>volution)</a:t>
            </a:r>
          </a:p>
        </p:txBody>
      </p:sp>
      <p:pic>
        <p:nvPicPr>
          <p:cNvPr id="65542" name="Picture 4"/>
          <p:cNvPicPr>
            <a:picLocks noGrp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1152525"/>
            <a:ext cx="4879975" cy="2886075"/>
          </a:xfrm>
          <a:noFill/>
        </p:spPr>
      </p:pic>
      <p:pic>
        <p:nvPicPr>
          <p:cNvPr id="65543" name="Picture 6"/>
          <p:cNvPicPr>
            <a:picLocks noGrp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4419600" y="3963988"/>
            <a:ext cx="4578350" cy="2360612"/>
          </a:xfrm>
          <a:noFill/>
        </p:spPr>
      </p:pic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5715000" y="3276600"/>
            <a:ext cx="3048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000" b="1" i="1"/>
              <a:t>EDGE implementation</a:t>
            </a:r>
            <a:r>
              <a:rPr lang="en-US" sz="2000"/>
              <a:t> </a:t>
            </a:r>
          </a:p>
        </p:txBody>
      </p:sp>
      <p:sp>
        <p:nvSpPr>
          <p:cNvPr id="65545" name="Rectangle 10"/>
          <p:cNvSpPr>
            <a:spLocks noChangeArrowheads="1"/>
          </p:cNvSpPr>
          <p:nvPr/>
        </p:nvSpPr>
        <p:spPr bwMode="auto">
          <a:xfrm>
            <a:off x="228600" y="4402138"/>
            <a:ext cx="419100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Tx/>
              <a:buChar char="•"/>
            </a:pPr>
            <a:r>
              <a:rPr lang="en-US" i="1"/>
              <a:t>RNC       = Radio Network Controller</a:t>
            </a:r>
          </a:p>
          <a:p>
            <a:pPr>
              <a:buFontTx/>
              <a:buChar char="•"/>
            </a:pPr>
            <a:r>
              <a:rPr lang="en-US" i="1"/>
              <a:t>UMTS    = Universal Mobile Telecommunications System</a:t>
            </a:r>
          </a:p>
          <a:p>
            <a:pPr>
              <a:buFontTx/>
              <a:buChar char="•"/>
            </a:pPr>
            <a:r>
              <a:rPr lang="en-US" i="1"/>
              <a:t>UTRAN	= UMTS Terrestrial Radio Access Network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Jaringan Telekomunikasi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601390-5091-4387-A712-11BABE8468BC}" type="slidenum">
              <a:rPr lang="en-GB"/>
              <a:pPr>
                <a:defRPr/>
              </a:pPr>
              <a:t>2</a:t>
            </a:fld>
            <a:endParaRPr lang="en-GB"/>
          </a:p>
        </p:txBody>
      </p:sp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76200"/>
            <a:ext cx="8613775" cy="995363"/>
          </a:xfrm>
        </p:spPr>
        <p:txBody>
          <a:bodyPr/>
          <a:lstStyle/>
          <a:p>
            <a:pPr eaLnBrk="1" hangingPunct="1">
              <a:defRPr/>
            </a:pPr>
            <a:r>
              <a:rPr lang="en-US" sz="2700" b="0" smtClean="0"/>
              <a:t>MACAM-MACAM JARINGAN TELEKOMUNIKASI</a:t>
            </a:r>
          </a:p>
        </p:txBody>
      </p:sp>
      <p:sp>
        <p:nvSpPr>
          <p:cNvPr id="717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52400" y="1295400"/>
            <a:ext cx="8839200" cy="1495425"/>
          </a:xfrm>
        </p:spPr>
        <p:txBody>
          <a:bodyPr>
            <a:normAutofit fontScale="77500" lnSpcReduction="20000"/>
          </a:bodyPr>
          <a:lstStyle/>
          <a:p>
            <a:pPr marL="609600" indent="-609600" eaLnBrk="1" hangingPunct="1">
              <a:buFontTx/>
              <a:buNone/>
              <a:defRPr/>
            </a:pPr>
            <a:r>
              <a:rPr lang="en-US" sz="2000" b="1" u="sng" smtClean="0"/>
              <a:t>PSTN (Public Switch Telephone Network)</a:t>
            </a:r>
          </a:p>
          <a:p>
            <a:pPr marL="609600" indent="-609600" eaLnBrk="1" hangingPunct="1">
              <a:defRPr/>
            </a:pPr>
            <a:r>
              <a:rPr lang="id-ID" sz="2000" smtClean="0"/>
              <a:t>Tahun</a:t>
            </a:r>
            <a:r>
              <a:rPr lang="en-US" sz="2000" smtClean="0"/>
              <a:t> 1900 dikenal dengan POTS (Plain Old Telephone Service)</a:t>
            </a:r>
          </a:p>
          <a:p>
            <a:pPr marL="609600" indent="-609600" eaLnBrk="1" hangingPunct="1">
              <a:defRPr/>
            </a:pPr>
            <a:r>
              <a:rPr lang="en-US" sz="2000" smtClean="0"/>
              <a:t>Ciri utama PSTN: komponen/unsur jaringan mengacu pada pelayanan telapon analog.</a:t>
            </a:r>
          </a:p>
          <a:p>
            <a:pPr marL="609600" indent="-609600" eaLnBrk="1" hangingPunct="1">
              <a:defRPr/>
            </a:pPr>
            <a:r>
              <a:rPr lang="en-US" sz="2000" smtClean="0"/>
              <a:t>Local </a:t>
            </a:r>
            <a:r>
              <a:rPr lang="id-ID" sz="2000" smtClean="0"/>
              <a:t>l</a:t>
            </a:r>
            <a:r>
              <a:rPr lang="en-US" sz="2000" smtClean="0"/>
              <a:t>oop harus transmisi analog  (0 – 4 KHz/kanal)</a:t>
            </a:r>
          </a:p>
          <a:p>
            <a:pPr marL="609600" indent="-609600" eaLnBrk="1" hangingPunct="1">
              <a:defRPr/>
            </a:pPr>
            <a:r>
              <a:rPr lang="en-US" sz="2000" smtClean="0"/>
              <a:t>Sentral (LE, TE, LDC dan ISC) dan jaringan hubung (lo</a:t>
            </a:r>
            <a:r>
              <a:rPr lang="id-ID" sz="2000" smtClean="0"/>
              <a:t>k</a:t>
            </a:r>
            <a:r>
              <a:rPr lang="en-US" sz="2000" smtClean="0"/>
              <a:t>al, nasional, internasional) boleh digital </a:t>
            </a:r>
          </a:p>
        </p:txBody>
      </p:sp>
      <p:graphicFrame>
        <p:nvGraphicFramePr>
          <p:cNvPr id="14338" name="Object 5"/>
          <p:cNvGraphicFramePr>
            <a:graphicFrameLocks noChangeAspect="1"/>
          </p:cNvGraphicFramePr>
          <p:nvPr/>
        </p:nvGraphicFramePr>
        <p:xfrm>
          <a:off x="1371600" y="3871913"/>
          <a:ext cx="6477000" cy="2833687"/>
        </p:xfrm>
        <a:graphic>
          <a:graphicData uri="http://schemas.openxmlformats.org/presentationml/2006/ole">
            <p:oleObj spid="_x0000_s1026" name="Visio" r:id="rId3" imgW="8192160" imgH="4138920" progId="Visio.Drawing.11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Jaringan Telekomunikasi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04F672-7033-4FF7-9D12-B1FE7F7A50C2}" type="slidenum">
              <a:rPr lang="en-GB"/>
              <a:pPr>
                <a:defRPr/>
              </a:pPr>
              <a:t>3</a:t>
            </a:fld>
            <a:endParaRPr lang="en-GB"/>
          </a:p>
        </p:txBody>
      </p:sp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822325"/>
          </a:xfrm>
        </p:spPr>
        <p:txBody>
          <a:bodyPr/>
          <a:lstStyle/>
          <a:p>
            <a:pPr eaLnBrk="1" hangingPunct="1">
              <a:defRPr/>
            </a:pPr>
            <a:r>
              <a:rPr lang="en-US" sz="2700" b="0" dirty="0" err="1" smtClean="0"/>
              <a:t>Lokal</a:t>
            </a:r>
            <a:r>
              <a:rPr lang="en-US" sz="2700" b="0" dirty="0" smtClean="0"/>
              <a:t> Loop PSTN (1/5)</a:t>
            </a:r>
            <a:r>
              <a:rPr lang="en-US" dirty="0" smtClean="0"/>
              <a:t> </a:t>
            </a:r>
          </a:p>
        </p:txBody>
      </p:sp>
      <p:sp>
        <p:nvSpPr>
          <p:cNvPr id="1126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1066800"/>
            <a:ext cx="8007350" cy="4495800"/>
          </a:xfrm>
        </p:spPr>
        <p:txBody>
          <a:bodyPr/>
          <a:lstStyle/>
          <a:p>
            <a:pPr eaLnBrk="1" hangingPunct="1">
              <a:defRPr/>
            </a:pPr>
            <a:r>
              <a:rPr lang="pt-BR" sz="2000" b="1" smtClean="0"/>
              <a:t>Jaringan Akses Lokal Tembaga (Jarlokat)</a:t>
            </a:r>
          </a:p>
          <a:p>
            <a:pPr lvl="1" eaLnBrk="1" hangingPunct="1">
              <a:defRPr/>
            </a:pPr>
            <a:endParaRPr lang="en-US" sz="2000" b="1" smtClean="0"/>
          </a:p>
        </p:txBody>
      </p:sp>
      <p:sp>
        <p:nvSpPr>
          <p:cNvPr id="15371" name="Rectangle 5"/>
          <p:cNvSpPr>
            <a:spLocks noChangeArrowheads="1"/>
          </p:cNvSpPr>
          <p:nvPr/>
        </p:nvSpPr>
        <p:spPr bwMode="auto">
          <a:xfrm>
            <a:off x="0" y="2300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372" name="Rectangle 9"/>
          <p:cNvSpPr>
            <a:spLocks noChangeArrowheads="1"/>
          </p:cNvSpPr>
          <p:nvPr/>
        </p:nvSpPr>
        <p:spPr bwMode="auto">
          <a:xfrm>
            <a:off x="5943600" y="1905000"/>
            <a:ext cx="297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id-ID">
                <a:cs typeface="Times New Roman" pitchFamily="18" charset="0"/>
              </a:rPr>
              <a:t>Posisi jaringan penanggal</a:t>
            </a:r>
            <a:endParaRPr lang="en-US"/>
          </a:p>
        </p:txBody>
      </p:sp>
      <p:graphicFrame>
        <p:nvGraphicFramePr>
          <p:cNvPr id="15362" name="Object 8"/>
          <p:cNvGraphicFramePr>
            <a:graphicFrameLocks/>
          </p:cNvGraphicFramePr>
          <p:nvPr/>
        </p:nvGraphicFramePr>
        <p:xfrm>
          <a:off x="5715000" y="2514600"/>
          <a:ext cx="3328988" cy="1420813"/>
        </p:xfrm>
        <a:graphic>
          <a:graphicData uri="http://schemas.openxmlformats.org/presentationml/2006/ole">
            <p:oleObj spid="_x0000_s2050" name="Visio" r:id="rId3" imgW="4176360" imgH="1764360" progId="Visio.Drawing.11">
              <p:embed/>
            </p:oleObj>
          </a:graphicData>
        </a:graphic>
      </p:graphicFrame>
      <p:sp>
        <p:nvSpPr>
          <p:cNvPr id="15373" name="Rectangle 11"/>
          <p:cNvSpPr>
            <a:spLocks noChangeArrowheads="1"/>
          </p:cNvSpPr>
          <p:nvPr/>
        </p:nvSpPr>
        <p:spPr bwMode="auto">
          <a:xfrm>
            <a:off x="6172200" y="4114800"/>
            <a:ext cx="2635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id-ID">
                <a:cs typeface="Times New Roman" pitchFamily="18" charset="0"/>
              </a:rPr>
              <a:t>Jaringan kabel distribusi</a:t>
            </a:r>
            <a:endParaRPr lang="en-US"/>
          </a:p>
        </p:txBody>
      </p:sp>
      <p:graphicFrame>
        <p:nvGraphicFramePr>
          <p:cNvPr id="15363" name="Object 10"/>
          <p:cNvGraphicFramePr>
            <a:graphicFrameLocks/>
          </p:cNvGraphicFramePr>
          <p:nvPr/>
        </p:nvGraphicFramePr>
        <p:xfrm>
          <a:off x="5867400" y="4648200"/>
          <a:ext cx="3105150" cy="1493838"/>
        </p:xfrm>
        <a:graphic>
          <a:graphicData uri="http://schemas.openxmlformats.org/presentationml/2006/ole">
            <p:oleObj spid="_x0000_s2051" name="Visio" r:id="rId4" imgW="3456360" imgH="1656360" progId="Visio.Drawing.11">
              <p:embed/>
            </p:oleObj>
          </a:graphicData>
        </a:graphic>
      </p:graphicFrame>
      <p:sp>
        <p:nvSpPr>
          <p:cNvPr id="15374" name="Rectangle 12"/>
          <p:cNvSpPr>
            <a:spLocks noChangeArrowheads="1"/>
          </p:cNvSpPr>
          <p:nvPr/>
        </p:nvSpPr>
        <p:spPr bwMode="auto">
          <a:xfrm>
            <a:off x="3752850" y="4205288"/>
            <a:ext cx="2270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id-ID" sz="1200">
                <a:cs typeface="Times New Roman" pitchFamily="18" charset="0"/>
              </a:rPr>
              <a:t> </a:t>
            </a:r>
            <a:endParaRPr lang="id-ID"/>
          </a:p>
        </p:txBody>
      </p:sp>
      <p:sp>
        <p:nvSpPr>
          <p:cNvPr id="15375" name="Rectangle 14"/>
          <p:cNvSpPr>
            <a:spLocks noChangeArrowheads="1"/>
          </p:cNvSpPr>
          <p:nvPr/>
        </p:nvSpPr>
        <p:spPr bwMode="auto">
          <a:xfrm>
            <a:off x="0" y="2852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5364" name="Object 13"/>
          <p:cNvGraphicFramePr>
            <a:graphicFrameLocks/>
          </p:cNvGraphicFramePr>
          <p:nvPr/>
        </p:nvGraphicFramePr>
        <p:xfrm>
          <a:off x="1143000" y="1600200"/>
          <a:ext cx="4484688" cy="1393825"/>
        </p:xfrm>
        <a:graphic>
          <a:graphicData uri="http://schemas.openxmlformats.org/presentationml/2006/ole">
            <p:oleObj spid="_x0000_s2052" name="Visio" r:id="rId5" imgW="4983480" imgH="1546860" progId="Visio.Drawing.11">
              <p:embed/>
            </p:oleObj>
          </a:graphicData>
        </a:graphic>
      </p:graphicFrame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838200" y="3214688"/>
            <a:ext cx="414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57200"/>
            <a:r>
              <a:rPr lang="en-US">
                <a:cs typeface="Times New Roman" pitchFamily="18" charset="0"/>
              </a:rPr>
              <a:t>Jaringan kabel lokal catu langsung</a:t>
            </a:r>
            <a:endParaRPr lang="en-US"/>
          </a:p>
        </p:txBody>
      </p:sp>
      <p:graphicFrame>
        <p:nvGraphicFramePr>
          <p:cNvPr id="15365" name="Object 15"/>
          <p:cNvGraphicFramePr>
            <a:graphicFrameLocks/>
          </p:cNvGraphicFramePr>
          <p:nvPr/>
        </p:nvGraphicFramePr>
        <p:xfrm>
          <a:off x="1219200" y="3581400"/>
          <a:ext cx="4376738" cy="1047750"/>
        </p:xfrm>
        <a:graphic>
          <a:graphicData uri="http://schemas.openxmlformats.org/presentationml/2006/ole">
            <p:oleObj spid="_x0000_s2053" name="Visio" r:id="rId6" imgW="5491148" imgH="1300860" progId="Visio.Drawing.11">
              <p:embed/>
            </p:oleObj>
          </a:graphicData>
        </a:graphic>
      </p:graphicFrame>
      <p:sp>
        <p:nvSpPr>
          <p:cNvPr id="15377" name="Rectangle 18"/>
          <p:cNvSpPr>
            <a:spLocks noChangeArrowheads="1"/>
          </p:cNvSpPr>
          <p:nvPr/>
        </p:nvSpPr>
        <p:spPr bwMode="auto">
          <a:xfrm>
            <a:off x="914400" y="4738688"/>
            <a:ext cx="415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57200"/>
            <a:r>
              <a:rPr lang="en-US">
                <a:cs typeface="Times New Roman" pitchFamily="18" charset="0"/>
              </a:rPr>
              <a:t>Jaringan kabel </a:t>
            </a:r>
            <a:r>
              <a:rPr lang="id-ID">
                <a:cs typeface="Times New Roman" pitchFamily="18" charset="0"/>
              </a:rPr>
              <a:t>catu </a:t>
            </a:r>
            <a:r>
              <a:rPr lang="en-US">
                <a:cs typeface="Times New Roman" pitchFamily="18" charset="0"/>
              </a:rPr>
              <a:t>tidak langsung</a:t>
            </a:r>
            <a:endParaRPr lang="en-US"/>
          </a:p>
        </p:txBody>
      </p:sp>
      <p:graphicFrame>
        <p:nvGraphicFramePr>
          <p:cNvPr id="15366" name="Object 17"/>
          <p:cNvGraphicFramePr>
            <a:graphicFrameLocks/>
          </p:cNvGraphicFramePr>
          <p:nvPr/>
        </p:nvGraphicFramePr>
        <p:xfrm>
          <a:off x="1219200" y="5181600"/>
          <a:ext cx="4357688" cy="957263"/>
        </p:xfrm>
        <a:graphic>
          <a:graphicData uri="http://schemas.openxmlformats.org/presentationml/2006/ole">
            <p:oleObj spid="_x0000_s2054" name="Visio" r:id="rId7" imgW="6176710" imgH="1365428" progId="Visio.Drawing.11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Jaringan Telekomunikasi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D209D7-47B7-475D-B45A-317F89E2E8FA}" type="slidenum">
              <a:rPr lang="en-GB"/>
              <a:pPr>
                <a:defRPr/>
              </a:pPr>
              <a:t>4</a:t>
            </a:fld>
            <a:endParaRPr lang="en-GB"/>
          </a:p>
        </p:txBody>
      </p:sp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746125"/>
          </a:xfrm>
        </p:spPr>
        <p:txBody>
          <a:bodyPr/>
          <a:lstStyle/>
          <a:p>
            <a:pPr eaLnBrk="1" hangingPunct="1">
              <a:defRPr/>
            </a:pPr>
            <a:r>
              <a:rPr lang="en-US" sz="2700" b="0" dirty="0" err="1" smtClean="0"/>
              <a:t>Lokal</a:t>
            </a:r>
            <a:r>
              <a:rPr lang="en-US" sz="2700" b="0" dirty="0" smtClean="0"/>
              <a:t> Loop PSTN (2/5)</a:t>
            </a:r>
          </a:p>
        </p:txBody>
      </p:sp>
      <p:sp>
        <p:nvSpPr>
          <p:cNvPr id="2560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914400"/>
            <a:ext cx="8007350" cy="41910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b="1" smtClean="0"/>
              <a:t>HDSL ( High bit rate Digital Subscriber Loop)</a:t>
            </a:r>
          </a:p>
        </p:txBody>
      </p:sp>
      <p:sp>
        <p:nvSpPr>
          <p:cNvPr id="62470" name="Rectangle 5"/>
          <p:cNvSpPr>
            <a:spLocks noChangeArrowheads="1"/>
          </p:cNvSpPr>
          <p:nvPr/>
        </p:nvSpPr>
        <p:spPr bwMode="auto">
          <a:xfrm>
            <a:off x="1066800" y="1371600"/>
            <a:ext cx="2590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28600"/>
            <a:r>
              <a:rPr lang="en-US" sz="2000">
                <a:cs typeface="Times New Roman" pitchFamily="18" charset="0"/>
              </a:rPr>
              <a:t>Konfigurasi HDSL</a:t>
            </a:r>
            <a:endParaRPr lang="en-US" sz="2000"/>
          </a:p>
          <a:p>
            <a:pPr indent="228600" eaLnBrk="0" hangingPunct="0"/>
            <a:endParaRPr lang="en-US" sz="2000"/>
          </a:p>
        </p:txBody>
      </p:sp>
      <p:pic>
        <p:nvPicPr>
          <p:cNvPr id="62471" name="Picture 4" descr="Drawing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905000"/>
            <a:ext cx="3792538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2" name="Rectangle 7"/>
          <p:cNvSpPr>
            <a:spLocks noChangeArrowheads="1"/>
          </p:cNvSpPr>
          <p:nvPr/>
        </p:nvSpPr>
        <p:spPr bwMode="auto">
          <a:xfrm>
            <a:off x="5029200" y="1676400"/>
            <a:ext cx="3870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000">
                <a:cs typeface="Times New Roman" pitchFamily="18" charset="0"/>
              </a:rPr>
              <a:t>Penempatan perangkat HDSL pada Jarlokat</a:t>
            </a:r>
            <a:endParaRPr lang="en-US" sz="2000"/>
          </a:p>
        </p:txBody>
      </p:sp>
      <p:pic>
        <p:nvPicPr>
          <p:cNvPr id="62473" name="Picture 6" descr="Drawing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667000"/>
            <a:ext cx="4243388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4" name="Rectangle 8"/>
          <p:cNvSpPr>
            <a:spLocks noChangeArrowheads="1"/>
          </p:cNvSpPr>
          <p:nvPr/>
        </p:nvSpPr>
        <p:spPr bwMode="auto">
          <a:xfrm>
            <a:off x="914400" y="4495800"/>
            <a:ext cx="35687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Font typeface="Wingdings" pitchFamily="2" charset="2"/>
              <a:buChar char=""/>
              <a:tabLst>
                <a:tab pos="1371600" algn="l"/>
              </a:tabLst>
            </a:pPr>
            <a:r>
              <a:rPr lang="en-US" sz="2000" i="1"/>
              <a:t>COT (Central Office Terminal)</a:t>
            </a:r>
          </a:p>
          <a:p>
            <a:pPr>
              <a:buFont typeface="Wingdings" pitchFamily="2" charset="2"/>
              <a:buChar char=""/>
              <a:tabLst>
                <a:tab pos="1371600" algn="l"/>
              </a:tabLst>
            </a:pPr>
            <a:r>
              <a:rPr lang="en-US" sz="2000" i="1"/>
              <a:t>RT (Remote Terminal)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Jaringan Telekomunikasi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9C1F72-E61F-4161-A548-BAD3D95D7188}" type="slidenum">
              <a:rPr lang="en-GB"/>
              <a:pPr>
                <a:defRPr/>
              </a:pPr>
              <a:t>5</a:t>
            </a:fld>
            <a:endParaRPr lang="en-GB"/>
          </a:p>
        </p:txBody>
      </p:sp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746125"/>
          </a:xfrm>
        </p:spPr>
        <p:txBody>
          <a:bodyPr/>
          <a:lstStyle/>
          <a:p>
            <a:pPr eaLnBrk="1" hangingPunct="1">
              <a:defRPr/>
            </a:pPr>
            <a:r>
              <a:rPr lang="en-US" sz="2700" b="0" dirty="0" err="1" smtClean="0"/>
              <a:t>Lokal</a:t>
            </a:r>
            <a:r>
              <a:rPr lang="en-US" sz="2700" b="0" dirty="0" smtClean="0"/>
              <a:t> Loop PSTN (3/5)</a:t>
            </a:r>
          </a:p>
        </p:txBody>
      </p:sp>
      <p:sp>
        <p:nvSpPr>
          <p:cNvPr id="122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914400"/>
            <a:ext cx="8007350" cy="41910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b="1" smtClean="0"/>
              <a:t>Jaringan Lokal Akses Fiber (Jarlokaf)</a:t>
            </a:r>
          </a:p>
        </p:txBody>
      </p:sp>
      <p:sp>
        <p:nvSpPr>
          <p:cNvPr id="16393" name="Rectangle 5"/>
          <p:cNvSpPr>
            <a:spLocks noChangeArrowheads="1"/>
          </p:cNvSpPr>
          <p:nvPr/>
        </p:nvSpPr>
        <p:spPr bwMode="auto">
          <a:xfrm>
            <a:off x="0" y="1724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6386" name="Object 4"/>
          <p:cNvGraphicFramePr>
            <a:graphicFrameLocks/>
          </p:cNvGraphicFramePr>
          <p:nvPr/>
        </p:nvGraphicFramePr>
        <p:xfrm>
          <a:off x="1600200" y="1447800"/>
          <a:ext cx="5934075" cy="2300288"/>
        </p:xfrm>
        <a:graphic>
          <a:graphicData uri="http://schemas.openxmlformats.org/presentationml/2006/ole">
            <p:oleObj spid="_x0000_s3074" name="Visio" r:id="rId3" imgW="6619240" imgH="2555240" progId="Visio.Drawing.11">
              <p:embed/>
            </p:oleObj>
          </a:graphicData>
        </a:graphic>
      </p:graphicFrame>
      <p:sp>
        <p:nvSpPr>
          <p:cNvPr id="16394" name="Rectangle 6"/>
          <p:cNvSpPr>
            <a:spLocks noChangeArrowheads="1"/>
          </p:cNvSpPr>
          <p:nvPr/>
        </p:nvSpPr>
        <p:spPr bwMode="auto">
          <a:xfrm>
            <a:off x="228600" y="3048000"/>
            <a:ext cx="437197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id-ID" sz="2000">
                <a:cs typeface="Times New Roman" pitchFamily="18" charset="0"/>
              </a:rPr>
              <a:t>CB	: </a:t>
            </a:r>
            <a:r>
              <a:rPr lang="id-ID" sz="2000" i="1">
                <a:cs typeface="Times New Roman" pitchFamily="18" charset="0"/>
              </a:rPr>
              <a:t>Channel Bank</a:t>
            </a:r>
            <a:endParaRPr lang="en-US" sz="2000"/>
          </a:p>
          <a:p>
            <a:pPr algn="just" eaLnBrk="0" hangingPunct="0"/>
            <a:r>
              <a:rPr lang="id-ID" sz="2000">
                <a:cs typeface="Times New Roman" pitchFamily="18" charset="0"/>
              </a:rPr>
              <a:t>DDF	: </a:t>
            </a:r>
            <a:r>
              <a:rPr lang="id-ID" sz="2000" i="1">
                <a:cs typeface="Times New Roman" pitchFamily="18" charset="0"/>
              </a:rPr>
              <a:t>Digital Distribution Frame</a:t>
            </a:r>
            <a:endParaRPr lang="en-US" sz="2000"/>
          </a:p>
          <a:p>
            <a:pPr algn="just" eaLnBrk="0" hangingPunct="0"/>
            <a:r>
              <a:rPr lang="id-ID" sz="2000">
                <a:cs typeface="Times New Roman" pitchFamily="18" charset="0"/>
              </a:rPr>
              <a:t>FDF	: </a:t>
            </a:r>
            <a:r>
              <a:rPr lang="id-ID" sz="2000" i="1">
                <a:cs typeface="Times New Roman" pitchFamily="18" charset="0"/>
              </a:rPr>
              <a:t>Fiber Distribution Frame</a:t>
            </a:r>
            <a:endParaRPr lang="en-US" sz="2000"/>
          </a:p>
          <a:p>
            <a:pPr algn="just" eaLnBrk="0" hangingPunct="0"/>
            <a:r>
              <a:rPr lang="id-ID" sz="2000">
                <a:cs typeface="Times New Roman" pitchFamily="18" charset="0"/>
              </a:rPr>
              <a:t>FO	: </a:t>
            </a:r>
            <a:r>
              <a:rPr lang="id-ID" sz="2000" i="1">
                <a:cs typeface="Times New Roman" pitchFamily="18" charset="0"/>
              </a:rPr>
              <a:t>Fiber Optic</a:t>
            </a:r>
            <a:endParaRPr lang="en-US" sz="2000"/>
          </a:p>
          <a:p>
            <a:pPr algn="just" eaLnBrk="0" hangingPunct="0"/>
            <a:r>
              <a:rPr lang="id-ID" sz="2000">
                <a:cs typeface="Times New Roman" pitchFamily="18" charset="0"/>
              </a:rPr>
              <a:t>LE	: </a:t>
            </a:r>
            <a:r>
              <a:rPr lang="id-ID" sz="2000" i="1">
                <a:cs typeface="Times New Roman" pitchFamily="18" charset="0"/>
              </a:rPr>
              <a:t>Local Exchange</a:t>
            </a:r>
            <a:endParaRPr lang="en-US" sz="2000"/>
          </a:p>
          <a:p>
            <a:pPr algn="just" eaLnBrk="0" hangingPunct="0"/>
            <a:r>
              <a:rPr lang="id-ID" sz="2000">
                <a:cs typeface="Times New Roman" pitchFamily="18" charset="0"/>
              </a:rPr>
              <a:t>MDF	: </a:t>
            </a:r>
            <a:r>
              <a:rPr lang="id-ID" sz="2000" i="1">
                <a:cs typeface="Times New Roman" pitchFamily="18" charset="0"/>
              </a:rPr>
              <a:t>Main Distribution Frame</a:t>
            </a:r>
            <a:endParaRPr lang="en-US" sz="2000"/>
          </a:p>
          <a:p>
            <a:pPr algn="just" eaLnBrk="0" hangingPunct="0"/>
            <a:r>
              <a:rPr lang="id-ID" sz="2000">
                <a:cs typeface="Times New Roman" pitchFamily="18" charset="0"/>
              </a:rPr>
              <a:t>ODN	: </a:t>
            </a:r>
            <a:r>
              <a:rPr lang="id-ID" sz="2000" i="1">
                <a:cs typeface="Times New Roman" pitchFamily="18" charset="0"/>
              </a:rPr>
              <a:t>Optical Distribution Network</a:t>
            </a:r>
            <a:endParaRPr lang="en-US" sz="2000"/>
          </a:p>
          <a:p>
            <a:pPr algn="just" eaLnBrk="0" hangingPunct="0"/>
            <a:r>
              <a:rPr lang="id-ID" sz="2000">
                <a:cs typeface="Times New Roman" pitchFamily="18" charset="0"/>
              </a:rPr>
              <a:t>OLT	: </a:t>
            </a:r>
            <a:r>
              <a:rPr lang="id-ID" sz="2000" i="1">
                <a:cs typeface="Times New Roman" pitchFamily="18" charset="0"/>
              </a:rPr>
              <a:t>Optical Line Termination</a:t>
            </a:r>
            <a:endParaRPr lang="en-US" sz="2000"/>
          </a:p>
          <a:p>
            <a:pPr algn="just" eaLnBrk="0" hangingPunct="0"/>
            <a:r>
              <a:rPr lang="id-ID" sz="2000">
                <a:cs typeface="Times New Roman" pitchFamily="18" charset="0"/>
              </a:rPr>
              <a:t>ONU	: </a:t>
            </a:r>
            <a:r>
              <a:rPr lang="id-ID" sz="2000" i="1">
                <a:cs typeface="Times New Roman" pitchFamily="18" charset="0"/>
              </a:rPr>
              <a:t>Optical Network Unit</a:t>
            </a:r>
            <a:endParaRPr lang="en-US" sz="2000"/>
          </a:p>
          <a:p>
            <a:pPr algn="just" eaLnBrk="0" hangingPunct="0"/>
            <a:r>
              <a:rPr lang="id-ID" sz="2000">
                <a:cs typeface="Times New Roman" pitchFamily="18" charset="0"/>
              </a:rPr>
              <a:t>PS	: </a:t>
            </a:r>
            <a:r>
              <a:rPr lang="id-ID" sz="2000" i="1">
                <a:cs typeface="Times New Roman" pitchFamily="18" charset="0"/>
              </a:rPr>
              <a:t>Passive Splitter</a:t>
            </a:r>
            <a:endParaRPr lang="id-ID" sz="2000"/>
          </a:p>
        </p:txBody>
      </p:sp>
      <p:sp>
        <p:nvSpPr>
          <p:cNvPr id="16395" name="Rectangle 8"/>
          <p:cNvSpPr>
            <a:spLocks noChangeArrowheads="1"/>
          </p:cNvSpPr>
          <p:nvPr/>
        </p:nvSpPr>
        <p:spPr bwMode="auto">
          <a:xfrm>
            <a:off x="4800600" y="3962400"/>
            <a:ext cx="3443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>
              <a:tabLst>
                <a:tab pos="809625" algn="l"/>
              </a:tabLst>
            </a:pPr>
            <a:r>
              <a:rPr lang="en-US" sz="2000" b="1">
                <a:cs typeface="Times New Roman" pitchFamily="18" charset="0"/>
              </a:rPr>
              <a:t>Fiber To The Home ( FTTH)</a:t>
            </a:r>
            <a:endParaRPr lang="en-US" sz="2000"/>
          </a:p>
        </p:txBody>
      </p:sp>
      <p:graphicFrame>
        <p:nvGraphicFramePr>
          <p:cNvPr id="16387" name="Object 7"/>
          <p:cNvGraphicFramePr>
            <a:graphicFrameLocks/>
          </p:cNvGraphicFramePr>
          <p:nvPr/>
        </p:nvGraphicFramePr>
        <p:xfrm>
          <a:off x="5029200" y="4343400"/>
          <a:ext cx="3624263" cy="463550"/>
        </p:xfrm>
        <a:graphic>
          <a:graphicData uri="http://schemas.openxmlformats.org/presentationml/2006/ole">
            <p:oleObj spid="_x0000_s3075" name="Visio" r:id="rId4" imgW="2412360" imgH="309960" progId="Visio.Drawing.11">
              <p:embed/>
            </p:oleObj>
          </a:graphicData>
        </a:graphic>
      </p:graphicFrame>
      <p:sp>
        <p:nvSpPr>
          <p:cNvPr id="16396" name="Rectangle 10"/>
          <p:cNvSpPr>
            <a:spLocks noChangeArrowheads="1"/>
          </p:cNvSpPr>
          <p:nvPr/>
        </p:nvSpPr>
        <p:spPr bwMode="auto">
          <a:xfrm>
            <a:off x="5105400" y="4876800"/>
            <a:ext cx="3048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>
              <a:tabLst>
                <a:tab pos="900113" algn="l"/>
              </a:tabLst>
            </a:pPr>
            <a:r>
              <a:rPr lang="en-US" sz="2000" b="1" i="1">
                <a:cs typeface="Times New Roman" pitchFamily="18" charset="0"/>
              </a:rPr>
              <a:t>Fiber To The Curb</a:t>
            </a:r>
            <a:endParaRPr lang="en-US" sz="2000"/>
          </a:p>
        </p:txBody>
      </p:sp>
      <p:graphicFrame>
        <p:nvGraphicFramePr>
          <p:cNvPr id="16388" name="Object 9"/>
          <p:cNvGraphicFramePr>
            <a:graphicFrameLocks/>
          </p:cNvGraphicFramePr>
          <p:nvPr/>
        </p:nvGraphicFramePr>
        <p:xfrm>
          <a:off x="5003800" y="5181600"/>
          <a:ext cx="3454400" cy="655638"/>
        </p:xfrm>
        <a:graphic>
          <a:graphicData uri="http://schemas.openxmlformats.org/presentationml/2006/ole">
            <p:oleObj spid="_x0000_s3076" name="Visio" r:id="rId5" imgW="2469600" imgH="465120" progId="Visio.Drawing.11">
              <p:embed/>
            </p:oleObj>
          </a:graphicData>
        </a:graphic>
      </p:graphicFrame>
      <p:sp>
        <p:nvSpPr>
          <p:cNvPr id="16397" name="Rectangle 11"/>
          <p:cNvSpPr>
            <a:spLocks noChangeArrowheads="1"/>
          </p:cNvSpPr>
          <p:nvPr/>
        </p:nvSpPr>
        <p:spPr bwMode="auto">
          <a:xfrm>
            <a:off x="4267200" y="5867400"/>
            <a:ext cx="3978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>
                <a:cs typeface="Times New Roman" pitchFamily="18" charset="0"/>
              </a:rPr>
              <a:t>	</a:t>
            </a:r>
            <a:r>
              <a:rPr lang="en-US" sz="2000" i="1">
                <a:cs typeface="Times New Roman" pitchFamily="18" charset="0"/>
              </a:rPr>
              <a:t>HFC (Hybrid Fiber Coax</a:t>
            </a:r>
            <a:r>
              <a:rPr lang="id-ID" sz="2000" i="1">
                <a:cs typeface="Times New Roman" pitchFamily="18" charset="0"/>
              </a:rPr>
              <a:t>)</a:t>
            </a:r>
            <a:r>
              <a:rPr lang="en-US" sz="200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Jaringan Telekomunikasi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0186B2-65E8-4D88-B2A8-C9F12EDB3F7E}" type="slidenum">
              <a:rPr lang="en-GB"/>
              <a:pPr>
                <a:defRPr/>
              </a:pPr>
              <a:t>6</a:t>
            </a:fld>
            <a:endParaRPr lang="en-GB"/>
          </a:p>
        </p:txBody>
      </p:sp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746125"/>
          </a:xfrm>
        </p:spPr>
        <p:txBody>
          <a:bodyPr/>
          <a:lstStyle/>
          <a:p>
            <a:pPr eaLnBrk="1" hangingPunct="1">
              <a:defRPr/>
            </a:pPr>
            <a:r>
              <a:rPr lang="en-US" sz="2700" b="0" dirty="0" err="1" smtClean="0"/>
              <a:t>Lokal</a:t>
            </a:r>
            <a:r>
              <a:rPr lang="en-US" sz="2700" b="0" dirty="0" smtClean="0"/>
              <a:t> Loop PSTN (4/5)</a:t>
            </a:r>
          </a:p>
        </p:txBody>
      </p:sp>
      <p:sp>
        <p:nvSpPr>
          <p:cNvPr id="1331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914400"/>
            <a:ext cx="8007350" cy="41910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b="1" smtClean="0"/>
              <a:t>Jaringan Lokal Akses Radio (Jarlokar)</a:t>
            </a:r>
          </a:p>
          <a:p>
            <a:pPr eaLnBrk="1" hangingPunct="1">
              <a:defRPr/>
            </a:pPr>
            <a:endParaRPr lang="en-US" sz="2000" smtClean="0"/>
          </a:p>
        </p:txBody>
      </p:sp>
      <p:sp>
        <p:nvSpPr>
          <p:cNvPr id="17416" name="Rectangle 5"/>
          <p:cNvSpPr>
            <a:spLocks noChangeArrowheads="1"/>
          </p:cNvSpPr>
          <p:nvPr/>
        </p:nvSpPr>
        <p:spPr bwMode="auto">
          <a:xfrm>
            <a:off x="1219200" y="1524000"/>
            <a:ext cx="29464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bIns="0" anchor="ctr">
            <a:spAutoFit/>
          </a:bodyPr>
          <a:lstStyle/>
          <a:p>
            <a:r>
              <a:rPr lang="en-US" sz="2000" b="1">
                <a:latin typeface="Times New Roman" pitchFamily="18" charset="0"/>
                <a:cs typeface="Times New Roman" pitchFamily="18" charset="0"/>
              </a:rPr>
              <a:t>KONFIGURASI DASAR</a:t>
            </a:r>
            <a:endParaRPr lang="en-US" sz="2000"/>
          </a:p>
        </p:txBody>
      </p:sp>
      <p:graphicFrame>
        <p:nvGraphicFramePr>
          <p:cNvPr id="17410" name="Object 4"/>
          <p:cNvGraphicFramePr>
            <a:graphicFrameLocks/>
          </p:cNvGraphicFramePr>
          <p:nvPr/>
        </p:nvGraphicFramePr>
        <p:xfrm>
          <a:off x="1828800" y="1905000"/>
          <a:ext cx="5453063" cy="2403475"/>
        </p:xfrm>
        <a:graphic>
          <a:graphicData uri="http://schemas.openxmlformats.org/presentationml/2006/ole">
            <p:oleObj spid="_x0000_s4098" name="Picture" r:id="rId3" imgW="5446842" imgH="2396306" progId="Word.Picture.8">
              <p:embed/>
            </p:oleObj>
          </a:graphicData>
        </a:graphic>
      </p:graphicFrame>
      <p:sp>
        <p:nvSpPr>
          <p:cNvPr id="17417" name="Rectangle 6"/>
          <p:cNvSpPr>
            <a:spLocks noChangeArrowheads="1"/>
          </p:cNvSpPr>
          <p:nvPr/>
        </p:nvSpPr>
        <p:spPr bwMode="auto">
          <a:xfrm>
            <a:off x="0" y="47609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7411" name="Object 7"/>
          <p:cNvGraphicFramePr>
            <a:graphicFrameLocks/>
          </p:cNvGraphicFramePr>
          <p:nvPr/>
        </p:nvGraphicFramePr>
        <p:xfrm>
          <a:off x="1600200" y="4495800"/>
          <a:ext cx="5481638" cy="1749425"/>
        </p:xfrm>
        <a:graphic>
          <a:graphicData uri="http://schemas.openxmlformats.org/presentationml/2006/ole">
            <p:oleObj spid="_x0000_s4099" name="Visio" r:id="rId4" imgW="5483860" imgH="1742440" progId="Visio.Drawing.11">
              <p:embed/>
            </p:oleObj>
          </a:graphicData>
        </a:graphic>
      </p:graphicFrame>
      <p:sp>
        <p:nvSpPr>
          <p:cNvPr id="17418" name="Freeform 8"/>
          <p:cNvSpPr>
            <a:spLocks/>
          </p:cNvSpPr>
          <p:nvPr/>
        </p:nvSpPr>
        <p:spPr bwMode="auto">
          <a:xfrm>
            <a:off x="4191000" y="4724400"/>
            <a:ext cx="455613" cy="227013"/>
          </a:xfrm>
          <a:custGeom>
            <a:avLst/>
            <a:gdLst>
              <a:gd name="T0" fmla="*/ 0 w 20000"/>
              <a:gd name="T1" fmla="*/ 0 h 20000"/>
              <a:gd name="T2" fmla="*/ 13305 w 20000"/>
              <a:gd name="T3" fmla="*/ 7765 h 20000"/>
              <a:gd name="T4" fmla="*/ 10098 w 20000"/>
              <a:gd name="T5" fmla="*/ 12402 h 20000"/>
              <a:gd name="T6" fmla="*/ 19972 w 20000"/>
              <a:gd name="T7" fmla="*/ 19944 h 20000"/>
              <a:gd name="T8" fmla="*/ 6667 w 20000"/>
              <a:gd name="T9" fmla="*/ 12179 h 20000"/>
              <a:gd name="T10" fmla="*/ 9874 w 20000"/>
              <a:gd name="T11" fmla="*/ 7765 h 20000"/>
              <a:gd name="T12" fmla="*/ 0 w 20000"/>
              <a:gd name="T13" fmla="*/ 0 h 200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000"/>
              <a:gd name="T22" fmla="*/ 0 h 20000"/>
              <a:gd name="T23" fmla="*/ 20000 w 20000"/>
              <a:gd name="T24" fmla="*/ 20000 h 200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000" h="20000">
                <a:moveTo>
                  <a:pt x="0" y="0"/>
                </a:moveTo>
                <a:lnTo>
                  <a:pt x="13305" y="7765"/>
                </a:lnTo>
                <a:lnTo>
                  <a:pt x="10098" y="12402"/>
                </a:lnTo>
                <a:lnTo>
                  <a:pt x="19972" y="19944"/>
                </a:lnTo>
                <a:lnTo>
                  <a:pt x="6667" y="12179"/>
                </a:lnTo>
                <a:lnTo>
                  <a:pt x="9874" y="776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254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9" name="Rectangle 9"/>
          <p:cNvSpPr>
            <a:spLocks noChangeArrowheads="1"/>
          </p:cNvSpPr>
          <p:nvPr/>
        </p:nvSpPr>
        <p:spPr bwMode="auto">
          <a:xfrm>
            <a:off x="1219200" y="4038600"/>
            <a:ext cx="3176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>
                <a:cs typeface="Times New Roman" pitchFamily="18" charset="0"/>
              </a:rPr>
              <a:t>Sistem </a:t>
            </a:r>
            <a:r>
              <a:rPr lang="id-ID" sz="2000">
                <a:cs typeface="Times New Roman" pitchFamily="18" charset="0"/>
              </a:rPr>
              <a:t>r</a:t>
            </a:r>
            <a:r>
              <a:rPr lang="en-US" sz="2000">
                <a:cs typeface="Times New Roman" pitchFamily="18" charset="0"/>
              </a:rPr>
              <a:t>adio kanal tunggal</a:t>
            </a:r>
            <a:endParaRPr lang="en-US" sz="2000"/>
          </a:p>
        </p:txBody>
      </p:sp>
      <p:sp>
        <p:nvSpPr>
          <p:cNvPr id="17420" name="Rectangle 10"/>
          <p:cNvSpPr>
            <a:spLocks noChangeArrowheads="1"/>
          </p:cNvSpPr>
          <p:nvPr/>
        </p:nvSpPr>
        <p:spPr bwMode="auto">
          <a:xfrm>
            <a:off x="0" y="161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Jaringan Telekomunikasi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2CD7DB-DBD3-4BEB-BF86-00454668163B}" type="slidenum">
              <a:rPr lang="en-GB"/>
              <a:pPr>
                <a:defRPr/>
              </a:pPr>
              <a:t>7</a:t>
            </a:fld>
            <a:endParaRPr lang="en-GB"/>
          </a:p>
        </p:txBody>
      </p:sp>
      <p:graphicFrame>
        <p:nvGraphicFramePr>
          <p:cNvPr id="18434" name="Object 4"/>
          <p:cNvGraphicFramePr>
            <a:graphicFrameLocks/>
          </p:cNvGraphicFramePr>
          <p:nvPr/>
        </p:nvGraphicFramePr>
        <p:xfrm>
          <a:off x="177800" y="1447800"/>
          <a:ext cx="5765800" cy="2198688"/>
        </p:xfrm>
        <a:graphic>
          <a:graphicData uri="http://schemas.openxmlformats.org/presentationml/2006/ole">
            <p:oleObj spid="_x0000_s5122" name="Visio" r:id="rId3" imgW="6405880" imgH="2448560" progId="Visio.Drawing.11">
              <p:embed/>
            </p:oleObj>
          </a:graphicData>
        </a:graphic>
      </p:graphicFrame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76200"/>
            <a:ext cx="8385175" cy="746125"/>
          </a:xfrm>
        </p:spPr>
        <p:txBody>
          <a:bodyPr/>
          <a:lstStyle/>
          <a:p>
            <a:pPr eaLnBrk="1" hangingPunct="1">
              <a:defRPr/>
            </a:pPr>
            <a:r>
              <a:rPr lang="en-US" sz="2700" b="0" dirty="0" err="1" smtClean="0"/>
              <a:t>Lokal</a:t>
            </a:r>
            <a:r>
              <a:rPr lang="en-US" sz="2700" b="0" dirty="0" smtClean="0"/>
              <a:t> Loop PSTN (5/5)</a:t>
            </a:r>
          </a:p>
        </p:txBody>
      </p:sp>
      <p:sp>
        <p:nvSpPr>
          <p:cNvPr id="1433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685800"/>
            <a:ext cx="8007350" cy="41910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b="1" smtClean="0"/>
              <a:t>Jaringan Lokal Akses Radio (Jarlokar)</a:t>
            </a:r>
            <a:endParaRPr lang="en-US" sz="2000" smtClean="0"/>
          </a:p>
        </p:txBody>
      </p:sp>
      <p:sp>
        <p:nvSpPr>
          <p:cNvPr id="18440" name="Rectangle 5"/>
          <p:cNvSpPr>
            <a:spLocks noChangeArrowheads="1"/>
          </p:cNvSpPr>
          <p:nvPr/>
        </p:nvSpPr>
        <p:spPr bwMode="auto">
          <a:xfrm>
            <a:off x="1371600" y="1143000"/>
            <a:ext cx="32623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en-US" sz="2000">
                <a:cs typeface="Times New Roman" pitchFamily="18" charset="0"/>
              </a:rPr>
              <a:t>Sistem Radio kanal banyak</a:t>
            </a:r>
            <a:endParaRPr lang="en-US" sz="2000"/>
          </a:p>
        </p:txBody>
      </p:sp>
      <p:graphicFrame>
        <p:nvGraphicFramePr>
          <p:cNvPr id="18435" name="Object 6"/>
          <p:cNvGraphicFramePr>
            <a:graphicFrameLocks/>
          </p:cNvGraphicFramePr>
          <p:nvPr/>
        </p:nvGraphicFramePr>
        <p:xfrm>
          <a:off x="3200400" y="3429000"/>
          <a:ext cx="5780088" cy="3346450"/>
        </p:xfrm>
        <a:graphic>
          <a:graphicData uri="http://schemas.openxmlformats.org/presentationml/2006/ole">
            <p:oleObj spid="_x0000_s5123" name="Visio" r:id="rId4" imgW="5796280" imgH="3350260" progId="Visio.Drawing.11">
              <p:embed/>
            </p:oleObj>
          </a:graphicData>
        </a:graphic>
      </p:graphicFrame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1524000" y="3657600"/>
            <a:ext cx="2935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/>
              <a:t>Sistem radio multi akses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Jaringan Telekomunikasi</a:t>
            </a:r>
          </a:p>
        </p:txBody>
      </p:sp>
      <p:sp>
        <p:nvSpPr>
          <p:cNvPr id="6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413E1E-4E1F-45B3-B504-19249A6AB77A}" type="slidenum">
              <a:rPr lang="en-GB"/>
              <a:pPr>
                <a:defRPr/>
              </a:pPr>
              <a:t>8</a:t>
            </a:fld>
            <a:endParaRPr lang="en-GB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62000" y="1905000"/>
            <a:ext cx="8001000" cy="4068763"/>
            <a:chOff x="480" y="912"/>
            <a:chExt cx="4901" cy="2902"/>
          </a:xfrm>
        </p:grpSpPr>
        <p:sp>
          <p:nvSpPr>
            <p:cNvPr id="19468" name="Line 3"/>
            <p:cNvSpPr>
              <a:spLocks noChangeShapeType="1"/>
            </p:cNvSpPr>
            <p:nvPr/>
          </p:nvSpPr>
          <p:spPr bwMode="auto">
            <a:xfrm>
              <a:off x="720" y="1080"/>
              <a:ext cx="22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9" name="Oval 4"/>
            <p:cNvSpPr>
              <a:spLocks noChangeArrowheads="1"/>
            </p:cNvSpPr>
            <p:nvPr/>
          </p:nvSpPr>
          <p:spPr bwMode="auto">
            <a:xfrm>
              <a:off x="2975" y="912"/>
              <a:ext cx="808" cy="328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19470" name="Rectangle 5"/>
            <p:cNvSpPr>
              <a:spLocks noChangeArrowheads="1"/>
            </p:cNvSpPr>
            <p:nvPr/>
          </p:nvSpPr>
          <p:spPr bwMode="auto">
            <a:xfrm>
              <a:off x="3202" y="980"/>
              <a:ext cx="506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defTabSz="762000" eaLnBrk="0" hangingPunct="0"/>
              <a:r>
                <a:rPr lang="en-US" sz="2000" b="1">
                  <a:solidFill>
                    <a:schemeClr val="bg2"/>
                  </a:solidFill>
                  <a:latin typeface="Arial Narrow" pitchFamily="34" charset="0"/>
                </a:rPr>
                <a:t>PSTN</a:t>
              </a:r>
            </a:p>
          </p:txBody>
        </p:sp>
        <p:sp>
          <p:nvSpPr>
            <p:cNvPr id="19471" name="Line 6"/>
            <p:cNvSpPr>
              <a:spLocks noChangeShapeType="1"/>
            </p:cNvSpPr>
            <p:nvPr/>
          </p:nvSpPr>
          <p:spPr bwMode="auto">
            <a:xfrm flipV="1">
              <a:off x="720" y="1440"/>
              <a:ext cx="22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2" name="Oval 7"/>
            <p:cNvSpPr>
              <a:spLocks noChangeArrowheads="1"/>
            </p:cNvSpPr>
            <p:nvPr/>
          </p:nvSpPr>
          <p:spPr bwMode="auto">
            <a:xfrm>
              <a:off x="2975" y="1272"/>
              <a:ext cx="808" cy="328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3" name="Rectangle 8"/>
            <p:cNvSpPr>
              <a:spLocks noChangeArrowheads="1"/>
            </p:cNvSpPr>
            <p:nvPr/>
          </p:nvSpPr>
          <p:spPr bwMode="auto">
            <a:xfrm>
              <a:off x="3106" y="1350"/>
              <a:ext cx="633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defTabSz="762000" eaLnBrk="0" hangingPunct="0"/>
              <a:r>
                <a:rPr lang="en-US" sz="2000" b="1">
                  <a:solidFill>
                    <a:schemeClr val="bg2"/>
                  </a:solidFill>
                  <a:latin typeface="Arial Narrow" pitchFamily="34" charset="0"/>
                </a:rPr>
                <a:t>PSPDN</a:t>
              </a:r>
            </a:p>
          </p:txBody>
        </p:sp>
        <p:sp>
          <p:nvSpPr>
            <p:cNvPr id="19474" name="Oval 9"/>
            <p:cNvSpPr>
              <a:spLocks noChangeArrowheads="1"/>
            </p:cNvSpPr>
            <p:nvPr/>
          </p:nvSpPr>
          <p:spPr bwMode="auto">
            <a:xfrm>
              <a:off x="2975" y="1632"/>
              <a:ext cx="808" cy="328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5" name="Rectangle 10"/>
            <p:cNvSpPr>
              <a:spLocks noChangeArrowheads="1"/>
            </p:cNvSpPr>
            <p:nvPr/>
          </p:nvSpPr>
          <p:spPr bwMode="auto">
            <a:xfrm>
              <a:off x="3067" y="1700"/>
              <a:ext cx="768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defTabSz="762000" eaLnBrk="0" hangingPunct="0"/>
              <a:r>
                <a:rPr lang="en-US" sz="2000" b="1">
                  <a:solidFill>
                    <a:schemeClr val="bg2"/>
                  </a:solidFill>
                  <a:latin typeface="Arial Narrow" pitchFamily="34" charset="0"/>
                </a:rPr>
                <a:t>OTHER</a:t>
              </a:r>
            </a:p>
          </p:txBody>
        </p:sp>
        <p:sp>
          <p:nvSpPr>
            <p:cNvPr id="19476" name="Oval 11"/>
            <p:cNvSpPr>
              <a:spLocks noChangeArrowheads="1"/>
            </p:cNvSpPr>
            <p:nvPr/>
          </p:nvSpPr>
          <p:spPr bwMode="auto">
            <a:xfrm>
              <a:off x="2975" y="2016"/>
              <a:ext cx="808" cy="328"/>
            </a:xfrm>
            <a:prstGeom prst="ellipse">
              <a:avLst/>
            </a:prstGeom>
            <a:solidFill>
              <a:srgbClr val="33CC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7" name="Rectangle 12"/>
            <p:cNvSpPr>
              <a:spLocks noChangeArrowheads="1"/>
            </p:cNvSpPr>
            <p:nvPr/>
          </p:nvSpPr>
          <p:spPr bwMode="auto">
            <a:xfrm>
              <a:off x="3154" y="2085"/>
              <a:ext cx="506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defTabSz="762000" eaLnBrk="0" hangingPunct="0"/>
              <a:r>
                <a:rPr lang="en-US" sz="2000" b="1">
                  <a:latin typeface="Arial Narrow" pitchFamily="34" charset="0"/>
                </a:rPr>
                <a:t>PSTN</a:t>
              </a:r>
            </a:p>
          </p:txBody>
        </p:sp>
        <p:sp>
          <p:nvSpPr>
            <p:cNvPr id="19478" name="Oval 13"/>
            <p:cNvSpPr>
              <a:spLocks noChangeArrowheads="1"/>
            </p:cNvSpPr>
            <p:nvPr/>
          </p:nvSpPr>
          <p:spPr bwMode="auto">
            <a:xfrm>
              <a:off x="2975" y="2400"/>
              <a:ext cx="808" cy="328"/>
            </a:xfrm>
            <a:prstGeom prst="ellipse">
              <a:avLst/>
            </a:prstGeom>
            <a:solidFill>
              <a:srgbClr val="33CC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9" name="Rectangle 14"/>
            <p:cNvSpPr>
              <a:spLocks noChangeArrowheads="1"/>
            </p:cNvSpPr>
            <p:nvPr/>
          </p:nvSpPr>
          <p:spPr bwMode="auto">
            <a:xfrm>
              <a:off x="3118" y="2456"/>
              <a:ext cx="50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0" name="Oval 15"/>
            <p:cNvSpPr>
              <a:spLocks noChangeArrowheads="1"/>
            </p:cNvSpPr>
            <p:nvPr/>
          </p:nvSpPr>
          <p:spPr bwMode="auto">
            <a:xfrm>
              <a:off x="2975" y="2784"/>
              <a:ext cx="808" cy="328"/>
            </a:xfrm>
            <a:prstGeom prst="ellipse">
              <a:avLst/>
            </a:prstGeom>
            <a:solidFill>
              <a:srgbClr val="33CC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1" name="Rectangle 16"/>
            <p:cNvSpPr>
              <a:spLocks noChangeArrowheads="1"/>
            </p:cNvSpPr>
            <p:nvPr/>
          </p:nvSpPr>
          <p:spPr bwMode="auto">
            <a:xfrm>
              <a:off x="3118" y="2840"/>
              <a:ext cx="50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2" name="Oval 17"/>
            <p:cNvSpPr>
              <a:spLocks noChangeArrowheads="1"/>
            </p:cNvSpPr>
            <p:nvPr/>
          </p:nvSpPr>
          <p:spPr bwMode="auto">
            <a:xfrm>
              <a:off x="2159" y="3144"/>
              <a:ext cx="1672" cy="520"/>
            </a:xfrm>
            <a:prstGeom prst="ellipse">
              <a:avLst/>
            </a:prstGeom>
            <a:solidFill>
              <a:srgbClr val="66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3" name="Rectangle 18"/>
            <p:cNvSpPr>
              <a:spLocks noChangeArrowheads="1"/>
            </p:cNvSpPr>
            <p:nvPr/>
          </p:nvSpPr>
          <p:spPr bwMode="auto">
            <a:xfrm>
              <a:off x="2251" y="3284"/>
              <a:ext cx="1589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defTabSz="762000" eaLnBrk="0" hangingPunct="0"/>
              <a:r>
                <a:rPr lang="en-US" sz="2000" b="1">
                  <a:solidFill>
                    <a:schemeClr val="bg2"/>
                  </a:solidFill>
                  <a:latin typeface="Arial Narrow" pitchFamily="34" charset="0"/>
                </a:rPr>
                <a:t>JARINGAN</a:t>
              </a:r>
              <a:r>
                <a:rPr lang="en-US" b="1">
                  <a:solidFill>
                    <a:schemeClr val="bg2"/>
                  </a:solidFill>
                  <a:latin typeface="Arial Narrow" pitchFamily="34" charset="0"/>
                </a:rPr>
                <a:t> TUNGGAL</a:t>
              </a:r>
            </a:p>
          </p:txBody>
        </p:sp>
        <p:sp>
          <p:nvSpPr>
            <p:cNvPr id="19484" name="Rectangle 19"/>
            <p:cNvSpPr>
              <a:spLocks noChangeArrowheads="1"/>
            </p:cNvSpPr>
            <p:nvPr/>
          </p:nvSpPr>
          <p:spPr bwMode="auto">
            <a:xfrm>
              <a:off x="3106" y="2453"/>
              <a:ext cx="633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defTabSz="762000" eaLnBrk="0" hangingPunct="0"/>
              <a:r>
                <a:rPr lang="en-US" sz="2000" b="1">
                  <a:latin typeface="Arial Narrow" pitchFamily="34" charset="0"/>
                </a:rPr>
                <a:t>PSPDN</a:t>
              </a:r>
            </a:p>
          </p:txBody>
        </p:sp>
        <p:sp>
          <p:nvSpPr>
            <p:cNvPr id="19485" name="Rectangle 20"/>
            <p:cNvSpPr>
              <a:spLocks noChangeArrowheads="1"/>
            </p:cNvSpPr>
            <p:nvPr/>
          </p:nvSpPr>
          <p:spPr bwMode="auto">
            <a:xfrm>
              <a:off x="3067" y="2853"/>
              <a:ext cx="629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defTabSz="762000" eaLnBrk="0" hangingPunct="0"/>
              <a:r>
                <a:rPr lang="en-US" sz="2000" b="1">
                  <a:latin typeface="Arial Narrow" pitchFamily="34" charset="0"/>
                </a:rPr>
                <a:t>OTHER</a:t>
              </a:r>
            </a:p>
          </p:txBody>
        </p:sp>
        <p:sp>
          <p:nvSpPr>
            <p:cNvPr id="19486" name="Line 21"/>
            <p:cNvSpPr>
              <a:spLocks noChangeShapeType="1"/>
            </p:cNvSpPr>
            <p:nvPr/>
          </p:nvSpPr>
          <p:spPr bwMode="auto">
            <a:xfrm>
              <a:off x="3840" y="1076"/>
              <a:ext cx="144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7" name="Line 22"/>
            <p:cNvSpPr>
              <a:spLocks noChangeShapeType="1"/>
            </p:cNvSpPr>
            <p:nvPr/>
          </p:nvSpPr>
          <p:spPr bwMode="auto">
            <a:xfrm>
              <a:off x="3984" y="1220"/>
              <a:ext cx="0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8" name="Line 23"/>
            <p:cNvSpPr>
              <a:spLocks noChangeShapeType="1"/>
            </p:cNvSpPr>
            <p:nvPr/>
          </p:nvSpPr>
          <p:spPr bwMode="auto">
            <a:xfrm flipH="1">
              <a:off x="3840" y="1700"/>
              <a:ext cx="144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9" name="Line 24"/>
            <p:cNvSpPr>
              <a:spLocks noChangeShapeType="1"/>
            </p:cNvSpPr>
            <p:nvPr/>
          </p:nvSpPr>
          <p:spPr bwMode="auto">
            <a:xfrm>
              <a:off x="3840" y="2180"/>
              <a:ext cx="144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0" name="Line 25"/>
            <p:cNvSpPr>
              <a:spLocks noChangeShapeType="1"/>
            </p:cNvSpPr>
            <p:nvPr/>
          </p:nvSpPr>
          <p:spPr bwMode="auto">
            <a:xfrm>
              <a:off x="3984" y="2324"/>
              <a:ext cx="0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1" name="Line 26"/>
            <p:cNvSpPr>
              <a:spLocks noChangeShapeType="1"/>
            </p:cNvSpPr>
            <p:nvPr/>
          </p:nvSpPr>
          <p:spPr bwMode="auto">
            <a:xfrm flipH="1">
              <a:off x="3840" y="2804"/>
              <a:ext cx="144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2" name="Rectangle 27"/>
            <p:cNvSpPr>
              <a:spLocks noChangeArrowheads="1"/>
            </p:cNvSpPr>
            <p:nvPr/>
          </p:nvSpPr>
          <p:spPr bwMode="auto">
            <a:xfrm>
              <a:off x="4080" y="1157"/>
              <a:ext cx="1248" cy="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defTabSz="762000" eaLnBrk="0" hangingPunct="0"/>
              <a:r>
                <a:rPr lang="en-US" sz="2000" b="1" u="sng"/>
                <a:t>Jaringan Eksklusif</a:t>
              </a:r>
            </a:p>
          </p:txBody>
        </p:sp>
        <p:sp>
          <p:nvSpPr>
            <p:cNvPr id="19493" name="Rectangle 28"/>
            <p:cNvSpPr>
              <a:spLocks noChangeArrowheads="1"/>
            </p:cNvSpPr>
            <p:nvPr/>
          </p:nvSpPr>
          <p:spPr bwMode="auto">
            <a:xfrm>
              <a:off x="4119" y="2309"/>
              <a:ext cx="891" cy="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en-US" b="1" u="sng"/>
                <a:t>Integrasi</a:t>
              </a:r>
            </a:p>
            <a:p>
              <a:pPr defTabSz="762000" eaLnBrk="0" hangingPunct="0"/>
              <a:r>
                <a:rPr lang="en-US" b="1" u="sng"/>
                <a:t>Tahap Awal</a:t>
              </a:r>
            </a:p>
            <a:p>
              <a:pPr defTabSz="762000" eaLnBrk="0" hangingPunct="0"/>
              <a:r>
                <a:rPr lang="en-US" b="1" u="sng"/>
                <a:t>(ISDN)</a:t>
              </a:r>
            </a:p>
          </p:txBody>
        </p:sp>
        <p:sp>
          <p:nvSpPr>
            <p:cNvPr id="19494" name="Rectangle 29"/>
            <p:cNvSpPr>
              <a:spLocks noChangeArrowheads="1"/>
            </p:cNvSpPr>
            <p:nvPr/>
          </p:nvSpPr>
          <p:spPr bwMode="auto">
            <a:xfrm>
              <a:off x="4119" y="3120"/>
              <a:ext cx="1019" cy="4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defTabSz="762000" eaLnBrk="0" hangingPunct="0"/>
              <a:r>
                <a:rPr lang="en-US" b="1" u="sng"/>
                <a:t>Konvergensi</a:t>
              </a:r>
            </a:p>
            <a:p>
              <a:pPr defTabSz="762000" eaLnBrk="0" hangingPunct="0"/>
              <a:r>
                <a:rPr lang="en-US" b="1" u="sng"/>
                <a:t>Jaringan</a:t>
              </a:r>
            </a:p>
          </p:txBody>
        </p:sp>
        <p:sp>
          <p:nvSpPr>
            <p:cNvPr id="19495" name="Rectangle 30"/>
            <p:cNvSpPr>
              <a:spLocks noChangeArrowheads="1"/>
            </p:cNvSpPr>
            <p:nvPr/>
          </p:nvSpPr>
          <p:spPr bwMode="auto">
            <a:xfrm>
              <a:off x="4085" y="3552"/>
              <a:ext cx="1296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defTabSz="762000" eaLnBrk="0" hangingPunct="0"/>
              <a:r>
                <a:rPr lang="en-US" b="1">
                  <a:latin typeface="Book Antiqua" pitchFamily="18" charset="0"/>
                </a:rPr>
                <a:t>Integrasi Jaringan</a:t>
              </a:r>
            </a:p>
          </p:txBody>
        </p:sp>
        <p:sp>
          <p:nvSpPr>
            <p:cNvPr id="19496" name="Line 31"/>
            <p:cNvSpPr>
              <a:spLocks noChangeShapeType="1"/>
            </p:cNvSpPr>
            <p:nvPr/>
          </p:nvSpPr>
          <p:spPr bwMode="auto">
            <a:xfrm>
              <a:off x="768" y="1800"/>
              <a:ext cx="22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7" name="Oval 32"/>
            <p:cNvSpPr>
              <a:spLocks noChangeArrowheads="1"/>
            </p:cNvSpPr>
            <p:nvPr/>
          </p:nvSpPr>
          <p:spPr bwMode="auto">
            <a:xfrm>
              <a:off x="2255" y="2280"/>
              <a:ext cx="520" cy="52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8" name="Rectangle 33"/>
            <p:cNvSpPr>
              <a:spLocks noChangeArrowheads="1"/>
            </p:cNvSpPr>
            <p:nvPr/>
          </p:nvSpPr>
          <p:spPr bwMode="auto">
            <a:xfrm>
              <a:off x="2290" y="2440"/>
              <a:ext cx="418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en-US" sz="2000" b="1">
                  <a:latin typeface="Arial Narrow" pitchFamily="34" charset="0"/>
                </a:rPr>
                <a:t>ISDN</a:t>
              </a:r>
            </a:p>
          </p:txBody>
        </p:sp>
        <p:sp>
          <p:nvSpPr>
            <p:cNvPr id="19499" name="Line 34"/>
            <p:cNvSpPr>
              <a:spLocks noChangeShapeType="1"/>
            </p:cNvSpPr>
            <p:nvPr/>
          </p:nvSpPr>
          <p:spPr bwMode="auto">
            <a:xfrm flipV="1">
              <a:off x="2731" y="2228"/>
              <a:ext cx="24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0" name="Line 35"/>
            <p:cNvSpPr>
              <a:spLocks noChangeShapeType="1"/>
            </p:cNvSpPr>
            <p:nvPr/>
          </p:nvSpPr>
          <p:spPr bwMode="auto">
            <a:xfrm>
              <a:off x="2779" y="2564"/>
              <a:ext cx="1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1" name="Line 36"/>
            <p:cNvSpPr>
              <a:spLocks noChangeShapeType="1"/>
            </p:cNvSpPr>
            <p:nvPr/>
          </p:nvSpPr>
          <p:spPr bwMode="auto">
            <a:xfrm>
              <a:off x="2731" y="2708"/>
              <a:ext cx="24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2" name="Rectangle 37"/>
            <p:cNvSpPr>
              <a:spLocks noChangeArrowheads="1"/>
            </p:cNvSpPr>
            <p:nvPr/>
          </p:nvSpPr>
          <p:spPr bwMode="auto">
            <a:xfrm>
              <a:off x="1439" y="2280"/>
              <a:ext cx="280" cy="37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3" name="Line 38"/>
            <p:cNvSpPr>
              <a:spLocks noChangeShapeType="1"/>
            </p:cNvSpPr>
            <p:nvPr/>
          </p:nvSpPr>
          <p:spPr bwMode="auto">
            <a:xfrm>
              <a:off x="720" y="2112"/>
              <a:ext cx="72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4" name="Line 39"/>
            <p:cNvSpPr>
              <a:spLocks noChangeShapeType="1"/>
            </p:cNvSpPr>
            <p:nvPr/>
          </p:nvSpPr>
          <p:spPr bwMode="auto">
            <a:xfrm>
              <a:off x="768" y="2448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5" name="Line 40"/>
            <p:cNvSpPr>
              <a:spLocks noChangeShapeType="1"/>
            </p:cNvSpPr>
            <p:nvPr/>
          </p:nvSpPr>
          <p:spPr bwMode="auto">
            <a:xfrm>
              <a:off x="1723" y="2516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6" name="Line 41"/>
            <p:cNvSpPr>
              <a:spLocks noChangeShapeType="1"/>
            </p:cNvSpPr>
            <p:nvPr/>
          </p:nvSpPr>
          <p:spPr bwMode="auto">
            <a:xfrm flipV="1">
              <a:off x="763" y="2448"/>
              <a:ext cx="677" cy="2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9458" name="Object 42"/>
            <p:cNvGraphicFramePr>
              <a:graphicFrameLocks/>
            </p:cNvGraphicFramePr>
            <p:nvPr/>
          </p:nvGraphicFramePr>
          <p:xfrm>
            <a:off x="480" y="1968"/>
            <a:ext cx="336" cy="240"/>
          </p:xfrm>
          <a:graphic>
            <a:graphicData uri="http://schemas.openxmlformats.org/presentationml/2006/ole">
              <p:oleObj spid="_x0000_s6146" name="ClipArt" r:id="rId3" imgW="4692600" imgH="4257360" progId="">
                <p:embed/>
              </p:oleObj>
            </a:graphicData>
          </a:graphic>
        </p:graphicFrame>
        <p:graphicFrame>
          <p:nvGraphicFramePr>
            <p:cNvPr id="19459" name="Object 43"/>
            <p:cNvGraphicFramePr>
              <a:graphicFrameLocks/>
            </p:cNvGraphicFramePr>
            <p:nvPr/>
          </p:nvGraphicFramePr>
          <p:xfrm>
            <a:off x="528" y="2276"/>
            <a:ext cx="240" cy="240"/>
          </p:xfrm>
          <a:graphic>
            <a:graphicData uri="http://schemas.openxmlformats.org/presentationml/2006/ole">
              <p:oleObj spid="_x0000_s6147" name="ClipArt" r:id="rId4" imgW="7202160" imgH="8321400" progId="">
                <p:embed/>
              </p:oleObj>
            </a:graphicData>
          </a:graphic>
        </p:graphicFrame>
        <p:sp>
          <p:nvSpPr>
            <p:cNvPr id="19507" name="Freeform 44" descr="Small confetti"/>
            <p:cNvSpPr>
              <a:spLocks/>
            </p:cNvSpPr>
            <p:nvPr/>
          </p:nvSpPr>
          <p:spPr bwMode="auto">
            <a:xfrm>
              <a:off x="480" y="1679"/>
              <a:ext cx="289" cy="193"/>
            </a:xfrm>
            <a:custGeom>
              <a:avLst/>
              <a:gdLst>
                <a:gd name="T0" fmla="*/ 0 w 289"/>
                <a:gd name="T1" fmla="*/ 192 h 193"/>
                <a:gd name="T2" fmla="*/ 288 w 289"/>
                <a:gd name="T3" fmla="*/ 192 h 193"/>
                <a:gd name="T4" fmla="*/ 288 w 289"/>
                <a:gd name="T5" fmla="*/ 0 h 193"/>
                <a:gd name="T6" fmla="*/ 165 w 289"/>
                <a:gd name="T7" fmla="*/ 0 h 193"/>
                <a:gd name="T8" fmla="*/ 0 w 289"/>
                <a:gd name="T9" fmla="*/ 77 h 193"/>
                <a:gd name="T10" fmla="*/ 0 w 289"/>
                <a:gd name="T11" fmla="*/ 192 h 1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9"/>
                <a:gd name="T19" fmla="*/ 0 h 193"/>
                <a:gd name="T20" fmla="*/ 289 w 289"/>
                <a:gd name="T21" fmla="*/ 193 h 1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9" h="193">
                  <a:moveTo>
                    <a:pt x="0" y="192"/>
                  </a:moveTo>
                  <a:lnTo>
                    <a:pt x="288" y="192"/>
                  </a:lnTo>
                  <a:lnTo>
                    <a:pt x="288" y="0"/>
                  </a:lnTo>
                  <a:lnTo>
                    <a:pt x="165" y="0"/>
                  </a:lnTo>
                  <a:lnTo>
                    <a:pt x="0" y="77"/>
                  </a:lnTo>
                  <a:lnTo>
                    <a:pt x="0" y="192"/>
                  </a:lnTo>
                </a:path>
              </a:pathLst>
            </a:custGeom>
            <a:pattFill prst="smConfetti">
              <a:fgClr>
                <a:schemeClr val="accent1"/>
              </a:fgClr>
              <a:bgClr>
                <a:schemeClr val="accent1"/>
              </a:bgClr>
            </a:patt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9460" name="Object 45"/>
            <p:cNvGraphicFramePr>
              <a:graphicFrameLocks/>
            </p:cNvGraphicFramePr>
            <p:nvPr/>
          </p:nvGraphicFramePr>
          <p:xfrm>
            <a:off x="480" y="1268"/>
            <a:ext cx="240" cy="240"/>
          </p:xfrm>
          <a:graphic>
            <a:graphicData uri="http://schemas.openxmlformats.org/presentationml/2006/ole">
              <p:oleObj spid="_x0000_s6148" name="ClipArt" r:id="rId5" imgW="7202160" imgH="8321400" progId="">
                <p:embed/>
              </p:oleObj>
            </a:graphicData>
          </a:graphic>
        </p:graphicFrame>
        <p:sp>
          <p:nvSpPr>
            <p:cNvPr id="19508" name="Freeform 46"/>
            <p:cNvSpPr>
              <a:spLocks/>
            </p:cNvSpPr>
            <p:nvPr/>
          </p:nvSpPr>
          <p:spPr bwMode="auto">
            <a:xfrm>
              <a:off x="480" y="2564"/>
              <a:ext cx="289" cy="193"/>
            </a:xfrm>
            <a:custGeom>
              <a:avLst/>
              <a:gdLst>
                <a:gd name="T0" fmla="*/ 0 w 289"/>
                <a:gd name="T1" fmla="*/ 192 h 193"/>
                <a:gd name="T2" fmla="*/ 288 w 289"/>
                <a:gd name="T3" fmla="*/ 192 h 193"/>
                <a:gd name="T4" fmla="*/ 288 w 289"/>
                <a:gd name="T5" fmla="*/ 0 h 193"/>
                <a:gd name="T6" fmla="*/ 165 w 289"/>
                <a:gd name="T7" fmla="*/ 0 h 193"/>
                <a:gd name="T8" fmla="*/ 0 w 289"/>
                <a:gd name="T9" fmla="*/ 77 h 193"/>
                <a:gd name="T10" fmla="*/ 0 w 289"/>
                <a:gd name="T11" fmla="*/ 192 h 1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9"/>
                <a:gd name="T19" fmla="*/ 0 h 193"/>
                <a:gd name="T20" fmla="*/ 289 w 289"/>
                <a:gd name="T21" fmla="*/ 193 h 1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9" h="193">
                  <a:moveTo>
                    <a:pt x="0" y="192"/>
                  </a:moveTo>
                  <a:lnTo>
                    <a:pt x="288" y="192"/>
                  </a:lnTo>
                  <a:lnTo>
                    <a:pt x="288" y="0"/>
                  </a:lnTo>
                  <a:lnTo>
                    <a:pt x="165" y="0"/>
                  </a:lnTo>
                  <a:lnTo>
                    <a:pt x="0" y="77"/>
                  </a:lnTo>
                  <a:lnTo>
                    <a:pt x="0" y="192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9" name="Rectangle 47"/>
            <p:cNvSpPr>
              <a:spLocks noChangeArrowheads="1"/>
            </p:cNvSpPr>
            <p:nvPr/>
          </p:nvSpPr>
          <p:spPr bwMode="auto">
            <a:xfrm>
              <a:off x="1439" y="3192"/>
              <a:ext cx="280" cy="37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10" name="Line 48"/>
            <p:cNvSpPr>
              <a:spLocks noChangeShapeType="1"/>
            </p:cNvSpPr>
            <p:nvPr/>
          </p:nvSpPr>
          <p:spPr bwMode="auto">
            <a:xfrm>
              <a:off x="720" y="3024"/>
              <a:ext cx="715" cy="3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11" name="Line 49"/>
            <p:cNvSpPr>
              <a:spLocks noChangeShapeType="1"/>
            </p:cNvSpPr>
            <p:nvPr/>
          </p:nvSpPr>
          <p:spPr bwMode="auto">
            <a:xfrm>
              <a:off x="768" y="3376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12" name="Line 50"/>
            <p:cNvSpPr>
              <a:spLocks noChangeShapeType="1"/>
            </p:cNvSpPr>
            <p:nvPr/>
          </p:nvSpPr>
          <p:spPr bwMode="auto">
            <a:xfrm flipV="1">
              <a:off x="763" y="3380"/>
              <a:ext cx="672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9461" name="Object 51"/>
            <p:cNvGraphicFramePr>
              <a:graphicFrameLocks/>
            </p:cNvGraphicFramePr>
            <p:nvPr/>
          </p:nvGraphicFramePr>
          <p:xfrm>
            <a:off x="480" y="2880"/>
            <a:ext cx="336" cy="240"/>
          </p:xfrm>
          <a:graphic>
            <a:graphicData uri="http://schemas.openxmlformats.org/presentationml/2006/ole">
              <p:oleObj spid="_x0000_s6149" name="ClipArt" r:id="rId6" imgW="4692600" imgH="4257360" progId="">
                <p:embed/>
              </p:oleObj>
            </a:graphicData>
          </a:graphic>
        </p:graphicFrame>
        <p:graphicFrame>
          <p:nvGraphicFramePr>
            <p:cNvPr id="19462" name="Object 52"/>
            <p:cNvGraphicFramePr>
              <a:graphicFrameLocks/>
            </p:cNvGraphicFramePr>
            <p:nvPr/>
          </p:nvGraphicFramePr>
          <p:xfrm>
            <a:off x="528" y="3188"/>
            <a:ext cx="240" cy="240"/>
          </p:xfrm>
          <a:graphic>
            <a:graphicData uri="http://schemas.openxmlformats.org/presentationml/2006/ole">
              <p:oleObj spid="_x0000_s6150" name="ClipArt" r:id="rId7" imgW="7202160" imgH="8321400" progId="">
                <p:embed/>
              </p:oleObj>
            </a:graphicData>
          </a:graphic>
        </p:graphicFrame>
        <p:sp>
          <p:nvSpPr>
            <p:cNvPr id="19513" name="Freeform 53"/>
            <p:cNvSpPr>
              <a:spLocks/>
            </p:cNvSpPr>
            <p:nvPr/>
          </p:nvSpPr>
          <p:spPr bwMode="auto">
            <a:xfrm>
              <a:off x="480" y="3476"/>
              <a:ext cx="289" cy="193"/>
            </a:xfrm>
            <a:custGeom>
              <a:avLst/>
              <a:gdLst>
                <a:gd name="T0" fmla="*/ 0 w 289"/>
                <a:gd name="T1" fmla="*/ 192 h 193"/>
                <a:gd name="T2" fmla="*/ 288 w 289"/>
                <a:gd name="T3" fmla="*/ 192 h 193"/>
                <a:gd name="T4" fmla="*/ 288 w 289"/>
                <a:gd name="T5" fmla="*/ 0 h 193"/>
                <a:gd name="T6" fmla="*/ 165 w 289"/>
                <a:gd name="T7" fmla="*/ 0 h 193"/>
                <a:gd name="T8" fmla="*/ 0 w 289"/>
                <a:gd name="T9" fmla="*/ 77 h 193"/>
                <a:gd name="T10" fmla="*/ 0 w 289"/>
                <a:gd name="T11" fmla="*/ 192 h 1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9"/>
                <a:gd name="T19" fmla="*/ 0 h 193"/>
                <a:gd name="T20" fmla="*/ 289 w 289"/>
                <a:gd name="T21" fmla="*/ 193 h 1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9" h="193">
                  <a:moveTo>
                    <a:pt x="0" y="192"/>
                  </a:moveTo>
                  <a:lnTo>
                    <a:pt x="288" y="192"/>
                  </a:lnTo>
                  <a:lnTo>
                    <a:pt x="288" y="0"/>
                  </a:lnTo>
                  <a:lnTo>
                    <a:pt x="165" y="0"/>
                  </a:lnTo>
                  <a:lnTo>
                    <a:pt x="0" y="77"/>
                  </a:lnTo>
                  <a:lnTo>
                    <a:pt x="0" y="192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4" name="Line 54"/>
            <p:cNvSpPr>
              <a:spLocks noChangeShapeType="1"/>
            </p:cNvSpPr>
            <p:nvPr/>
          </p:nvSpPr>
          <p:spPr bwMode="auto">
            <a:xfrm>
              <a:off x="1723" y="3380"/>
              <a:ext cx="4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15" name="Rectangle 55"/>
            <p:cNvSpPr>
              <a:spLocks noChangeArrowheads="1"/>
            </p:cNvSpPr>
            <p:nvPr/>
          </p:nvSpPr>
          <p:spPr bwMode="auto">
            <a:xfrm>
              <a:off x="1426" y="2022"/>
              <a:ext cx="266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en-US" b="1">
                  <a:latin typeface="Arial Narrow" pitchFamily="34" charset="0"/>
                </a:rPr>
                <a:t>NT</a:t>
              </a:r>
            </a:p>
          </p:txBody>
        </p:sp>
        <p:sp>
          <p:nvSpPr>
            <p:cNvPr id="19516" name="Rectangle 56"/>
            <p:cNvSpPr>
              <a:spLocks noChangeArrowheads="1"/>
            </p:cNvSpPr>
            <p:nvPr/>
          </p:nvSpPr>
          <p:spPr bwMode="auto">
            <a:xfrm>
              <a:off x="1426" y="2933"/>
              <a:ext cx="266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en-US" b="1">
                  <a:latin typeface="Arial Narrow" pitchFamily="34" charset="0"/>
                </a:rPr>
                <a:t>NT</a:t>
              </a:r>
            </a:p>
          </p:txBody>
        </p:sp>
        <p:graphicFrame>
          <p:nvGraphicFramePr>
            <p:cNvPr id="19463" name="Object 57"/>
            <p:cNvGraphicFramePr>
              <a:graphicFrameLocks/>
            </p:cNvGraphicFramePr>
            <p:nvPr/>
          </p:nvGraphicFramePr>
          <p:xfrm>
            <a:off x="480" y="932"/>
            <a:ext cx="336" cy="240"/>
          </p:xfrm>
          <a:graphic>
            <a:graphicData uri="http://schemas.openxmlformats.org/presentationml/2006/ole">
              <p:oleObj spid="_x0000_s6151" name="ClipArt" r:id="rId8" imgW="4692600" imgH="4257360" progId="">
                <p:embed/>
              </p:oleObj>
            </a:graphicData>
          </a:graphic>
        </p:graphicFrame>
      </p:grpSp>
      <p:sp>
        <p:nvSpPr>
          <p:cNvPr id="144442" name="Rectangle 58"/>
          <p:cNvSpPr>
            <a:spLocks noGrp="1" noRot="1" noChangeArrowheads="1"/>
          </p:cNvSpPr>
          <p:nvPr>
            <p:ph type="title"/>
          </p:nvPr>
        </p:nvSpPr>
        <p:spPr>
          <a:xfrm>
            <a:off x="152400" y="457200"/>
            <a:ext cx="8915400" cy="609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smtClean="0"/>
              <a:t>ISDN</a:t>
            </a:r>
            <a:r>
              <a:rPr lang="id-ID" sz="3600" smtClean="0"/>
              <a:t> </a:t>
            </a:r>
            <a:r>
              <a:rPr lang="en-US" sz="2700" b="0" smtClean="0"/>
              <a:t>(Integrated Switched Digital Network) </a:t>
            </a:r>
            <a:br>
              <a:rPr lang="en-US" sz="2700" b="0" smtClean="0"/>
            </a:br>
            <a:r>
              <a:rPr lang="en-US" sz="2700" b="0" smtClean="0"/>
              <a:t>Evolusi Jaringan</a:t>
            </a:r>
            <a:r>
              <a:rPr lang="en-US" sz="3600" smtClean="0"/>
              <a:t>                        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Jaringan Telekomunikasi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4A8E8D-E03D-454E-BFA7-37BB3D8C347B}" type="slidenum">
              <a:rPr lang="en-GB"/>
              <a:pPr>
                <a:defRPr/>
              </a:pPr>
              <a:t>9</a:t>
            </a:fld>
            <a:endParaRPr lang="en-GB"/>
          </a:p>
        </p:txBody>
      </p:sp>
      <p:sp>
        <p:nvSpPr>
          <p:cNvPr id="1884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Lingkungan IN</a:t>
            </a:r>
          </a:p>
        </p:txBody>
      </p:sp>
      <p:sp>
        <p:nvSpPr>
          <p:cNvPr id="18841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smtClean="0"/>
              <a:t>Service user: pihak yg melakukan dialing untuk memanfaatkan service IN.</a:t>
            </a:r>
          </a:p>
          <a:p>
            <a:pPr eaLnBrk="1" hangingPunct="1">
              <a:defRPr/>
            </a:pPr>
            <a:r>
              <a:rPr lang="en-US" sz="2400" smtClean="0"/>
              <a:t>Service subscriber: pihak yang memiliki nomor langganan servis IN dan dapat diakses oleh user.</a:t>
            </a:r>
          </a:p>
          <a:p>
            <a:pPr eaLnBrk="1" hangingPunct="1">
              <a:defRPr/>
            </a:pPr>
            <a:r>
              <a:rPr lang="en-US" sz="2400" smtClean="0"/>
              <a:t>Network operator: pihak yang mengontrol logic dan jaringan (servis) sehingga service user dan service subscriber dapat menjalankan bisnis.</a:t>
            </a:r>
          </a:p>
          <a:p>
            <a:pPr eaLnBrk="1" hangingPunct="1">
              <a:defRPr/>
            </a:pPr>
            <a:r>
              <a:rPr lang="en-US" sz="2400" smtClean="0"/>
              <a:t>Service operator: pihak yang memperkenalkan dan mengoperasikan servis</a:t>
            </a:r>
          </a:p>
          <a:p>
            <a:pPr eaLnBrk="1" hangingPunct="1">
              <a:defRPr/>
            </a:pPr>
            <a:r>
              <a:rPr lang="en-US" sz="2400" smtClean="0"/>
              <a:t>Service </a:t>
            </a:r>
            <a:r>
              <a:rPr lang="id-ID" sz="2400" smtClean="0"/>
              <a:t>p</a:t>
            </a:r>
            <a:r>
              <a:rPr lang="en-US" sz="2400" smtClean="0"/>
              <a:t>rovider: pihak yang mensupport service IN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434</Words>
  <Application>Microsoft Office PowerPoint</Application>
  <PresentationFormat>On-screen Show (4:3)</PresentationFormat>
  <Paragraphs>134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Office Theme</vt:lpstr>
      <vt:lpstr>Visio</vt:lpstr>
      <vt:lpstr>Picture</vt:lpstr>
      <vt:lpstr>ClipArt</vt:lpstr>
      <vt:lpstr>Komponen Pembentuk Jaringan Telekomunikasi (sambungan….)</vt:lpstr>
      <vt:lpstr>MACAM-MACAM JARINGAN TELEKOMUNIKASI</vt:lpstr>
      <vt:lpstr>Lokal Loop PSTN (1/5) </vt:lpstr>
      <vt:lpstr>Lokal Loop PSTN (2/5)</vt:lpstr>
      <vt:lpstr>Lokal Loop PSTN (3/5)</vt:lpstr>
      <vt:lpstr>Lokal Loop PSTN (4/5)</vt:lpstr>
      <vt:lpstr>Lokal Loop PSTN (5/5)</vt:lpstr>
      <vt:lpstr>ISDN (Integrated Switched Digital Network)  Evolusi Jaringan                        </vt:lpstr>
      <vt:lpstr>Lingkungan IN</vt:lpstr>
      <vt:lpstr>Slide 10</vt:lpstr>
      <vt:lpstr>PLMN (Public Land Mobile Network) (1/3)</vt:lpstr>
      <vt:lpstr>PLMN (Public Land Mobile Network) (2/3)</vt:lpstr>
      <vt:lpstr>PLMN (Public Land Mobile Network) (3/3)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Komponen Pembentuk Jaringan Telekomunikasi (sambungan….)</dc:title>
  <dc:creator>asus</dc:creator>
  <cp:lastModifiedBy>asus</cp:lastModifiedBy>
  <cp:revision>1</cp:revision>
  <dcterms:created xsi:type="dcterms:W3CDTF">2013-02-14T04:44:35Z</dcterms:created>
  <dcterms:modified xsi:type="dcterms:W3CDTF">2013-02-14T04:46:48Z</dcterms:modified>
</cp:coreProperties>
</file>