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46" d="100"/>
          <a:sy n="46" d="100"/>
        </p:scale>
        <p:origin x="-12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e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e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82594-D934-4A2B-88B9-B8DA5D8044D2}" type="datetimeFigureOut">
              <a:rPr lang="en-US" smtClean="0"/>
              <a:pPr/>
              <a:t>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88268-19CB-4AC2-BB99-6AFF72DA08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82594-D934-4A2B-88B9-B8DA5D8044D2}" type="datetimeFigureOut">
              <a:rPr lang="en-US" smtClean="0"/>
              <a:pPr/>
              <a:t>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88268-19CB-4AC2-BB99-6AFF72DA08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82594-D934-4A2B-88B9-B8DA5D8044D2}" type="datetimeFigureOut">
              <a:rPr lang="en-US" smtClean="0"/>
              <a:pPr/>
              <a:t>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88268-19CB-4AC2-BB99-6AFF72DA08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GB"/>
          </a:p>
        </p:txBody>
      </p:sp>
      <p:sp>
        <p:nvSpPr>
          <p:cNvPr id="7" name="Rectangle 12"/>
          <p:cNvSpPr>
            <a:spLocks noGrp="1" noChangeArrowheads="1"/>
          </p:cNvSpPr>
          <p:nvPr>
            <p:ph type="ftr" sz="quarter" idx="11"/>
          </p:nvPr>
        </p:nvSpPr>
        <p:spPr>
          <a:ln/>
        </p:spPr>
        <p:txBody>
          <a:bodyPr/>
          <a:lstStyle>
            <a:lvl1pPr>
              <a:defRPr/>
            </a:lvl1pPr>
          </a:lstStyle>
          <a:p>
            <a:pPr>
              <a:defRPr/>
            </a:pPr>
            <a:r>
              <a:rPr lang="en-GB"/>
              <a:t>Jaringan Telekomunikasi</a:t>
            </a:r>
          </a:p>
        </p:txBody>
      </p:sp>
      <p:sp>
        <p:nvSpPr>
          <p:cNvPr id="8" name="Rectangle 13"/>
          <p:cNvSpPr>
            <a:spLocks noGrp="1" noChangeArrowheads="1"/>
          </p:cNvSpPr>
          <p:nvPr>
            <p:ph type="sldNum" sz="quarter" idx="12"/>
          </p:nvPr>
        </p:nvSpPr>
        <p:spPr>
          <a:ln/>
        </p:spPr>
        <p:txBody>
          <a:bodyPr/>
          <a:lstStyle>
            <a:lvl1pPr>
              <a:defRPr/>
            </a:lvl1pPr>
          </a:lstStyle>
          <a:p>
            <a:pPr>
              <a:defRPr/>
            </a:pPr>
            <a:fld id="{44A25413-22F5-4443-95CD-B0318659CF2A}"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905000"/>
            <a:ext cx="8007350" cy="4191000"/>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r>
              <a:rPr lang="en-GB"/>
              <a:t>Jaringan Telekomunikasi</a:t>
            </a:r>
          </a:p>
        </p:txBody>
      </p:sp>
      <p:sp>
        <p:nvSpPr>
          <p:cNvPr id="6" name="Rectangle 13"/>
          <p:cNvSpPr>
            <a:spLocks noGrp="1" noChangeArrowheads="1"/>
          </p:cNvSpPr>
          <p:nvPr>
            <p:ph type="sldNum" sz="quarter" idx="12"/>
          </p:nvPr>
        </p:nvSpPr>
        <p:spPr>
          <a:ln/>
        </p:spPr>
        <p:txBody>
          <a:bodyPr/>
          <a:lstStyle>
            <a:lvl1pPr>
              <a:defRPr/>
            </a:lvl1pPr>
          </a:lstStyle>
          <a:p>
            <a:pPr>
              <a:defRPr/>
            </a:pPr>
            <a:fld id="{D67CCA5B-07F4-4644-BD07-E8C1CD6A9D88}"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GB"/>
          </a:p>
        </p:txBody>
      </p:sp>
      <p:sp>
        <p:nvSpPr>
          <p:cNvPr id="7" name="Rectangle 12"/>
          <p:cNvSpPr>
            <a:spLocks noGrp="1" noChangeArrowheads="1"/>
          </p:cNvSpPr>
          <p:nvPr>
            <p:ph type="ftr" sz="quarter" idx="11"/>
          </p:nvPr>
        </p:nvSpPr>
        <p:spPr>
          <a:ln/>
        </p:spPr>
        <p:txBody>
          <a:bodyPr/>
          <a:lstStyle>
            <a:lvl1pPr>
              <a:defRPr/>
            </a:lvl1pPr>
          </a:lstStyle>
          <a:p>
            <a:pPr>
              <a:defRPr/>
            </a:pPr>
            <a:r>
              <a:rPr lang="en-GB"/>
              <a:t>Jaringan Telekomunikasi</a:t>
            </a:r>
          </a:p>
        </p:txBody>
      </p:sp>
      <p:sp>
        <p:nvSpPr>
          <p:cNvPr id="8" name="Rectangle 13"/>
          <p:cNvSpPr>
            <a:spLocks noGrp="1" noChangeArrowheads="1"/>
          </p:cNvSpPr>
          <p:nvPr>
            <p:ph type="sldNum" sz="quarter" idx="12"/>
          </p:nvPr>
        </p:nvSpPr>
        <p:spPr>
          <a:ln/>
        </p:spPr>
        <p:txBody>
          <a:bodyPr/>
          <a:lstStyle>
            <a:lvl1pPr>
              <a:defRPr/>
            </a:lvl1pPr>
          </a:lstStyle>
          <a:p>
            <a:pPr>
              <a:defRPr/>
            </a:pPr>
            <a:fld id="{DCF6616F-44E2-49EE-9B01-C2084215E7A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82594-D934-4A2B-88B9-B8DA5D8044D2}" type="datetimeFigureOut">
              <a:rPr lang="en-US" smtClean="0"/>
              <a:pPr/>
              <a:t>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88268-19CB-4AC2-BB99-6AFF72DA08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82594-D934-4A2B-88B9-B8DA5D8044D2}" type="datetimeFigureOut">
              <a:rPr lang="en-US" smtClean="0"/>
              <a:pPr/>
              <a:t>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88268-19CB-4AC2-BB99-6AFF72DA08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82594-D934-4A2B-88B9-B8DA5D8044D2}" type="datetimeFigureOut">
              <a:rPr lang="en-US" smtClean="0"/>
              <a:pPr/>
              <a:t>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88268-19CB-4AC2-BB99-6AFF72DA08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82594-D934-4A2B-88B9-B8DA5D8044D2}" type="datetimeFigureOut">
              <a:rPr lang="en-US" smtClean="0"/>
              <a:pPr/>
              <a:t>2/14/2013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488268-19CB-4AC2-BB99-6AFF72DA08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82594-D934-4A2B-88B9-B8DA5D8044D2}" type="datetimeFigureOut">
              <a:rPr lang="en-US" smtClean="0"/>
              <a:pPr/>
              <a:t>2/14/2013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488268-19CB-4AC2-BB99-6AFF72DA08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82594-D934-4A2B-88B9-B8DA5D8044D2}" type="datetimeFigureOut">
              <a:rPr lang="en-US" smtClean="0"/>
              <a:pPr/>
              <a:t>2/14/2013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488268-19CB-4AC2-BB99-6AFF72DA08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82594-D934-4A2B-88B9-B8DA5D8044D2}" type="datetimeFigureOut">
              <a:rPr lang="en-US" smtClean="0"/>
              <a:pPr/>
              <a:t>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88268-19CB-4AC2-BB99-6AFF72DA08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82594-D934-4A2B-88B9-B8DA5D8044D2}" type="datetimeFigureOut">
              <a:rPr lang="en-US" smtClean="0"/>
              <a:pPr/>
              <a:t>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88268-19CB-4AC2-BB99-6AFF72DA08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82594-D934-4A2B-88B9-B8DA5D8044D2}" type="datetimeFigureOut">
              <a:rPr lang="en-US" smtClean="0"/>
              <a:pPr/>
              <a:t>2/14/2013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88268-19CB-4AC2-BB99-6AFF72DA08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Komponen</a:t>
            </a:r>
            <a:r>
              <a:rPr lang="en-US" dirty="0" smtClean="0"/>
              <a:t> </a:t>
            </a:r>
            <a:r>
              <a:rPr lang="en-US" dirty="0" err="1" smtClean="0"/>
              <a:t>Pembentuk</a:t>
            </a:r>
            <a:r>
              <a:rPr lang="en-US" dirty="0" smtClean="0"/>
              <a:t> </a:t>
            </a:r>
            <a:r>
              <a:rPr lang="en-US" dirty="0" err="1" smtClean="0"/>
              <a:t>Jaringan</a:t>
            </a:r>
            <a:r>
              <a:rPr lang="en-US" dirty="0" smtClean="0"/>
              <a:t> Telekomunikasi</a:t>
            </a:r>
            <a:endParaRPr lang="en-US" dirty="0"/>
          </a:p>
        </p:txBody>
      </p:sp>
      <p:sp>
        <p:nvSpPr>
          <p:cNvPr id="3" name="Subtitle 2"/>
          <p:cNvSpPr>
            <a:spLocks noGrp="1"/>
          </p:cNvSpPr>
          <p:nvPr>
            <p:ph type="subTitle" idx="1"/>
          </p:nvPr>
        </p:nvSpPr>
        <p:spPr/>
        <p:txBody>
          <a:bodyPr/>
          <a:lstStyle/>
          <a:p>
            <a:endParaRPr lang="en-US" dirty="0" smtClean="0"/>
          </a:p>
          <a:p>
            <a:endParaRPr lang="en-US" dirty="0"/>
          </a:p>
          <a:p>
            <a:r>
              <a:rPr lang="en-US" dirty="0" err="1" smtClean="0"/>
              <a:t>Jartel</a:t>
            </a:r>
            <a:r>
              <a:rPr lang="en-US" dirty="0" smtClean="0"/>
              <a:t> 2012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pPr>
              <a:defRPr/>
            </a:pPr>
            <a:r>
              <a:rPr lang="en-GB"/>
              <a:t>Jaringan Telekomunikasi</a:t>
            </a:r>
          </a:p>
        </p:txBody>
      </p:sp>
      <p:sp>
        <p:nvSpPr>
          <p:cNvPr id="34" name="Slide Number Placeholder 5"/>
          <p:cNvSpPr>
            <a:spLocks noGrp="1"/>
          </p:cNvSpPr>
          <p:nvPr>
            <p:ph type="sldNum" sz="quarter" idx="12"/>
          </p:nvPr>
        </p:nvSpPr>
        <p:spPr/>
        <p:txBody>
          <a:bodyPr/>
          <a:lstStyle/>
          <a:p>
            <a:pPr>
              <a:defRPr/>
            </a:pPr>
            <a:fld id="{61C78790-97C9-4EDB-9CCA-A9E190938782}" type="slidenum">
              <a:rPr lang="en-GB"/>
              <a:pPr>
                <a:defRPr/>
              </a:pPr>
              <a:t>10</a:t>
            </a:fld>
            <a:endParaRPr lang="en-GB"/>
          </a:p>
        </p:txBody>
      </p:sp>
      <p:graphicFrame>
        <p:nvGraphicFramePr>
          <p:cNvPr id="251938" name="Group 34"/>
          <p:cNvGraphicFramePr>
            <a:graphicFrameLocks noGrp="1"/>
          </p:cNvGraphicFramePr>
          <p:nvPr>
            <p:ph idx="1"/>
          </p:nvPr>
        </p:nvGraphicFramePr>
        <p:xfrm>
          <a:off x="0" y="457200"/>
          <a:ext cx="7696200" cy="4584065"/>
        </p:xfrm>
        <a:graphic>
          <a:graphicData uri="http://schemas.openxmlformats.org/drawingml/2006/table">
            <a:tbl>
              <a:tblPr/>
              <a:tblGrid>
                <a:gridCol w="2281238"/>
                <a:gridCol w="5414962"/>
              </a:tblGrid>
              <a:tr h="1952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entury" pitchFamily="18" charset="0"/>
                          <a:cs typeface="Times New Roman" pitchFamily="18" charset="0"/>
                        </a:rPr>
                        <a:t>SEA-ME-WE 3</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entury" pitchFamily="18" charset="0"/>
                          <a:cs typeface="Times New Roman" pitchFamily="18" charset="0"/>
                        </a:rPr>
                        <a:t>Ready for Service</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entury" pitchFamily="18" charset="0"/>
                          <a:cs typeface="Times New Roman" pitchFamily="18" charset="0"/>
                        </a:rPr>
                        <a:t>March 1999</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entury" pitchFamily="18" charset="0"/>
                          <a:cs typeface="Times New Roman" pitchFamily="18" charset="0"/>
                        </a:rPr>
                        <a:t>System Length</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entury" pitchFamily="18" charset="0"/>
                          <a:cs typeface="Times New Roman" pitchFamily="18" charset="0"/>
                        </a:rPr>
                        <a:t>30, 000 Km</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entury" pitchFamily="18" charset="0"/>
                          <a:cs typeface="Times New Roman" pitchFamily="18" charset="0"/>
                        </a:rPr>
                        <a:t>Management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entury" pitchFamily="18" charset="0"/>
                          <a:cs typeface="Times New Roman" pitchFamily="18" charset="0"/>
                        </a:rPr>
                        <a:t>Common Carrier Consortium (with return on investment option)</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151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entury" pitchFamily="18" charset="0"/>
                          <a:cs typeface="Times New Roman" pitchFamily="18" charset="0"/>
                        </a:rPr>
                        <a:t>Cable Stations</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entury" pitchFamily="18" charset="0"/>
                          <a:cs typeface="Times New Roman" pitchFamily="18" charset="0"/>
                        </a:rPr>
                        <a:t>Japan, Korea, China, Taiwan, Philippines, Hong Kong, China, Macao, Brunei, Vietnam, Singapore, Malaysia, Indonesia, Australia, Sri Lanka, India, Pakistan, UAE, Oman, Djibouti, Egypt, Turkey Cyprus, Greece, Italy, Morocco, Portugal, France, UK, Belgium, Germany</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173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entury" pitchFamily="18" charset="0"/>
                          <a:cs typeface="Times New Roman" pitchFamily="18" charset="0"/>
                        </a:rPr>
                        <a:t>Capacity</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entury" pitchFamily="18" charset="0"/>
                          <a:cs typeface="Times New Roman" pitchFamily="18" charset="0"/>
                        </a:rPr>
                        <a:t>5.0 Gbps/PR</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entury" pitchFamily="18" charset="0"/>
                          <a:cs typeface="Times New Roman" pitchFamily="18" charset="0"/>
                        </a:rPr>
                        <a:t>Restoration</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entury" pitchFamily="18" charset="0"/>
                          <a:cs typeface="Times New Roman" pitchFamily="18" charset="0"/>
                        </a:rPr>
                        <a:t>Cable (SEA-ME-WE 2)</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solid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entury" pitchFamily="18" charset="0"/>
                          <a:cs typeface="Times New Roman" pitchFamily="18" charset="0"/>
                        </a:rPr>
                        <a:t>Initial System Cost</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Century" pitchFamily="18" charset="0"/>
                          <a:cs typeface="Times New Roman" pitchFamily="18" charset="0"/>
                        </a:rPr>
                        <a:t>$ 1,200 Million</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61472" name="Picture 35" descr="SMW3"/>
          <p:cNvPicPr>
            <a:picLocks noChangeArrowheads="1"/>
          </p:cNvPicPr>
          <p:nvPr/>
        </p:nvPicPr>
        <p:blipFill>
          <a:blip r:embed="rId2"/>
          <a:srcRect/>
          <a:stretch>
            <a:fillRect/>
          </a:stretch>
        </p:blipFill>
        <p:spPr bwMode="auto">
          <a:xfrm>
            <a:off x="3829050" y="4378325"/>
            <a:ext cx="5314950" cy="2479675"/>
          </a:xfrm>
          <a:prstGeom prst="rect">
            <a:avLst/>
          </a:prstGeom>
          <a:noFill/>
          <a:ln w="9525">
            <a:noFill/>
            <a:miter lim="800000"/>
            <a:headEnd/>
            <a:tailEnd/>
          </a:ln>
        </p:spPr>
      </p:pic>
      <p:sp>
        <p:nvSpPr>
          <p:cNvPr id="251940" name="Rectangle 36"/>
          <p:cNvSpPr>
            <a:spLocks noGrp="1" noRot="1" noChangeArrowheads="1"/>
          </p:cNvSpPr>
          <p:nvPr>
            <p:ph type="title"/>
          </p:nvPr>
        </p:nvSpPr>
        <p:spPr>
          <a:xfrm>
            <a:off x="3044825" y="76200"/>
            <a:ext cx="5946775" cy="746125"/>
          </a:xfrm>
        </p:spPr>
        <p:txBody>
          <a:bodyPr/>
          <a:lstStyle/>
          <a:p>
            <a:pPr eaLnBrk="1" hangingPunct="1">
              <a:defRPr/>
            </a:pPr>
            <a:r>
              <a:rPr lang="id-ID" sz="4000" b="0" smtClean="0"/>
              <a:t>Kabel Laut</a:t>
            </a:r>
            <a:endParaRPr lang="en-US" sz="4000" b="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pPr>
              <a:defRPr/>
            </a:pPr>
            <a:r>
              <a:rPr lang="en-GB"/>
              <a:t>Jaringan Telekomunikasi</a:t>
            </a:r>
          </a:p>
        </p:txBody>
      </p:sp>
      <p:sp>
        <p:nvSpPr>
          <p:cNvPr id="13" name="Slide Number Placeholder 5"/>
          <p:cNvSpPr>
            <a:spLocks noGrp="1"/>
          </p:cNvSpPr>
          <p:nvPr>
            <p:ph type="sldNum" sz="quarter" idx="12"/>
          </p:nvPr>
        </p:nvSpPr>
        <p:spPr/>
        <p:txBody>
          <a:bodyPr/>
          <a:lstStyle/>
          <a:p>
            <a:pPr>
              <a:defRPr/>
            </a:pPr>
            <a:fld id="{EEB89700-5F0A-4388-AC8B-E0BB598E561F}" type="slidenum">
              <a:rPr lang="en-GB"/>
              <a:pPr>
                <a:defRPr/>
              </a:pPr>
              <a:t>11</a:t>
            </a:fld>
            <a:endParaRPr lang="en-GB"/>
          </a:p>
        </p:txBody>
      </p:sp>
      <p:sp>
        <p:nvSpPr>
          <p:cNvPr id="39938" name="Rectangle 2"/>
          <p:cNvSpPr>
            <a:spLocks noGrp="1" noRot="1" noChangeArrowheads="1"/>
          </p:cNvSpPr>
          <p:nvPr>
            <p:ph type="title"/>
          </p:nvPr>
        </p:nvSpPr>
        <p:spPr>
          <a:xfrm>
            <a:off x="457200" y="76200"/>
            <a:ext cx="8385175" cy="762000"/>
          </a:xfrm>
        </p:spPr>
        <p:txBody>
          <a:bodyPr/>
          <a:lstStyle/>
          <a:p>
            <a:pPr eaLnBrk="1" hangingPunct="1">
              <a:defRPr/>
            </a:pPr>
            <a:r>
              <a:rPr lang="id-ID" sz="2700" b="0" smtClean="0"/>
              <a:t>Transmisi Radio</a:t>
            </a:r>
            <a:endParaRPr lang="en-US" sz="2700" b="0" smtClean="0"/>
          </a:p>
        </p:txBody>
      </p:sp>
      <p:sp>
        <p:nvSpPr>
          <p:cNvPr id="5128" name="Rectangle 108"/>
          <p:cNvSpPr>
            <a:spLocks noChangeArrowheads="1"/>
          </p:cNvSpPr>
          <p:nvPr/>
        </p:nvSpPr>
        <p:spPr bwMode="auto">
          <a:xfrm>
            <a:off x="228600" y="609600"/>
            <a:ext cx="8686800" cy="1190625"/>
          </a:xfrm>
          <a:prstGeom prst="rect">
            <a:avLst/>
          </a:prstGeom>
          <a:noFill/>
          <a:ln w="9525">
            <a:noFill/>
            <a:miter lim="800000"/>
            <a:headEnd/>
            <a:tailEnd/>
          </a:ln>
        </p:spPr>
        <p:txBody>
          <a:bodyPr anchor="ctr">
            <a:spAutoFit/>
          </a:bodyPr>
          <a:lstStyle/>
          <a:p>
            <a:pPr marL="342900" indent="-342900" algn="just">
              <a:buFontTx/>
              <a:buAutoNum type="arabicPeriod"/>
            </a:pPr>
            <a:r>
              <a:rPr lang="en-US"/>
              <a:t>Penggunaan frekuensi radio sangat bergantung pada tujuan dan sifat ap</a:t>
            </a:r>
            <a:r>
              <a:rPr lang="id-ID"/>
              <a:t>l</a:t>
            </a:r>
            <a:r>
              <a:rPr lang="en-US"/>
              <a:t>ikasinya. </a:t>
            </a:r>
          </a:p>
          <a:p>
            <a:pPr marL="342900" indent="-342900" algn="just">
              <a:buFontTx/>
              <a:buAutoNum type="arabicPeriod"/>
            </a:pPr>
            <a:r>
              <a:rPr lang="en-US"/>
              <a:t>Yang dijadikan sebagai bahan pertimbangan adalah jarak, iklim, ko</a:t>
            </a:r>
            <a:r>
              <a:rPr lang="id-ID"/>
              <a:t>n</a:t>
            </a:r>
            <a:r>
              <a:rPr lang="en-US"/>
              <a:t>disi kontur/lapangan dan kapasitas kanal. </a:t>
            </a:r>
          </a:p>
        </p:txBody>
      </p:sp>
      <p:sp>
        <p:nvSpPr>
          <p:cNvPr id="5129" name="Rectangle 111"/>
          <p:cNvSpPr>
            <a:spLocks noChangeArrowheads="1"/>
          </p:cNvSpPr>
          <p:nvPr/>
        </p:nvSpPr>
        <p:spPr bwMode="auto">
          <a:xfrm>
            <a:off x="228600" y="2514600"/>
            <a:ext cx="4114800" cy="1190625"/>
          </a:xfrm>
          <a:prstGeom prst="rect">
            <a:avLst/>
          </a:prstGeom>
          <a:noFill/>
          <a:ln w="9525">
            <a:noFill/>
            <a:miter lim="800000"/>
            <a:headEnd/>
            <a:tailEnd/>
          </a:ln>
        </p:spPr>
        <p:txBody>
          <a:bodyPr anchor="ctr">
            <a:spAutoFit/>
          </a:bodyPr>
          <a:lstStyle/>
          <a:p>
            <a:pPr lvl="1" algn="just">
              <a:tabLst>
                <a:tab pos="914400" algn="l"/>
              </a:tabLst>
            </a:pPr>
            <a:r>
              <a:rPr lang="en-US" b="1"/>
              <a:t>Transmisi radio terrestrial</a:t>
            </a:r>
          </a:p>
          <a:p>
            <a:pPr algn="just">
              <a:tabLst>
                <a:tab pos="914400" algn="l"/>
              </a:tabLst>
            </a:pPr>
            <a:r>
              <a:rPr lang="en-US"/>
              <a:t>Gelombang radio yang termasuk dalam kelompok ini merambat tidak jauh atau sejajar permukaan bumi.</a:t>
            </a:r>
          </a:p>
        </p:txBody>
      </p:sp>
      <p:sp>
        <p:nvSpPr>
          <p:cNvPr id="5130" name="Rectangle 114"/>
          <p:cNvSpPr>
            <a:spLocks noChangeArrowheads="1"/>
          </p:cNvSpPr>
          <p:nvPr/>
        </p:nvSpPr>
        <p:spPr bwMode="auto">
          <a:xfrm>
            <a:off x="4419600" y="1828800"/>
            <a:ext cx="4648200" cy="1739900"/>
          </a:xfrm>
          <a:prstGeom prst="rect">
            <a:avLst/>
          </a:prstGeom>
          <a:noFill/>
          <a:ln w="9525">
            <a:noFill/>
            <a:miter lim="800000"/>
            <a:headEnd/>
            <a:tailEnd/>
          </a:ln>
        </p:spPr>
        <p:txBody>
          <a:bodyPr anchor="ctr">
            <a:spAutoFit/>
          </a:bodyPr>
          <a:lstStyle/>
          <a:p>
            <a:pPr lvl="1" algn="just">
              <a:tabLst>
                <a:tab pos="914400" algn="l"/>
              </a:tabLst>
            </a:pPr>
            <a:r>
              <a:rPr lang="en-US" b="1"/>
              <a:t>Transmisi Radio Satelit</a:t>
            </a:r>
          </a:p>
          <a:p>
            <a:pPr algn="just">
              <a:tabLst>
                <a:tab pos="914400" algn="l"/>
              </a:tabLst>
            </a:pPr>
            <a:r>
              <a:rPr lang="en-US"/>
              <a:t>Transmisi radio yang menggunakan satelit sebagai pengulang atau repeater. Biasanya digunakan untuk trasmisi jarak jauh dan daerah-daerah yang sulit dijangkau dengan menggunakan trasmisi radio terrestrial.</a:t>
            </a:r>
          </a:p>
        </p:txBody>
      </p:sp>
      <p:sp>
        <p:nvSpPr>
          <p:cNvPr id="5131" name="Rectangle 116"/>
          <p:cNvSpPr>
            <a:spLocks noChangeArrowheads="1"/>
          </p:cNvSpPr>
          <p:nvPr/>
        </p:nvSpPr>
        <p:spPr bwMode="auto">
          <a:xfrm>
            <a:off x="0" y="257175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115"/>
          <p:cNvGraphicFramePr>
            <a:graphicFrameLocks noChangeAspect="1"/>
          </p:cNvGraphicFramePr>
          <p:nvPr/>
        </p:nvGraphicFramePr>
        <p:xfrm>
          <a:off x="5095875" y="3543300"/>
          <a:ext cx="3209925" cy="1714500"/>
        </p:xfrm>
        <a:graphic>
          <a:graphicData uri="http://schemas.openxmlformats.org/presentationml/2006/ole">
            <p:oleObj spid="_x0000_s1026" name="Visio" r:id="rId3" imgW="5029200" imgH="4325815" progId="Visio.Drawing.11">
              <p:embed/>
            </p:oleObj>
          </a:graphicData>
        </a:graphic>
      </p:graphicFrame>
      <p:sp>
        <p:nvSpPr>
          <p:cNvPr id="5132" name="Rectangle 117"/>
          <p:cNvSpPr>
            <a:spLocks noChangeArrowheads="1"/>
          </p:cNvSpPr>
          <p:nvPr/>
        </p:nvSpPr>
        <p:spPr bwMode="auto">
          <a:xfrm>
            <a:off x="3962400" y="5334000"/>
            <a:ext cx="5029200" cy="1465263"/>
          </a:xfrm>
          <a:prstGeom prst="rect">
            <a:avLst/>
          </a:prstGeom>
          <a:solidFill>
            <a:schemeClr val="accent1"/>
          </a:solidFill>
          <a:ln w="9525">
            <a:noFill/>
            <a:miter lim="800000"/>
            <a:headEnd/>
            <a:tailEnd/>
          </a:ln>
        </p:spPr>
        <p:txBody>
          <a:bodyPr anchor="ctr">
            <a:spAutoFit/>
          </a:bodyPr>
          <a:lstStyle/>
          <a:p>
            <a:pPr algn="just">
              <a:tabLst>
                <a:tab pos="1257300" algn="l"/>
              </a:tabLst>
            </a:pPr>
            <a:r>
              <a:rPr lang="en-GB" b="1" i="1"/>
              <a:t>Kategori Satelit menurut bentuk orbit dan jaraknya :</a:t>
            </a:r>
            <a:endParaRPr lang="en-US" b="1" i="1"/>
          </a:p>
          <a:p>
            <a:pPr algn="just">
              <a:buFontTx/>
              <a:buChar char="•"/>
              <a:tabLst>
                <a:tab pos="1257300" algn="l"/>
              </a:tabLst>
            </a:pPr>
            <a:r>
              <a:rPr lang="en-US" i="1"/>
              <a:t>Satelit LEO (Low Earth Orbit) </a:t>
            </a:r>
          </a:p>
          <a:p>
            <a:pPr algn="just">
              <a:buFontTx/>
              <a:buChar char="•"/>
              <a:tabLst>
                <a:tab pos="1257300" algn="l"/>
              </a:tabLst>
            </a:pPr>
            <a:r>
              <a:rPr lang="en-US" i="1"/>
              <a:t>Satelit MEO (Medium Earth Orbit)</a:t>
            </a:r>
          </a:p>
          <a:p>
            <a:pPr algn="just">
              <a:buFontTx/>
              <a:buChar char="•"/>
              <a:tabLst>
                <a:tab pos="1257300" algn="l"/>
              </a:tabLst>
            </a:pPr>
            <a:r>
              <a:rPr lang="en-US" i="1"/>
              <a:t>Satelit GEO (Geostationary  Orbit)</a:t>
            </a:r>
          </a:p>
        </p:txBody>
      </p:sp>
      <p:graphicFrame>
        <p:nvGraphicFramePr>
          <p:cNvPr id="5123" name="Object 118"/>
          <p:cNvGraphicFramePr>
            <a:graphicFrameLocks noChangeAspect="1"/>
          </p:cNvGraphicFramePr>
          <p:nvPr/>
        </p:nvGraphicFramePr>
        <p:xfrm>
          <a:off x="228600" y="3733800"/>
          <a:ext cx="3657600" cy="1524000"/>
        </p:xfrm>
        <a:graphic>
          <a:graphicData uri="http://schemas.openxmlformats.org/presentationml/2006/ole">
            <p:oleObj spid="_x0000_s1027" name="Visio" r:id="rId4" imgW="6314400" imgH="2746440" progId="Visio.Drawing.11">
              <p:embed/>
            </p:oleObj>
          </a:graphicData>
        </a:graphic>
      </p:graphicFrame>
      <p:graphicFrame>
        <p:nvGraphicFramePr>
          <p:cNvPr id="5124" name="Object 120"/>
          <p:cNvGraphicFramePr>
            <a:graphicFrameLocks noChangeAspect="1"/>
          </p:cNvGraphicFramePr>
          <p:nvPr/>
        </p:nvGraphicFramePr>
        <p:xfrm>
          <a:off x="228600" y="5410200"/>
          <a:ext cx="2895600" cy="1247775"/>
        </p:xfrm>
        <a:graphic>
          <a:graphicData uri="http://schemas.openxmlformats.org/presentationml/2006/ole">
            <p:oleObj spid="_x0000_s1028" name="Visio" r:id="rId5" imgW="4889500" imgH="2070100" progId="Visio.Drawing.11">
              <p:embed/>
            </p:oleObj>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pPr>
              <a:defRPr/>
            </a:pPr>
            <a:r>
              <a:rPr lang="en-GB"/>
              <a:t>Jaringan Telekomunikasi</a:t>
            </a:r>
          </a:p>
        </p:txBody>
      </p:sp>
      <p:sp>
        <p:nvSpPr>
          <p:cNvPr id="9" name="Slide Number Placeholder 6"/>
          <p:cNvSpPr>
            <a:spLocks noGrp="1"/>
          </p:cNvSpPr>
          <p:nvPr>
            <p:ph type="sldNum" sz="quarter" idx="12"/>
          </p:nvPr>
        </p:nvSpPr>
        <p:spPr/>
        <p:txBody>
          <a:bodyPr/>
          <a:lstStyle/>
          <a:p>
            <a:pPr>
              <a:defRPr/>
            </a:pPr>
            <a:fld id="{BBCEA1D6-F162-4C86-9227-FCD2303B1152}" type="slidenum">
              <a:rPr lang="en-GB"/>
              <a:pPr>
                <a:defRPr/>
              </a:pPr>
              <a:t>12</a:t>
            </a:fld>
            <a:endParaRPr lang="en-GB"/>
          </a:p>
        </p:txBody>
      </p:sp>
      <p:sp>
        <p:nvSpPr>
          <p:cNvPr id="44034" name="Rectangle 2"/>
          <p:cNvSpPr>
            <a:spLocks noGrp="1" noRot="1" noChangeArrowheads="1"/>
          </p:cNvSpPr>
          <p:nvPr>
            <p:ph type="title"/>
          </p:nvPr>
        </p:nvSpPr>
        <p:spPr>
          <a:xfrm>
            <a:off x="228600" y="244475"/>
            <a:ext cx="8613775" cy="974725"/>
          </a:xfrm>
        </p:spPr>
        <p:txBody>
          <a:bodyPr/>
          <a:lstStyle/>
          <a:p>
            <a:pPr eaLnBrk="1" hangingPunct="1">
              <a:defRPr/>
            </a:pPr>
            <a:r>
              <a:rPr lang="en-US" sz="2800" dirty="0" err="1" smtClean="0">
                <a:latin typeface="Adobe Caslon Pro" pitchFamily="18" charset="0"/>
              </a:rPr>
              <a:t>Komponen</a:t>
            </a:r>
            <a:r>
              <a:rPr lang="en-US" sz="2800" dirty="0" smtClean="0">
                <a:latin typeface="Adobe Caslon Pro" pitchFamily="18" charset="0"/>
              </a:rPr>
              <a:t> </a:t>
            </a:r>
            <a:r>
              <a:rPr lang="en-US" sz="2800" dirty="0" err="1" smtClean="0">
                <a:latin typeface="Adobe Caslon Pro" pitchFamily="18" charset="0"/>
              </a:rPr>
              <a:t>Pembentuk</a:t>
            </a:r>
            <a:r>
              <a:rPr lang="en-US" sz="2800" dirty="0" smtClean="0">
                <a:latin typeface="Adobe Caslon Pro" pitchFamily="18" charset="0"/>
              </a:rPr>
              <a:t> </a:t>
            </a:r>
            <a:r>
              <a:rPr lang="en-US" sz="2800" dirty="0" err="1" smtClean="0">
                <a:latin typeface="Adobe Caslon Pro" pitchFamily="18" charset="0"/>
              </a:rPr>
              <a:t>Jaringan</a:t>
            </a:r>
            <a:r>
              <a:rPr lang="en-US" sz="2800" dirty="0" smtClean="0">
                <a:latin typeface="Adobe Caslon Pro" pitchFamily="18" charset="0"/>
              </a:rPr>
              <a:t> Telekomunikasi (5/5)</a:t>
            </a:r>
          </a:p>
        </p:txBody>
      </p:sp>
      <p:sp>
        <p:nvSpPr>
          <p:cNvPr id="44035" name="Rectangle 3"/>
          <p:cNvSpPr>
            <a:spLocks noGrp="1" noRot="1" noChangeArrowheads="1"/>
          </p:cNvSpPr>
          <p:nvPr>
            <p:ph type="body" idx="4294967295"/>
          </p:nvPr>
        </p:nvSpPr>
        <p:spPr>
          <a:xfrm>
            <a:off x="0" y="1143000"/>
            <a:ext cx="9144000" cy="1905000"/>
          </a:xfrm>
        </p:spPr>
        <p:txBody>
          <a:bodyPr>
            <a:normAutofit fontScale="85000" lnSpcReduction="20000"/>
          </a:bodyPr>
          <a:lstStyle/>
          <a:p>
            <a:pPr marL="533400" indent="-533400" eaLnBrk="1" hangingPunct="1">
              <a:lnSpc>
                <a:spcPct val="90000"/>
              </a:lnSpc>
              <a:buFont typeface="Wingdings" pitchFamily="2" charset="2"/>
              <a:buNone/>
              <a:defRPr/>
            </a:pPr>
            <a:r>
              <a:rPr lang="en-US" sz="1600" b="1" smtClean="0"/>
              <a:t>Perangkat switching</a:t>
            </a:r>
            <a:endParaRPr lang="en-US" sz="1600" smtClean="0"/>
          </a:p>
          <a:p>
            <a:pPr marL="533400" indent="-533400" eaLnBrk="1" hangingPunct="1">
              <a:lnSpc>
                <a:spcPct val="90000"/>
              </a:lnSpc>
              <a:defRPr/>
            </a:pPr>
            <a:r>
              <a:rPr lang="en-US" sz="1600" smtClean="0"/>
              <a:t>Perangkat penyambungan bertugas agar pemakai dapat menghubungi pemakai lain seperti yang diinginkan. </a:t>
            </a:r>
          </a:p>
          <a:p>
            <a:pPr marL="533400" indent="-533400" eaLnBrk="1" hangingPunct="1">
              <a:lnSpc>
                <a:spcPct val="90000"/>
              </a:lnSpc>
              <a:defRPr/>
            </a:pPr>
            <a:r>
              <a:rPr lang="en-US" sz="1600" smtClean="0"/>
              <a:t>Perangkat switching dilengkapi dengan peralatan-peralatan yang melakukan fungsi pengontrolan, penyambungan maupun pengebelan. </a:t>
            </a:r>
          </a:p>
          <a:p>
            <a:pPr marL="952500" lvl="1" indent="-495300" eaLnBrk="1" hangingPunct="1">
              <a:lnSpc>
                <a:spcPct val="90000"/>
              </a:lnSpc>
              <a:defRPr/>
            </a:pPr>
            <a:r>
              <a:rPr lang="en-US" sz="1600" smtClean="0"/>
              <a:t>Peralatan control berfungsi untuk penyelenggaraan, pengendalian</a:t>
            </a:r>
            <a:r>
              <a:rPr lang="id-ID" sz="1600" smtClean="0"/>
              <a:t>,</a:t>
            </a:r>
            <a:r>
              <a:rPr lang="en-US" sz="1600" smtClean="0"/>
              <a:t> dan pembangunan hubungan pada peralatan penyambungan. </a:t>
            </a:r>
          </a:p>
          <a:p>
            <a:pPr marL="952500" lvl="1" indent="-495300" eaLnBrk="1" hangingPunct="1">
              <a:lnSpc>
                <a:spcPct val="90000"/>
              </a:lnSpc>
              <a:defRPr/>
            </a:pPr>
            <a:r>
              <a:rPr lang="en-US" sz="1600" smtClean="0"/>
              <a:t>Peralatan penyam</a:t>
            </a:r>
            <a:r>
              <a:rPr lang="id-ID" sz="1600" smtClean="0"/>
              <a:t>b</a:t>
            </a:r>
            <a:r>
              <a:rPr lang="en-US" sz="1600" smtClean="0"/>
              <a:t>ungan </a:t>
            </a:r>
            <a:r>
              <a:rPr lang="id-ID" sz="1600" smtClean="0"/>
              <a:t>u</a:t>
            </a:r>
            <a:r>
              <a:rPr lang="en-US" sz="1600" smtClean="0"/>
              <a:t>ntuk menentukan arah hubungan, peralatan penyambungan ini mampu menganalisa informasi yang diterimanya dari pemanggil. </a:t>
            </a:r>
            <a:endParaRPr lang="pt-BR" sz="1600" smtClean="0"/>
          </a:p>
          <a:p>
            <a:pPr marL="952500" lvl="1" indent="-495300" eaLnBrk="1" hangingPunct="1">
              <a:lnSpc>
                <a:spcPct val="90000"/>
              </a:lnSpc>
              <a:defRPr/>
            </a:pPr>
            <a:r>
              <a:rPr lang="pt-BR" sz="1600" smtClean="0"/>
              <a:t>Peralatan pengebelan berperan untuk memberikan informasi kepada pelanggan berupa nada-nada tertentu, yaitu nada pilih, nada panggil maupun nada sibuk.</a:t>
            </a:r>
            <a:endParaRPr lang="en-US" sz="1600" smtClean="0"/>
          </a:p>
        </p:txBody>
      </p:sp>
      <p:sp>
        <p:nvSpPr>
          <p:cNvPr id="6151" name="Rectangle 12"/>
          <p:cNvSpPr>
            <a:spLocks noChangeArrowheads="1"/>
          </p:cNvSpPr>
          <p:nvPr/>
        </p:nvSpPr>
        <p:spPr bwMode="auto">
          <a:xfrm>
            <a:off x="0" y="2309813"/>
            <a:ext cx="9144000" cy="0"/>
          </a:xfrm>
          <a:prstGeom prst="rect">
            <a:avLst/>
          </a:prstGeom>
          <a:noFill/>
          <a:ln w="9525">
            <a:noFill/>
            <a:miter lim="800000"/>
            <a:headEnd/>
            <a:tailEnd/>
          </a:ln>
        </p:spPr>
        <p:txBody>
          <a:bodyPr wrap="none" anchor="ctr">
            <a:spAutoFit/>
          </a:bodyPr>
          <a:lstStyle/>
          <a:p>
            <a:endParaRPr lang="en-US"/>
          </a:p>
        </p:txBody>
      </p:sp>
      <p:sp>
        <p:nvSpPr>
          <p:cNvPr id="6152" name="Rectangle 14"/>
          <p:cNvSpPr>
            <a:spLocks noChangeArrowheads="1"/>
          </p:cNvSpPr>
          <p:nvPr/>
        </p:nvSpPr>
        <p:spPr bwMode="auto">
          <a:xfrm>
            <a:off x="0" y="1647825"/>
            <a:ext cx="9144000" cy="0"/>
          </a:xfrm>
          <a:prstGeom prst="rect">
            <a:avLst/>
          </a:prstGeom>
          <a:noFill/>
          <a:ln w="9525">
            <a:noFill/>
            <a:miter lim="800000"/>
            <a:headEnd/>
            <a:tailEnd/>
          </a:ln>
        </p:spPr>
        <p:txBody>
          <a:bodyPr wrap="none" anchor="ctr">
            <a:spAutoFit/>
          </a:bodyPr>
          <a:lstStyle/>
          <a:p>
            <a:endParaRPr lang="en-US"/>
          </a:p>
        </p:txBody>
      </p:sp>
      <p:graphicFrame>
        <p:nvGraphicFramePr>
          <p:cNvPr id="6146" name="Object 13"/>
          <p:cNvGraphicFramePr>
            <a:graphicFrameLocks noChangeAspect="1"/>
          </p:cNvGraphicFramePr>
          <p:nvPr/>
        </p:nvGraphicFramePr>
        <p:xfrm>
          <a:off x="2514600" y="3938588"/>
          <a:ext cx="4495800" cy="2919412"/>
        </p:xfrm>
        <a:graphic>
          <a:graphicData uri="http://schemas.openxmlformats.org/presentationml/2006/ole">
            <p:oleObj spid="_x0000_s2050" name="Visio" r:id="rId3" imgW="6641897" imgH="4318102" progId="Visio.Drawing.11">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6"/>
          <p:cNvSpPr>
            <a:spLocks noGrp="1"/>
          </p:cNvSpPr>
          <p:nvPr>
            <p:ph type="ftr" sz="quarter" idx="11"/>
          </p:nvPr>
        </p:nvSpPr>
        <p:spPr/>
        <p:txBody>
          <a:bodyPr/>
          <a:lstStyle/>
          <a:p>
            <a:pPr>
              <a:defRPr/>
            </a:pPr>
            <a:r>
              <a:rPr lang="en-GB"/>
              <a:t>Jaringan Telekomunikasi</a:t>
            </a:r>
          </a:p>
        </p:txBody>
      </p:sp>
      <p:sp>
        <p:nvSpPr>
          <p:cNvPr id="16" name="Slide Number Placeholder 7"/>
          <p:cNvSpPr>
            <a:spLocks noGrp="1"/>
          </p:cNvSpPr>
          <p:nvPr>
            <p:ph type="sldNum" sz="quarter" idx="12"/>
          </p:nvPr>
        </p:nvSpPr>
        <p:spPr/>
        <p:txBody>
          <a:bodyPr/>
          <a:lstStyle/>
          <a:p>
            <a:pPr>
              <a:defRPr/>
            </a:pPr>
            <a:fld id="{201C1C94-9433-47FB-B390-9AC393898167}" type="slidenum">
              <a:rPr lang="en-GB"/>
              <a:pPr>
                <a:defRPr/>
              </a:pPr>
              <a:t>13</a:t>
            </a:fld>
            <a:endParaRPr lang="en-GB"/>
          </a:p>
        </p:txBody>
      </p:sp>
      <p:sp>
        <p:nvSpPr>
          <p:cNvPr id="47106" name="Rectangle 2"/>
          <p:cNvSpPr>
            <a:spLocks noGrp="1" noRot="1" noChangeArrowheads="1"/>
          </p:cNvSpPr>
          <p:nvPr>
            <p:ph type="title"/>
          </p:nvPr>
        </p:nvSpPr>
        <p:spPr>
          <a:xfrm>
            <a:off x="228600" y="152400"/>
            <a:ext cx="8613775" cy="762000"/>
          </a:xfrm>
        </p:spPr>
        <p:txBody>
          <a:bodyPr/>
          <a:lstStyle/>
          <a:p>
            <a:pPr eaLnBrk="1" hangingPunct="1">
              <a:defRPr/>
            </a:pPr>
            <a:r>
              <a:rPr lang="en-US" sz="2800" dirty="0" err="1" smtClean="0">
                <a:latin typeface="Adobe Caslon Pro" pitchFamily="18" charset="0"/>
              </a:rPr>
              <a:t>Bentuk</a:t>
            </a:r>
            <a:r>
              <a:rPr lang="en-US" sz="2800" dirty="0" smtClean="0">
                <a:latin typeface="Adobe Caslon Pro" pitchFamily="18" charset="0"/>
              </a:rPr>
              <a:t> </a:t>
            </a:r>
            <a:r>
              <a:rPr lang="en-US" sz="2800" dirty="0" err="1" smtClean="0">
                <a:latin typeface="Adobe Caslon Pro" pitchFamily="18" charset="0"/>
              </a:rPr>
              <a:t>Konfigurasi</a:t>
            </a:r>
            <a:r>
              <a:rPr lang="en-US" sz="2800" dirty="0" smtClean="0">
                <a:latin typeface="Adobe Caslon Pro" pitchFamily="18" charset="0"/>
              </a:rPr>
              <a:t> </a:t>
            </a:r>
            <a:r>
              <a:rPr lang="en-US" sz="2800" dirty="0" err="1" smtClean="0">
                <a:latin typeface="Adobe Caslon Pro" pitchFamily="18" charset="0"/>
              </a:rPr>
              <a:t>Jaringan</a:t>
            </a:r>
            <a:r>
              <a:rPr lang="en-US" sz="2800" dirty="0" smtClean="0">
                <a:latin typeface="Adobe Caslon Pro" pitchFamily="18" charset="0"/>
              </a:rPr>
              <a:t> (1/6)</a:t>
            </a:r>
          </a:p>
        </p:txBody>
      </p:sp>
      <p:sp>
        <p:nvSpPr>
          <p:cNvPr id="47107" name="Rectangle 3"/>
          <p:cNvSpPr>
            <a:spLocks noGrp="1" noRot="1" noChangeArrowheads="1"/>
          </p:cNvSpPr>
          <p:nvPr>
            <p:ph type="body" sz="half" idx="1"/>
          </p:nvPr>
        </p:nvSpPr>
        <p:spPr>
          <a:xfrm>
            <a:off x="838200" y="1066800"/>
            <a:ext cx="3925888" cy="4191000"/>
          </a:xfrm>
        </p:spPr>
        <p:txBody>
          <a:bodyPr/>
          <a:lstStyle/>
          <a:p>
            <a:pPr marL="533400" indent="-533400" eaLnBrk="1" hangingPunct="1">
              <a:buFont typeface="Wingdings" pitchFamily="2" charset="2"/>
              <a:buAutoNum type="arabicPeriod"/>
              <a:defRPr/>
            </a:pPr>
            <a:r>
              <a:rPr lang="pt-BR" sz="2000" b="1" smtClean="0"/>
              <a:t>Jaringan Mata Jala</a:t>
            </a:r>
            <a:endParaRPr lang="en-US" sz="2000" b="1" smtClean="0"/>
          </a:p>
        </p:txBody>
      </p:sp>
      <p:sp>
        <p:nvSpPr>
          <p:cNvPr id="7179" name="Rectangle 5"/>
          <p:cNvSpPr>
            <a:spLocks noChangeArrowheads="1"/>
          </p:cNvSpPr>
          <p:nvPr/>
        </p:nvSpPr>
        <p:spPr bwMode="auto">
          <a:xfrm>
            <a:off x="0" y="2328863"/>
            <a:ext cx="9144000" cy="0"/>
          </a:xfrm>
          <a:prstGeom prst="rect">
            <a:avLst/>
          </a:prstGeom>
          <a:noFill/>
          <a:ln w="9525">
            <a:noFill/>
            <a:miter lim="800000"/>
            <a:headEnd/>
            <a:tailEnd/>
          </a:ln>
        </p:spPr>
        <p:txBody>
          <a:bodyPr wrap="none" anchor="ctr">
            <a:spAutoFit/>
          </a:bodyPr>
          <a:lstStyle/>
          <a:p>
            <a:endParaRPr lang="en-US"/>
          </a:p>
        </p:txBody>
      </p:sp>
      <p:graphicFrame>
        <p:nvGraphicFramePr>
          <p:cNvPr id="7170" name="Object 4"/>
          <p:cNvGraphicFramePr>
            <a:graphicFrameLocks noChangeAspect="1"/>
          </p:cNvGraphicFramePr>
          <p:nvPr/>
        </p:nvGraphicFramePr>
        <p:xfrm>
          <a:off x="1219200" y="2362200"/>
          <a:ext cx="2552700" cy="2200275"/>
        </p:xfrm>
        <a:graphic>
          <a:graphicData uri="http://schemas.openxmlformats.org/presentationml/2006/ole">
            <p:oleObj spid="_x0000_s3074" name="Visio" r:id="rId3" imgW="3261240" imgH="2804040" progId="Visio.Drawing.11">
              <p:embed/>
            </p:oleObj>
          </a:graphicData>
        </a:graphic>
      </p:graphicFrame>
      <p:sp>
        <p:nvSpPr>
          <p:cNvPr id="7180" name="Rectangle 6"/>
          <p:cNvSpPr>
            <a:spLocks noChangeArrowheads="1"/>
          </p:cNvSpPr>
          <p:nvPr/>
        </p:nvSpPr>
        <p:spPr bwMode="auto">
          <a:xfrm>
            <a:off x="152400" y="1522413"/>
            <a:ext cx="4419600" cy="915987"/>
          </a:xfrm>
          <a:prstGeom prst="rect">
            <a:avLst/>
          </a:prstGeom>
          <a:noFill/>
          <a:ln w="9525">
            <a:noFill/>
            <a:miter lim="800000"/>
            <a:headEnd/>
            <a:tailEnd/>
          </a:ln>
        </p:spPr>
        <p:txBody>
          <a:bodyPr anchor="ctr">
            <a:spAutoFit/>
          </a:bodyPr>
          <a:lstStyle/>
          <a:p>
            <a:pPr algn="just"/>
            <a:r>
              <a:rPr lang="pt-BR"/>
              <a:t>Jaringan mata jala adalah jaringan yang menghubungkan antara satu titik dengan titik lain tanpa melalui satu titik pusat</a:t>
            </a:r>
            <a:r>
              <a:rPr lang="en-US"/>
              <a:t> </a:t>
            </a:r>
          </a:p>
        </p:txBody>
      </p:sp>
      <p:sp>
        <p:nvSpPr>
          <p:cNvPr id="7181" name="Rectangle 8"/>
          <p:cNvSpPr>
            <a:spLocks noChangeArrowheads="1"/>
          </p:cNvSpPr>
          <p:nvPr/>
        </p:nvSpPr>
        <p:spPr bwMode="auto">
          <a:xfrm>
            <a:off x="152400" y="4648200"/>
            <a:ext cx="4038600" cy="915988"/>
          </a:xfrm>
          <a:prstGeom prst="rect">
            <a:avLst/>
          </a:prstGeom>
          <a:noFill/>
          <a:ln w="9525">
            <a:noFill/>
            <a:miter lim="800000"/>
            <a:headEnd/>
            <a:tailEnd/>
          </a:ln>
        </p:spPr>
        <p:txBody>
          <a:bodyPr anchor="ctr">
            <a:spAutoFit/>
          </a:bodyPr>
          <a:lstStyle/>
          <a:p>
            <a:pPr algn="just">
              <a:buClr>
                <a:schemeClr val="tx1"/>
              </a:buClr>
              <a:buFont typeface="Symbol" pitchFamily="18" charset="2"/>
              <a:buNone/>
              <a:tabLst>
                <a:tab pos="269875" algn="l"/>
              </a:tabLst>
            </a:pPr>
            <a:r>
              <a:rPr lang="en-US">
                <a:cs typeface="Times New Roman" pitchFamily="18" charset="0"/>
              </a:rPr>
              <a:t>Bila jumlah sentral sama dengan S dan jumlah saluran yang dibutuhkan adalah N maka dapat dirumuskan:</a:t>
            </a:r>
            <a:endParaRPr lang="en-US"/>
          </a:p>
        </p:txBody>
      </p:sp>
      <p:graphicFrame>
        <p:nvGraphicFramePr>
          <p:cNvPr id="7171" name="Object 7"/>
          <p:cNvGraphicFramePr>
            <a:graphicFrameLocks noChangeAspect="1"/>
          </p:cNvGraphicFramePr>
          <p:nvPr/>
        </p:nvGraphicFramePr>
        <p:xfrm>
          <a:off x="1752600" y="5638800"/>
          <a:ext cx="1219200" cy="655638"/>
        </p:xfrm>
        <a:graphic>
          <a:graphicData uri="http://schemas.openxmlformats.org/presentationml/2006/ole">
            <p:oleObj spid="_x0000_s3075" name="Equation" r:id="rId4" imgW="723600" imgH="393480" progId="Equation.3">
              <p:embed/>
            </p:oleObj>
          </a:graphicData>
        </a:graphic>
      </p:graphicFrame>
      <p:sp>
        <p:nvSpPr>
          <p:cNvPr id="7182" name="Rectangle 10"/>
          <p:cNvSpPr>
            <a:spLocks noChangeArrowheads="1"/>
          </p:cNvSpPr>
          <p:nvPr/>
        </p:nvSpPr>
        <p:spPr bwMode="auto">
          <a:xfrm>
            <a:off x="4343400" y="5041900"/>
            <a:ext cx="4724400" cy="1739900"/>
          </a:xfrm>
          <a:prstGeom prst="rect">
            <a:avLst/>
          </a:prstGeom>
          <a:solidFill>
            <a:schemeClr val="accent1"/>
          </a:solidFill>
          <a:ln w="9525">
            <a:noFill/>
            <a:miter lim="800000"/>
            <a:headEnd/>
            <a:tailEnd/>
          </a:ln>
        </p:spPr>
        <p:txBody>
          <a:bodyPr anchor="ctr">
            <a:spAutoFit/>
          </a:bodyPr>
          <a:lstStyle/>
          <a:p>
            <a:pPr marL="342900" indent="-342900" algn="just">
              <a:tabLst>
                <a:tab pos="539750" algn="l"/>
              </a:tabLst>
            </a:pPr>
            <a:r>
              <a:rPr lang="pt-BR" b="1"/>
              <a:t>Kerugian jaringan mata jala</a:t>
            </a:r>
            <a:endParaRPr lang="en-US"/>
          </a:p>
          <a:p>
            <a:pPr marL="342900" indent="-342900" algn="just">
              <a:buFontTx/>
              <a:buAutoNum type="arabicPeriod"/>
              <a:tabLst>
                <a:tab pos="539750" algn="l"/>
              </a:tabLst>
            </a:pPr>
            <a:r>
              <a:rPr lang="pt-BR"/>
              <a:t>Efisiensi saluran rendah karena memerlukan banyak berkas</a:t>
            </a:r>
            <a:endParaRPr lang="en-US"/>
          </a:p>
          <a:p>
            <a:pPr marL="342900" indent="-342900" algn="just">
              <a:buFontTx/>
              <a:buAutoNum type="arabicPeriod"/>
              <a:tabLst>
                <a:tab pos="539750" algn="l"/>
              </a:tabLst>
            </a:pPr>
            <a:r>
              <a:rPr lang="pt-BR"/>
              <a:t>Konsentrasi saluran agak rendah</a:t>
            </a:r>
            <a:endParaRPr lang="en-US"/>
          </a:p>
          <a:p>
            <a:pPr marL="342900" indent="-342900" algn="just">
              <a:buFontTx/>
              <a:buAutoNum type="arabicPeriod"/>
              <a:tabLst>
                <a:tab pos="539750" algn="l"/>
              </a:tabLst>
            </a:pPr>
            <a:r>
              <a:rPr lang="en-US"/>
              <a:t>Jaringan mata jala yang satu dengan yang lain sulit dihubungkan</a:t>
            </a:r>
          </a:p>
        </p:txBody>
      </p:sp>
      <p:sp>
        <p:nvSpPr>
          <p:cNvPr id="7183" name="Rectangle 11"/>
          <p:cNvSpPr>
            <a:spLocks noChangeArrowheads="1"/>
          </p:cNvSpPr>
          <p:nvPr/>
        </p:nvSpPr>
        <p:spPr bwMode="auto">
          <a:xfrm>
            <a:off x="4495800" y="1404938"/>
            <a:ext cx="4572000" cy="3662362"/>
          </a:xfrm>
          <a:prstGeom prst="rect">
            <a:avLst/>
          </a:prstGeom>
          <a:noFill/>
          <a:ln w="9525">
            <a:noFill/>
            <a:miter lim="800000"/>
            <a:headEnd/>
            <a:tailEnd/>
          </a:ln>
        </p:spPr>
        <p:txBody>
          <a:bodyPr anchor="ctr">
            <a:spAutoFit/>
          </a:bodyPr>
          <a:lstStyle/>
          <a:p>
            <a:pPr marL="342900" indent="-342900" algn="just">
              <a:tabLst>
                <a:tab pos="539750" algn="l"/>
              </a:tabLst>
            </a:pPr>
            <a:r>
              <a:rPr lang="pt-BR" b="1"/>
              <a:t>Keuntungan dari jaringan mata jala</a:t>
            </a:r>
            <a:endParaRPr lang="en-US"/>
          </a:p>
          <a:p>
            <a:pPr marL="800100" lvl="1" indent="-342900" algn="just">
              <a:buFontTx/>
              <a:buAutoNum type="arabicPeriod"/>
              <a:tabLst>
                <a:tab pos="539750" algn="l"/>
              </a:tabLst>
            </a:pPr>
            <a:r>
              <a:rPr lang="pt-BR"/>
              <a:t>Tiap sentral mempunyai derajat yang sama.</a:t>
            </a:r>
            <a:endParaRPr lang="en-US"/>
          </a:p>
          <a:p>
            <a:pPr marL="800100" lvl="1" indent="-342900" algn="just">
              <a:buFontTx/>
              <a:buAutoNum type="arabicPeriod"/>
              <a:tabLst>
                <a:tab pos="539750" algn="l"/>
              </a:tabLst>
            </a:pPr>
            <a:r>
              <a:rPr lang="pt-BR"/>
              <a:t>Tiap sentral mempunyai hubungan langsung</a:t>
            </a:r>
            <a:endParaRPr lang="en-US"/>
          </a:p>
          <a:p>
            <a:pPr marL="800100" lvl="1" indent="-342900" algn="just">
              <a:buFontTx/>
              <a:buAutoNum type="arabicPeriod"/>
              <a:tabLst>
                <a:tab pos="539750" algn="l"/>
              </a:tabLst>
            </a:pPr>
            <a:r>
              <a:rPr lang="pt-BR"/>
              <a:t>Peralatan switching dapat lebih sederhana</a:t>
            </a:r>
            <a:endParaRPr lang="en-US"/>
          </a:p>
          <a:p>
            <a:pPr marL="800100" lvl="1" indent="-342900" algn="just">
              <a:buFontTx/>
              <a:buAutoNum type="arabicPeriod"/>
              <a:tabLst>
                <a:tab pos="539750" algn="l"/>
              </a:tabLst>
            </a:pPr>
            <a:r>
              <a:rPr lang="pt-BR"/>
              <a:t>Syarat saluran lebih murah</a:t>
            </a:r>
            <a:endParaRPr lang="en-US"/>
          </a:p>
          <a:p>
            <a:pPr marL="800100" lvl="1" indent="-342900" algn="just">
              <a:buFontTx/>
              <a:buAutoNum type="arabicPeriod"/>
              <a:tabLst>
                <a:tab pos="539750" algn="l"/>
              </a:tabLst>
            </a:pPr>
            <a:r>
              <a:rPr lang="pt-BR"/>
              <a:t>Bila salah satu saluran penghubung terganggu, maka</a:t>
            </a:r>
            <a:r>
              <a:rPr lang="id-ID"/>
              <a:t> </a:t>
            </a:r>
            <a:r>
              <a:rPr lang="pt-BR"/>
              <a:t>hubungan antar sentral masih tetap dapat dilakukan </a:t>
            </a:r>
            <a:r>
              <a:rPr lang="id-ID"/>
              <a:t>m</a:t>
            </a:r>
            <a:r>
              <a:rPr lang="pt-BR"/>
              <a:t>elalui saluran yang lain.</a:t>
            </a:r>
          </a:p>
        </p:txBody>
      </p:sp>
      <p:graphicFrame>
        <p:nvGraphicFramePr>
          <p:cNvPr id="7172" name="Object 18"/>
          <p:cNvGraphicFramePr>
            <a:graphicFrameLocks noChangeAspect="1"/>
          </p:cNvGraphicFramePr>
          <p:nvPr>
            <p:ph sz="quarter" idx="3"/>
          </p:nvPr>
        </p:nvGraphicFramePr>
        <p:xfrm>
          <a:off x="6669088" y="4933950"/>
          <a:ext cx="427037" cy="720725"/>
        </p:xfrm>
        <a:graphic>
          <a:graphicData uri="http://schemas.openxmlformats.org/presentationml/2006/ole">
            <p:oleObj spid="_x0000_s3076" name="Equation" r:id="rId5" imgW="114120" imgH="215640" progId="Equation.3">
              <p:embed/>
            </p:oleObj>
          </a:graphicData>
        </a:graphic>
      </p:graphicFrame>
      <p:graphicFrame>
        <p:nvGraphicFramePr>
          <p:cNvPr id="7173" name="Object 20"/>
          <p:cNvGraphicFramePr>
            <a:graphicFrameLocks noChangeAspect="1"/>
          </p:cNvGraphicFramePr>
          <p:nvPr/>
        </p:nvGraphicFramePr>
        <p:xfrm>
          <a:off x="4514850" y="3321050"/>
          <a:ext cx="114300" cy="215900"/>
        </p:xfrm>
        <a:graphic>
          <a:graphicData uri="http://schemas.openxmlformats.org/presentationml/2006/ole">
            <p:oleObj spid="_x0000_s3077" name="Equation" r:id="rId6" imgW="114120" imgH="215640" progId="Equation.3">
              <p:embed/>
            </p:oleObj>
          </a:graphicData>
        </a:graphic>
      </p:graphicFrame>
      <p:graphicFrame>
        <p:nvGraphicFramePr>
          <p:cNvPr id="7174" name="Object 22"/>
          <p:cNvGraphicFramePr>
            <a:graphicFrameLocks noChangeAspect="1"/>
          </p:cNvGraphicFramePr>
          <p:nvPr/>
        </p:nvGraphicFramePr>
        <p:xfrm>
          <a:off x="5638800" y="685800"/>
          <a:ext cx="3302000" cy="747713"/>
        </p:xfrm>
        <a:graphic>
          <a:graphicData uri="http://schemas.openxmlformats.org/presentationml/2006/ole">
            <p:oleObj spid="_x0000_s3078" name="Equation" r:id="rId7" imgW="2692080" imgH="609480" progId="Equation.3">
              <p:embed/>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p:txBody>
          <a:bodyPr/>
          <a:lstStyle/>
          <a:p>
            <a:pPr>
              <a:defRPr/>
            </a:pPr>
            <a:r>
              <a:rPr lang="en-GB"/>
              <a:t>Jaringan Telekomunikasi</a:t>
            </a:r>
          </a:p>
        </p:txBody>
      </p:sp>
      <p:sp>
        <p:nvSpPr>
          <p:cNvPr id="11" name="Slide Number Placeholder 7"/>
          <p:cNvSpPr>
            <a:spLocks noGrp="1"/>
          </p:cNvSpPr>
          <p:nvPr>
            <p:ph type="sldNum" sz="quarter" idx="12"/>
          </p:nvPr>
        </p:nvSpPr>
        <p:spPr/>
        <p:txBody>
          <a:bodyPr/>
          <a:lstStyle/>
          <a:p>
            <a:pPr>
              <a:defRPr/>
            </a:pPr>
            <a:fld id="{BCF480FF-34A7-4D3D-956B-DD0D4BB3D360}" type="slidenum">
              <a:rPr lang="en-GB"/>
              <a:pPr>
                <a:defRPr/>
              </a:pPr>
              <a:t>14</a:t>
            </a:fld>
            <a:endParaRPr lang="en-GB"/>
          </a:p>
        </p:txBody>
      </p:sp>
      <p:sp>
        <p:nvSpPr>
          <p:cNvPr id="8198" name="Rectangle 13"/>
          <p:cNvSpPr>
            <a:spLocks noChangeArrowheads="1"/>
          </p:cNvSpPr>
          <p:nvPr/>
        </p:nvSpPr>
        <p:spPr bwMode="auto">
          <a:xfrm>
            <a:off x="76200" y="3048000"/>
            <a:ext cx="8915400" cy="3662363"/>
          </a:xfrm>
          <a:prstGeom prst="rect">
            <a:avLst/>
          </a:prstGeom>
          <a:solidFill>
            <a:schemeClr val="accent1"/>
          </a:solidFill>
          <a:ln w="9525">
            <a:noFill/>
            <a:miter lim="800000"/>
            <a:headEnd/>
            <a:tailEnd/>
          </a:ln>
        </p:spPr>
        <p:txBody>
          <a:bodyPr anchor="ctr">
            <a:spAutoFit/>
          </a:bodyPr>
          <a:lstStyle/>
          <a:p>
            <a:pPr marL="342900" indent="-342900" algn="just"/>
            <a:r>
              <a:rPr lang="en-US" b="1"/>
              <a:t>Sifat-sifat jaringan Bintang</a:t>
            </a:r>
            <a:endParaRPr lang="en-US"/>
          </a:p>
          <a:p>
            <a:pPr marL="800100" lvl="1" indent="-342900" algn="just">
              <a:buFontTx/>
              <a:buAutoNum type="arabicPeriod"/>
            </a:pPr>
            <a:r>
              <a:rPr lang="en-US"/>
              <a:t>Cocok untuk jaringan dengan volume trafik yang rendah</a:t>
            </a:r>
          </a:p>
          <a:p>
            <a:pPr marL="800100" lvl="1" indent="-342900" algn="just">
              <a:buFontTx/>
              <a:buAutoNum type="arabicPeriod"/>
            </a:pPr>
            <a:r>
              <a:rPr lang="en-US"/>
              <a:t>Trafik ke sentral lain (antar sentral) dari suatu sentral dikonsentrasikan melalui sentral transit, sehingga sentral transit biasanya mempunyai derajat yang lebih tinggi.</a:t>
            </a:r>
          </a:p>
          <a:p>
            <a:pPr marL="800100" lvl="1" indent="-342900" algn="just">
              <a:buFontTx/>
              <a:buAutoNum type="arabicPeriod" startAt="3"/>
            </a:pPr>
            <a:r>
              <a:rPr lang="en-US"/>
              <a:t>Jumlah berkas saluran S linear terhadap jumlah sentral N atau S = N-1</a:t>
            </a:r>
          </a:p>
          <a:p>
            <a:pPr marL="342900" indent="-342900" algn="just"/>
            <a:r>
              <a:rPr lang="en-US"/>
              <a:t>     </a:t>
            </a:r>
            <a:r>
              <a:rPr lang="en-US" i="1"/>
              <a:t>Contoh :  N = 5 sentral maka  S = 5 – 1 = 4 saluran </a:t>
            </a:r>
          </a:p>
          <a:p>
            <a:pPr marL="800100" lvl="1" indent="-342900" algn="just"/>
            <a:r>
              <a:rPr lang="en-US"/>
              <a:t>4.  Konsentrasi saluran besar</a:t>
            </a:r>
          </a:p>
          <a:p>
            <a:pPr marL="800100" lvl="1" indent="-342900" algn="just"/>
            <a:r>
              <a:rPr lang="en-US"/>
              <a:t>5.  Efisiensi saluran tinggi</a:t>
            </a:r>
          </a:p>
          <a:p>
            <a:pPr marL="342900" indent="-342900" algn="just"/>
            <a:endParaRPr lang="en-US" b="1"/>
          </a:p>
          <a:p>
            <a:pPr marL="342900" indent="-342900" algn="just"/>
            <a:r>
              <a:rPr lang="en-US" b="1"/>
              <a:t>Kelemahan jaringan bintang</a:t>
            </a:r>
            <a:endParaRPr lang="en-US"/>
          </a:p>
          <a:p>
            <a:pPr marL="342900" indent="-342900" algn="just"/>
            <a:r>
              <a:rPr lang="en-US"/>
              <a:t>Bila sentral transit mengalami gangguan (break down) maka semua sentral di bawahnya akan terisolir (tidak dapat saling berhubungan)</a:t>
            </a:r>
          </a:p>
        </p:txBody>
      </p:sp>
      <p:sp>
        <p:nvSpPr>
          <p:cNvPr id="51202" name="Rectangle 2"/>
          <p:cNvSpPr>
            <a:spLocks noGrp="1" noRot="1" noChangeArrowheads="1"/>
          </p:cNvSpPr>
          <p:nvPr>
            <p:ph type="title"/>
          </p:nvPr>
        </p:nvSpPr>
        <p:spPr>
          <a:xfrm>
            <a:off x="457200" y="76200"/>
            <a:ext cx="8385175" cy="685800"/>
          </a:xfrm>
        </p:spPr>
        <p:txBody>
          <a:bodyPr/>
          <a:lstStyle/>
          <a:p>
            <a:pPr eaLnBrk="1" hangingPunct="1">
              <a:defRPr/>
            </a:pPr>
            <a:r>
              <a:rPr lang="en-US" sz="2800" dirty="0" err="1" smtClean="0">
                <a:latin typeface="Adobe Caslon Pro" pitchFamily="18" charset="0"/>
              </a:rPr>
              <a:t>Bentuk</a:t>
            </a:r>
            <a:r>
              <a:rPr lang="en-US" sz="2800" dirty="0" smtClean="0">
                <a:latin typeface="Adobe Caslon Pro" pitchFamily="18" charset="0"/>
              </a:rPr>
              <a:t> </a:t>
            </a:r>
            <a:r>
              <a:rPr lang="en-US" sz="2800" dirty="0" err="1" smtClean="0">
                <a:latin typeface="Adobe Caslon Pro" pitchFamily="18" charset="0"/>
              </a:rPr>
              <a:t>Konfigurasi</a:t>
            </a:r>
            <a:r>
              <a:rPr lang="en-US" sz="2800" dirty="0" smtClean="0">
                <a:latin typeface="Adobe Caslon Pro" pitchFamily="18" charset="0"/>
              </a:rPr>
              <a:t> </a:t>
            </a:r>
            <a:r>
              <a:rPr lang="en-US" sz="2800" dirty="0" err="1" smtClean="0">
                <a:latin typeface="Adobe Caslon Pro" pitchFamily="18" charset="0"/>
              </a:rPr>
              <a:t>Jaringan</a:t>
            </a:r>
            <a:r>
              <a:rPr lang="en-US" sz="2800" dirty="0" smtClean="0">
                <a:latin typeface="Adobe Caslon Pro" pitchFamily="18" charset="0"/>
              </a:rPr>
              <a:t> (2/6)</a:t>
            </a:r>
          </a:p>
        </p:txBody>
      </p:sp>
      <p:sp>
        <p:nvSpPr>
          <p:cNvPr id="51203" name="Rectangle 3"/>
          <p:cNvSpPr>
            <a:spLocks noGrp="1" noRot="1" noChangeArrowheads="1"/>
          </p:cNvSpPr>
          <p:nvPr>
            <p:ph type="body" sz="half" idx="1"/>
          </p:nvPr>
        </p:nvSpPr>
        <p:spPr>
          <a:xfrm>
            <a:off x="838200" y="609600"/>
            <a:ext cx="3925888" cy="4191000"/>
          </a:xfrm>
        </p:spPr>
        <p:txBody>
          <a:bodyPr/>
          <a:lstStyle/>
          <a:p>
            <a:pPr marL="533400" indent="-533400" eaLnBrk="1" hangingPunct="1">
              <a:buFont typeface="Wingdings" pitchFamily="2" charset="2"/>
              <a:buAutoNum type="arabicPeriod" startAt="2"/>
              <a:defRPr/>
            </a:pPr>
            <a:r>
              <a:rPr lang="pt-BR" sz="2000" b="1" smtClean="0"/>
              <a:t>Jaringan Bintang</a:t>
            </a:r>
            <a:endParaRPr lang="en-US" sz="2000" b="1" smtClean="0"/>
          </a:p>
          <a:p>
            <a:pPr marL="533400" indent="-533400" eaLnBrk="1" hangingPunct="1">
              <a:defRPr/>
            </a:pPr>
            <a:endParaRPr lang="en-US" sz="2000" smtClean="0"/>
          </a:p>
        </p:txBody>
      </p:sp>
      <p:graphicFrame>
        <p:nvGraphicFramePr>
          <p:cNvPr id="8194" name="Rectangle 7"/>
          <p:cNvGraphicFramePr>
            <a:graphicFrameLocks/>
          </p:cNvGraphicFramePr>
          <p:nvPr>
            <p:ph sz="quarter" idx="2"/>
          </p:nvPr>
        </p:nvGraphicFramePr>
        <p:xfrm>
          <a:off x="5189538" y="1905000"/>
          <a:ext cx="3381375" cy="2025650"/>
        </p:xfrm>
        <a:graphic>
          <a:graphicData uri="http://schemas.openxmlformats.org/presentationml/2006/ole">
            <p:oleObj spid="_x0000_s4098" name="Equation" r:id="rId3" imgW="0" imgH="0" progId="Equation.3">
              <p:embed/>
            </p:oleObj>
          </a:graphicData>
        </a:graphic>
      </p:graphicFrame>
      <p:sp>
        <p:nvSpPr>
          <p:cNvPr id="8201" name="Rectangle 5"/>
          <p:cNvSpPr>
            <a:spLocks noChangeArrowheads="1"/>
          </p:cNvSpPr>
          <p:nvPr/>
        </p:nvSpPr>
        <p:spPr bwMode="auto">
          <a:xfrm>
            <a:off x="152400" y="914400"/>
            <a:ext cx="8839200" cy="915988"/>
          </a:xfrm>
          <a:prstGeom prst="rect">
            <a:avLst/>
          </a:prstGeom>
          <a:noFill/>
          <a:ln w="9525">
            <a:noFill/>
            <a:miter lim="800000"/>
            <a:headEnd/>
            <a:tailEnd/>
          </a:ln>
        </p:spPr>
        <p:txBody>
          <a:bodyPr anchor="ctr">
            <a:spAutoFit/>
          </a:bodyPr>
          <a:lstStyle/>
          <a:p>
            <a:pPr algn="just">
              <a:buClr>
                <a:schemeClr val="tx1"/>
              </a:buClr>
              <a:buFont typeface="Symbol" pitchFamily="18" charset="2"/>
              <a:buNone/>
              <a:tabLst>
                <a:tab pos="269875" algn="l"/>
              </a:tabLst>
            </a:pPr>
            <a:r>
              <a:rPr lang="en-US">
                <a:cs typeface="Times New Roman" pitchFamily="18" charset="0"/>
              </a:rPr>
              <a:t>Pada sistem yang menggunakan jaringan bintang akan terdapaat satu sentral utama/host/tandem berfungsi sebagai sentral transit yang menghubungkan semua sentral yang terhubung kepadanya.</a:t>
            </a:r>
            <a:endParaRPr lang="en-US"/>
          </a:p>
        </p:txBody>
      </p:sp>
      <p:graphicFrame>
        <p:nvGraphicFramePr>
          <p:cNvPr id="8195" name="Object 4"/>
          <p:cNvGraphicFramePr>
            <a:graphicFrameLocks noChangeAspect="1"/>
          </p:cNvGraphicFramePr>
          <p:nvPr/>
        </p:nvGraphicFramePr>
        <p:xfrm>
          <a:off x="4114800" y="1524000"/>
          <a:ext cx="2362200" cy="1919288"/>
        </p:xfrm>
        <a:graphic>
          <a:graphicData uri="http://schemas.openxmlformats.org/presentationml/2006/ole">
            <p:oleObj spid="_x0000_s4099" name="Visio" r:id="rId4" imgW="3081240" imgH="2624040" progId="Visio.Drawing.11">
              <p:embed/>
            </p:oleObj>
          </a:graphicData>
        </a:graphic>
      </p:graphicFrame>
      <p:sp>
        <p:nvSpPr>
          <p:cNvPr id="8202" name="Rectangle 6"/>
          <p:cNvSpPr>
            <a:spLocks noChangeArrowheads="1"/>
          </p:cNvSpPr>
          <p:nvPr/>
        </p:nvSpPr>
        <p:spPr bwMode="auto">
          <a:xfrm>
            <a:off x="-2165350" y="4537075"/>
            <a:ext cx="222250" cy="260350"/>
          </a:xfrm>
          <a:prstGeom prst="rect">
            <a:avLst/>
          </a:prstGeom>
          <a:noFill/>
          <a:ln w="9525">
            <a:noFill/>
            <a:miter lim="800000"/>
            <a:headEnd/>
            <a:tailEnd/>
          </a:ln>
        </p:spPr>
        <p:txBody>
          <a:bodyPr wrap="none" anchor="ctr">
            <a:spAutoFit/>
          </a:bodyPr>
          <a:lstStyle/>
          <a:p>
            <a:r>
              <a:rPr lang="en-US" sz="1100"/>
              <a:t> </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GB"/>
              <a:t>Jaringan Telekomunikasi</a:t>
            </a:r>
          </a:p>
        </p:txBody>
      </p:sp>
      <p:sp>
        <p:nvSpPr>
          <p:cNvPr id="10" name="Slide Number Placeholder 5"/>
          <p:cNvSpPr>
            <a:spLocks noGrp="1"/>
          </p:cNvSpPr>
          <p:nvPr>
            <p:ph type="sldNum" sz="quarter" idx="12"/>
          </p:nvPr>
        </p:nvSpPr>
        <p:spPr/>
        <p:txBody>
          <a:bodyPr/>
          <a:lstStyle/>
          <a:p>
            <a:pPr>
              <a:defRPr/>
            </a:pPr>
            <a:fld id="{ABC09698-5DE5-4F49-B83F-D482BB39FE3D}" type="slidenum">
              <a:rPr lang="en-GB"/>
              <a:pPr>
                <a:defRPr/>
              </a:pPr>
              <a:t>15</a:t>
            </a:fld>
            <a:endParaRPr lang="en-GB"/>
          </a:p>
        </p:txBody>
      </p:sp>
      <p:sp>
        <p:nvSpPr>
          <p:cNvPr id="54274" name="Rectangle 2"/>
          <p:cNvSpPr>
            <a:spLocks noGrp="1" noRot="1" noChangeArrowheads="1"/>
          </p:cNvSpPr>
          <p:nvPr>
            <p:ph type="title"/>
          </p:nvPr>
        </p:nvSpPr>
        <p:spPr>
          <a:xfrm>
            <a:off x="457200" y="76200"/>
            <a:ext cx="8385175" cy="762000"/>
          </a:xfrm>
        </p:spPr>
        <p:txBody>
          <a:bodyPr/>
          <a:lstStyle/>
          <a:p>
            <a:pPr eaLnBrk="1" hangingPunct="1">
              <a:defRPr/>
            </a:pPr>
            <a:r>
              <a:rPr lang="en-US" sz="2800" dirty="0" err="1" smtClean="0">
                <a:latin typeface="Adobe Caslon Pro" pitchFamily="18" charset="0"/>
              </a:rPr>
              <a:t>Bentuk</a:t>
            </a:r>
            <a:r>
              <a:rPr lang="en-US" sz="2800" dirty="0" smtClean="0">
                <a:latin typeface="Adobe Caslon Pro" pitchFamily="18" charset="0"/>
              </a:rPr>
              <a:t> </a:t>
            </a:r>
            <a:r>
              <a:rPr lang="en-US" sz="2800" dirty="0" err="1" smtClean="0">
                <a:latin typeface="Adobe Caslon Pro" pitchFamily="18" charset="0"/>
              </a:rPr>
              <a:t>Konfigurasi</a:t>
            </a:r>
            <a:r>
              <a:rPr lang="en-US" sz="2800" dirty="0" smtClean="0">
                <a:latin typeface="Adobe Caslon Pro" pitchFamily="18" charset="0"/>
              </a:rPr>
              <a:t> </a:t>
            </a:r>
            <a:r>
              <a:rPr lang="en-US" sz="2800" dirty="0" err="1" smtClean="0">
                <a:latin typeface="Adobe Caslon Pro" pitchFamily="18" charset="0"/>
              </a:rPr>
              <a:t>Jaringan</a:t>
            </a:r>
            <a:r>
              <a:rPr lang="en-US" sz="2800" dirty="0" smtClean="0">
                <a:latin typeface="Adobe Caslon Pro" pitchFamily="18" charset="0"/>
              </a:rPr>
              <a:t> (3/6)</a:t>
            </a:r>
          </a:p>
        </p:txBody>
      </p:sp>
      <p:sp>
        <p:nvSpPr>
          <p:cNvPr id="54275" name="Rectangle 3"/>
          <p:cNvSpPr>
            <a:spLocks noGrp="1" noRot="1" noChangeArrowheads="1"/>
          </p:cNvSpPr>
          <p:nvPr>
            <p:ph type="body" idx="1"/>
          </p:nvPr>
        </p:nvSpPr>
        <p:spPr>
          <a:xfrm>
            <a:off x="838200" y="762000"/>
            <a:ext cx="3429000" cy="350838"/>
          </a:xfrm>
        </p:spPr>
        <p:txBody>
          <a:bodyPr>
            <a:normAutofit fontScale="92500" lnSpcReduction="20000"/>
          </a:bodyPr>
          <a:lstStyle/>
          <a:p>
            <a:pPr marL="533400" indent="-533400" eaLnBrk="1" hangingPunct="1">
              <a:buFont typeface="Wingdings" pitchFamily="2" charset="2"/>
              <a:buAutoNum type="arabicPeriod" startAt="3"/>
              <a:defRPr/>
            </a:pPr>
            <a:r>
              <a:rPr lang="pt-BR" sz="2000" b="1" smtClean="0"/>
              <a:t>Jaringan Kombinasi</a:t>
            </a:r>
            <a:endParaRPr lang="en-US" sz="2000" smtClean="0"/>
          </a:p>
        </p:txBody>
      </p:sp>
      <p:sp>
        <p:nvSpPr>
          <p:cNvPr id="9223" name="Rectangle 5"/>
          <p:cNvSpPr>
            <a:spLocks noChangeArrowheads="1"/>
          </p:cNvSpPr>
          <p:nvPr/>
        </p:nvSpPr>
        <p:spPr bwMode="auto">
          <a:xfrm>
            <a:off x="0" y="2424113"/>
            <a:ext cx="9144000" cy="0"/>
          </a:xfrm>
          <a:prstGeom prst="rect">
            <a:avLst/>
          </a:prstGeom>
          <a:noFill/>
          <a:ln w="9525">
            <a:noFill/>
            <a:miter lim="800000"/>
            <a:headEnd/>
            <a:tailEnd/>
          </a:ln>
        </p:spPr>
        <p:txBody>
          <a:bodyPr wrap="none" anchor="ctr">
            <a:spAutoFit/>
          </a:bodyPr>
          <a:lstStyle/>
          <a:p>
            <a:endParaRPr lang="en-US"/>
          </a:p>
        </p:txBody>
      </p:sp>
      <p:sp>
        <p:nvSpPr>
          <p:cNvPr id="9224" name="Rectangle 6"/>
          <p:cNvSpPr>
            <a:spLocks noChangeArrowheads="1"/>
          </p:cNvSpPr>
          <p:nvPr/>
        </p:nvSpPr>
        <p:spPr bwMode="auto">
          <a:xfrm>
            <a:off x="152400" y="1143000"/>
            <a:ext cx="8839200" cy="641350"/>
          </a:xfrm>
          <a:prstGeom prst="rect">
            <a:avLst/>
          </a:prstGeom>
          <a:noFill/>
          <a:ln w="9525">
            <a:noFill/>
            <a:miter lim="800000"/>
            <a:headEnd/>
            <a:tailEnd/>
          </a:ln>
        </p:spPr>
        <p:txBody>
          <a:bodyPr anchor="ctr">
            <a:spAutoFit/>
          </a:bodyPr>
          <a:lstStyle/>
          <a:p>
            <a:pPr algn="just">
              <a:buClr>
                <a:schemeClr val="tx1"/>
              </a:buClr>
              <a:buFont typeface="Symbol" pitchFamily="18" charset="2"/>
              <a:buNone/>
              <a:tabLst>
                <a:tab pos="269875" algn="l"/>
              </a:tabLst>
            </a:pPr>
            <a:r>
              <a:rPr lang="en-US"/>
              <a:t>Bentuk jaringan digunakan dengan tujuan mengambil sifat-sifat baik dari dua jenis jaringan yang ada. </a:t>
            </a:r>
          </a:p>
        </p:txBody>
      </p:sp>
      <p:sp>
        <p:nvSpPr>
          <p:cNvPr id="9225" name="Rectangle 7"/>
          <p:cNvSpPr>
            <a:spLocks noChangeArrowheads="1"/>
          </p:cNvSpPr>
          <p:nvPr/>
        </p:nvSpPr>
        <p:spPr bwMode="auto">
          <a:xfrm>
            <a:off x="228600" y="3378200"/>
            <a:ext cx="8763000" cy="3387725"/>
          </a:xfrm>
          <a:prstGeom prst="rect">
            <a:avLst/>
          </a:prstGeom>
          <a:solidFill>
            <a:schemeClr val="accent1"/>
          </a:solidFill>
          <a:ln w="9525">
            <a:noFill/>
            <a:miter lim="800000"/>
            <a:headEnd/>
            <a:tailEnd/>
          </a:ln>
        </p:spPr>
        <p:txBody>
          <a:bodyPr anchor="ctr">
            <a:spAutoFit/>
          </a:bodyPr>
          <a:lstStyle/>
          <a:p>
            <a:pPr marL="342900" indent="-342900" algn="just"/>
            <a:r>
              <a:rPr lang="pt-BR" b="1">
                <a:solidFill>
                  <a:schemeClr val="bg1"/>
                </a:solidFill>
              </a:rPr>
              <a:t>Keuntungan Jaringan Kombinasi</a:t>
            </a:r>
            <a:endParaRPr lang="en-US">
              <a:solidFill>
                <a:schemeClr val="bg1"/>
              </a:solidFill>
            </a:endParaRPr>
          </a:p>
          <a:p>
            <a:pPr marL="342900" indent="-342900" algn="just">
              <a:buFontTx/>
              <a:buChar char="•"/>
            </a:pPr>
            <a:r>
              <a:rPr lang="en-US">
                <a:solidFill>
                  <a:schemeClr val="bg1"/>
                </a:solidFill>
              </a:rPr>
              <a:t>Penggunaan saluran lebih efisien</a:t>
            </a:r>
          </a:p>
          <a:p>
            <a:pPr marL="342900" indent="-342900" algn="just">
              <a:buFontTx/>
              <a:buChar char="•"/>
            </a:pPr>
            <a:r>
              <a:rPr lang="en-US">
                <a:solidFill>
                  <a:schemeClr val="bg1"/>
                </a:solidFill>
              </a:rPr>
              <a:t>Trafik yang kecil dilewatkan melalui link tandem, sedangkan trafik yang besar dilewatkan melalui link langsung (direct link)</a:t>
            </a:r>
          </a:p>
          <a:p>
            <a:pPr marL="342900" indent="-342900" algn="just">
              <a:buFontTx/>
              <a:buChar char="•"/>
            </a:pPr>
            <a:r>
              <a:rPr lang="en-US">
                <a:solidFill>
                  <a:schemeClr val="bg1"/>
                </a:solidFill>
              </a:rPr>
              <a:t>Memungkinkan menggunakan rute alternati</a:t>
            </a:r>
            <a:r>
              <a:rPr lang="id-ID">
                <a:solidFill>
                  <a:schemeClr val="bg1"/>
                </a:solidFill>
              </a:rPr>
              <a:t>f</a:t>
            </a:r>
            <a:r>
              <a:rPr lang="en-US">
                <a:solidFill>
                  <a:schemeClr val="bg1"/>
                </a:solidFill>
              </a:rPr>
              <a:t> untuk trafik limpahan dari rute langsung.</a:t>
            </a:r>
          </a:p>
          <a:p>
            <a:pPr marL="342900" indent="-342900" algn="just"/>
            <a:r>
              <a:rPr lang="en-US" b="1">
                <a:solidFill>
                  <a:schemeClr val="bg1"/>
                </a:solidFill>
              </a:rPr>
              <a:t>Kelemahan Jaringan Kombinasi</a:t>
            </a:r>
            <a:endParaRPr lang="en-US">
              <a:solidFill>
                <a:schemeClr val="bg1"/>
              </a:solidFill>
            </a:endParaRPr>
          </a:p>
          <a:p>
            <a:pPr marL="342900" indent="-342900" algn="just">
              <a:buFontTx/>
              <a:buChar char="•"/>
            </a:pPr>
            <a:r>
              <a:rPr lang="en-US">
                <a:solidFill>
                  <a:schemeClr val="bg1"/>
                </a:solidFill>
              </a:rPr>
              <a:t>Perangkat sentral menjadi lebih kompleks sehingga harganya menjadi lebih mahal.</a:t>
            </a:r>
          </a:p>
          <a:p>
            <a:pPr marL="342900" indent="-342900" algn="just">
              <a:buFontTx/>
              <a:buChar char="•"/>
            </a:pPr>
            <a:r>
              <a:rPr lang="en-US">
                <a:solidFill>
                  <a:schemeClr val="bg1"/>
                </a:solidFill>
              </a:rPr>
              <a:t>Jaringan kombinasi banyak diterapkan di kota-kota besar (metropolitan) dalam bentuk Multi Exchange Area (MEA) yang mempunyai sentral tandem yang lebih dari satu.</a:t>
            </a:r>
          </a:p>
        </p:txBody>
      </p:sp>
      <p:graphicFrame>
        <p:nvGraphicFramePr>
          <p:cNvPr id="9218" name="Object 4"/>
          <p:cNvGraphicFramePr>
            <a:graphicFrameLocks noChangeAspect="1"/>
          </p:cNvGraphicFramePr>
          <p:nvPr/>
        </p:nvGraphicFramePr>
        <p:xfrm>
          <a:off x="3352800" y="1447800"/>
          <a:ext cx="3657600" cy="2036763"/>
        </p:xfrm>
        <a:graphic>
          <a:graphicData uri="http://schemas.openxmlformats.org/presentationml/2006/ole">
            <p:oleObj spid="_x0000_s5122" name="Visio" r:id="rId3" imgW="3661200" imgH="2248920" progId="Visio.Drawing.11">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GB"/>
              <a:t>Jaringan Telekomunikasi</a:t>
            </a:r>
          </a:p>
        </p:txBody>
      </p:sp>
      <p:sp>
        <p:nvSpPr>
          <p:cNvPr id="10" name="Slide Number Placeholder 5"/>
          <p:cNvSpPr>
            <a:spLocks noGrp="1"/>
          </p:cNvSpPr>
          <p:nvPr>
            <p:ph type="sldNum" sz="quarter" idx="12"/>
          </p:nvPr>
        </p:nvSpPr>
        <p:spPr/>
        <p:txBody>
          <a:bodyPr/>
          <a:lstStyle/>
          <a:p>
            <a:pPr>
              <a:defRPr/>
            </a:pPr>
            <a:fld id="{C7DF4C9D-AF43-4D4A-A315-C0986CCD9B49}" type="slidenum">
              <a:rPr lang="en-GB"/>
              <a:pPr>
                <a:defRPr/>
              </a:pPr>
              <a:t>16</a:t>
            </a:fld>
            <a:endParaRPr lang="en-GB"/>
          </a:p>
        </p:txBody>
      </p:sp>
      <p:sp>
        <p:nvSpPr>
          <p:cNvPr id="55298" name="Rectangle 2"/>
          <p:cNvSpPr>
            <a:spLocks noGrp="1" noRot="1" noChangeArrowheads="1"/>
          </p:cNvSpPr>
          <p:nvPr>
            <p:ph type="title"/>
          </p:nvPr>
        </p:nvSpPr>
        <p:spPr>
          <a:xfrm>
            <a:off x="457200" y="244475"/>
            <a:ext cx="8385175" cy="974725"/>
          </a:xfrm>
        </p:spPr>
        <p:txBody>
          <a:bodyPr/>
          <a:lstStyle/>
          <a:p>
            <a:pPr eaLnBrk="1" hangingPunct="1">
              <a:defRPr/>
            </a:pPr>
            <a:r>
              <a:rPr lang="en-US" sz="2800" dirty="0" err="1" smtClean="0">
                <a:latin typeface="Adobe Caslon Pro" pitchFamily="18" charset="0"/>
              </a:rPr>
              <a:t>Bentuk</a:t>
            </a:r>
            <a:r>
              <a:rPr lang="en-US" sz="2800" dirty="0" smtClean="0">
                <a:latin typeface="Adobe Caslon Pro" pitchFamily="18" charset="0"/>
              </a:rPr>
              <a:t> </a:t>
            </a:r>
            <a:r>
              <a:rPr lang="en-US" sz="2800" dirty="0" err="1" smtClean="0">
                <a:latin typeface="Adobe Caslon Pro" pitchFamily="18" charset="0"/>
              </a:rPr>
              <a:t>Konfigurasi</a:t>
            </a:r>
            <a:r>
              <a:rPr lang="en-US" sz="2800" dirty="0" smtClean="0">
                <a:latin typeface="Adobe Caslon Pro" pitchFamily="18" charset="0"/>
              </a:rPr>
              <a:t> </a:t>
            </a:r>
            <a:r>
              <a:rPr lang="en-US" sz="2800" dirty="0" err="1" smtClean="0">
                <a:latin typeface="Adobe Caslon Pro" pitchFamily="18" charset="0"/>
              </a:rPr>
              <a:t>Jaringan</a:t>
            </a:r>
            <a:r>
              <a:rPr lang="en-US" sz="2800" dirty="0" smtClean="0">
                <a:latin typeface="Adobe Caslon Pro" pitchFamily="18" charset="0"/>
              </a:rPr>
              <a:t> (4/6)</a:t>
            </a:r>
          </a:p>
        </p:txBody>
      </p:sp>
      <p:sp>
        <p:nvSpPr>
          <p:cNvPr id="55299" name="Rectangle 3"/>
          <p:cNvSpPr>
            <a:spLocks noGrp="1" noRot="1" noChangeArrowheads="1"/>
          </p:cNvSpPr>
          <p:nvPr>
            <p:ph type="body" idx="1"/>
          </p:nvPr>
        </p:nvSpPr>
        <p:spPr>
          <a:xfrm>
            <a:off x="838200" y="990600"/>
            <a:ext cx="2747963" cy="423863"/>
          </a:xfrm>
        </p:spPr>
        <p:txBody>
          <a:bodyPr/>
          <a:lstStyle/>
          <a:p>
            <a:pPr marL="533400" indent="-533400" eaLnBrk="1" hangingPunct="1">
              <a:buFont typeface="Wingdings" pitchFamily="2" charset="2"/>
              <a:buAutoNum type="arabicPeriod" startAt="4"/>
              <a:defRPr/>
            </a:pPr>
            <a:r>
              <a:rPr lang="pt-BR" sz="2000" b="1" smtClean="0"/>
              <a:t>Jaringan Cincin</a:t>
            </a:r>
            <a:endParaRPr lang="en-US" sz="2000" smtClean="0"/>
          </a:p>
        </p:txBody>
      </p:sp>
      <p:sp>
        <p:nvSpPr>
          <p:cNvPr id="10247" name="Rectangle 4"/>
          <p:cNvSpPr>
            <a:spLocks noChangeArrowheads="1"/>
          </p:cNvSpPr>
          <p:nvPr/>
        </p:nvSpPr>
        <p:spPr bwMode="auto">
          <a:xfrm>
            <a:off x="76200" y="1371600"/>
            <a:ext cx="8991600" cy="1465263"/>
          </a:xfrm>
          <a:prstGeom prst="rect">
            <a:avLst/>
          </a:prstGeom>
          <a:noFill/>
          <a:ln w="9525">
            <a:noFill/>
            <a:miter lim="800000"/>
            <a:headEnd/>
            <a:tailEnd/>
          </a:ln>
        </p:spPr>
        <p:txBody>
          <a:bodyPr anchor="ctr">
            <a:spAutoFit/>
          </a:bodyPr>
          <a:lstStyle/>
          <a:p>
            <a:pPr marL="342900" indent="-342900" algn="just">
              <a:buFontTx/>
              <a:buAutoNum type="arabicPeriod"/>
              <a:tabLst>
                <a:tab pos="269875" algn="l"/>
              </a:tabLst>
            </a:pPr>
            <a:r>
              <a:rPr lang="en-US"/>
              <a:t>Dalam topologi cincin, setiap titik dihubungkan langsung hanya pada dua titik yang tetangga yang berdekatan. </a:t>
            </a:r>
          </a:p>
          <a:p>
            <a:pPr marL="342900" indent="-342900" algn="just">
              <a:buFontTx/>
              <a:buAutoNum type="arabicPeriod"/>
              <a:tabLst>
                <a:tab pos="269875" algn="l"/>
              </a:tabLst>
            </a:pPr>
            <a:r>
              <a:rPr lang="en-US"/>
              <a:t>Jika satu titik ingin mengirimkan informasi pada node lain dalam cincin, titik tersebut harus melewati beberapa titik lainnya yang bertindak sebagai repeater dan mengirimkan kembali informasi pada saluran outgoing.</a:t>
            </a:r>
          </a:p>
        </p:txBody>
      </p:sp>
      <p:sp>
        <p:nvSpPr>
          <p:cNvPr id="10248" name="Rectangle 6"/>
          <p:cNvSpPr>
            <a:spLocks noChangeArrowheads="1"/>
          </p:cNvSpPr>
          <p:nvPr/>
        </p:nvSpPr>
        <p:spPr bwMode="auto">
          <a:xfrm>
            <a:off x="0" y="2819400"/>
            <a:ext cx="9144000" cy="0"/>
          </a:xfrm>
          <a:prstGeom prst="rect">
            <a:avLst/>
          </a:prstGeom>
          <a:noFill/>
          <a:ln w="9525">
            <a:noFill/>
            <a:miter lim="800000"/>
            <a:headEnd/>
            <a:tailEnd/>
          </a:ln>
        </p:spPr>
        <p:txBody>
          <a:bodyPr wrap="none" anchor="ctr">
            <a:spAutoFit/>
          </a:bodyPr>
          <a:lstStyle/>
          <a:p>
            <a:endParaRPr lang="en-US"/>
          </a:p>
        </p:txBody>
      </p:sp>
      <p:sp>
        <p:nvSpPr>
          <p:cNvPr id="10249" name="Rectangle 7"/>
          <p:cNvSpPr>
            <a:spLocks noChangeArrowheads="1"/>
          </p:cNvSpPr>
          <p:nvPr/>
        </p:nvSpPr>
        <p:spPr bwMode="auto">
          <a:xfrm>
            <a:off x="152400" y="3375025"/>
            <a:ext cx="8915400" cy="3387725"/>
          </a:xfrm>
          <a:prstGeom prst="rect">
            <a:avLst/>
          </a:prstGeom>
          <a:solidFill>
            <a:schemeClr val="hlink"/>
          </a:solidFill>
          <a:ln w="9525">
            <a:noFill/>
            <a:miter lim="800000"/>
            <a:headEnd/>
            <a:tailEnd/>
          </a:ln>
        </p:spPr>
        <p:txBody>
          <a:bodyPr anchor="ctr">
            <a:spAutoFit/>
          </a:bodyPr>
          <a:lstStyle/>
          <a:p>
            <a:pPr marL="342900" indent="-342900" algn="just">
              <a:tabLst>
                <a:tab pos="269875" algn="l"/>
              </a:tabLst>
            </a:pPr>
            <a:r>
              <a:rPr lang="pt-BR" b="1">
                <a:solidFill>
                  <a:schemeClr val="bg2"/>
                </a:solidFill>
              </a:rPr>
              <a:t>Keuntungan</a:t>
            </a:r>
            <a:endParaRPr lang="en-US" b="1">
              <a:solidFill>
                <a:schemeClr val="bg2"/>
              </a:solidFill>
            </a:endParaRPr>
          </a:p>
          <a:p>
            <a:pPr marL="342900" indent="-342900" algn="just">
              <a:buFontTx/>
              <a:buChar char="•"/>
              <a:tabLst>
                <a:tab pos="269875" algn="l"/>
              </a:tabLst>
            </a:pPr>
            <a:r>
              <a:rPr lang="pt-BR">
                <a:solidFill>
                  <a:schemeClr val="bg2"/>
                </a:solidFill>
              </a:rPr>
              <a:t>Suatu jaringan cincin mudah sekali di konfigurasi dan diinstall. </a:t>
            </a:r>
            <a:endParaRPr lang="en-US">
              <a:solidFill>
                <a:schemeClr val="bg2"/>
              </a:solidFill>
            </a:endParaRPr>
          </a:p>
          <a:p>
            <a:pPr marL="342900" indent="-342900" algn="just">
              <a:buFontTx/>
              <a:buChar char="•"/>
              <a:tabLst>
                <a:tab pos="269875" algn="l"/>
              </a:tabLst>
            </a:pPr>
            <a:r>
              <a:rPr lang="pt-BR">
                <a:solidFill>
                  <a:schemeClr val="bg2"/>
                </a:solidFill>
              </a:rPr>
              <a:t>Dalam jaringan secara normal sinyal disirkulasikan setiap waktu. Bila node tidak menerima sinyal untuk waktu tertentu menunjukan adanya kesalahan sederhana pada cincin tersebut. Bila ada node yang mengalami kerusakan maka dengan</a:t>
            </a:r>
            <a:r>
              <a:rPr lang="id-ID">
                <a:solidFill>
                  <a:schemeClr val="bg2"/>
                </a:solidFill>
              </a:rPr>
              <a:t> </a:t>
            </a:r>
            <a:r>
              <a:rPr lang="pt-BR">
                <a:solidFill>
                  <a:schemeClr val="bg2"/>
                </a:solidFill>
              </a:rPr>
              <a:t>mudah dapat diisolasi sehingga tidak menggangu pada kinerja sistem secara keseluruhan. </a:t>
            </a:r>
          </a:p>
          <a:p>
            <a:pPr marL="342900" indent="-342900" algn="just">
              <a:tabLst>
                <a:tab pos="269875" algn="l"/>
              </a:tabLst>
            </a:pPr>
            <a:r>
              <a:rPr lang="en-US" b="1">
                <a:solidFill>
                  <a:schemeClr val="bg2"/>
                </a:solidFill>
              </a:rPr>
              <a:t>Kelemahan</a:t>
            </a:r>
          </a:p>
          <a:p>
            <a:pPr marL="800100" lvl="1" indent="-342900" algn="just">
              <a:buFontTx/>
              <a:buAutoNum type="arabicPeriod"/>
              <a:tabLst>
                <a:tab pos="269875" algn="l"/>
              </a:tabLst>
            </a:pPr>
            <a:r>
              <a:rPr lang="en-US">
                <a:solidFill>
                  <a:schemeClr val="bg2"/>
                </a:solidFill>
              </a:rPr>
              <a:t>Bila satu titik tidak berfungsi maka seluruh jaringan tidak akan berfungsi. </a:t>
            </a:r>
            <a:r>
              <a:rPr lang="en-US" i="1">
                <a:solidFill>
                  <a:schemeClr val="bg2"/>
                </a:solidFill>
              </a:rPr>
              <a:t>Untuk menghindari kelemahan tersebut biasanya menggunakan cincin ganda.</a:t>
            </a:r>
            <a:endParaRPr lang="en-US">
              <a:solidFill>
                <a:schemeClr val="bg2"/>
              </a:solidFill>
            </a:endParaRPr>
          </a:p>
          <a:p>
            <a:pPr marL="800100" lvl="1" indent="-342900" algn="just">
              <a:tabLst>
                <a:tab pos="269875" algn="l"/>
              </a:tabLst>
            </a:pPr>
            <a:r>
              <a:rPr lang="en-US">
                <a:solidFill>
                  <a:schemeClr val="bg2"/>
                </a:solidFill>
              </a:rPr>
              <a:t>2. Kelemahan yang lainnya adalah trafiknya hanya bisa satu (</a:t>
            </a:r>
            <a:r>
              <a:rPr lang="en-US" i="1">
                <a:solidFill>
                  <a:schemeClr val="bg2"/>
                </a:solidFill>
              </a:rPr>
              <a:t>tidak cocok digunakan dengan titik yang banyak).</a:t>
            </a:r>
          </a:p>
        </p:txBody>
      </p:sp>
      <p:graphicFrame>
        <p:nvGraphicFramePr>
          <p:cNvPr id="10242" name="Object 5"/>
          <p:cNvGraphicFramePr>
            <a:graphicFrameLocks noChangeAspect="1"/>
          </p:cNvGraphicFramePr>
          <p:nvPr/>
        </p:nvGraphicFramePr>
        <p:xfrm>
          <a:off x="6629400" y="2514600"/>
          <a:ext cx="2133600" cy="1385888"/>
        </p:xfrm>
        <a:graphic>
          <a:graphicData uri="http://schemas.openxmlformats.org/presentationml/2006/ole">
            <p:oleObj spid="_x0000_s6146" name="Visio" r:id="rId3" imgW="2673000" imgH="2072880" progId="Visio.Drawing.11">
              <p:embed/>
            </p:oleObj>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GB"/>
              <a:t>Jaringan Telekomunikasi</a:t>
            </a:r>
          </a:p>
        </p:txBody>
      </p:sp>
      <p:sp>
        <p:nvSpPr>
          <p:cNvPr id="11" name="Slide Number Placeholder 5"/>
          <p:cNvSpPr>
            <a:spLocks noGrp="1"/>
          </p:cNvSpPr>
          <p:nvPr>
            <p:ph type="sldNum" sz="quarter" idx="12"/>
          </p:nvPr>
        </p:nvSpPr>
        <p:spPr/>
        <p:txBody>
          <a:bodyPr/>
          <a:lstStyle/>
          <a:p>
            <a:pPr>
              <a:defRPr/>
            </a:pPr>
            <a:fld id="{4E4528F3-A5F2-4B0B-B417-D2A8B7D722D6}" type="slidenum">
              <a:rPr lang="en-GB"/>
              <a:pPr>
                <a:defRPr/>
              </a:pPr>
              <a:t>17</a:t>
            </a:fld>
            <a:endParaRPr lang="en-GB"/>
          </a:p>
        </p:txBody>
      </p:sp>
      <p:sp>
        <p:nvSpPr>
          <p:cNvPr id="56322" name="Rectangle 2"/>
          <p:cNvSpPr>
            <a:spLocks noGrp="1" noRot="1" noChangeArrowheads="1"/>
          </p:cNvSpPr>
          <p:nvPr>
            <p:ph type="title"/>
          </p:nvPr>
        </p:nvSpPr>
        <p:spPr>
          <a:xfrm>
            <a:off x="457200" y="244475"/>
            <a:ext cx="8385175" cy="822325"/>
          </a:xfrm>
        </p:spPr>
        <p:txBody>
          <a:bodyPr/>
          <a:lstStyle/>
          <a:p>
            <a:pPr eaLnBrk="1" hangingPunct="1">
              <a:defRPr/>
            </a:pPr>
            <a:r>
              <a:rPr lang="en-US" sz="2800" dirty="0" err="1" smtClean="0">
                <a:latin typeface="Adobe Caslon Pro" pitchFamily="18" charset="0"/>
              </a:rPr>
              <a:t>Bentuk</a:t>
            </a:r>
            <a:r>
              <a:rPr lang="en-US" sz="2800" dirty="0" smtClean="0">
                <a:latin typeface="Adobe Caslon Pro" pitchFamily="18" charset="0"/>
              </a:rPr>
              <a:t> </a:t>
            </a:r>
            <a:r>
              <a:rPr lang="en-US" sz="2800" dirty="0" err="1" smtClean="0">
                <a:latin typeface="Adobe Caslon Pro" pitchFamily="18" charset="0"/>
              </a:rPr>
              <a:t>Konfigurasi</a:t>
            </a:r>
            <a:r>
              <a:rPr lang="en-US" sz="2800" dirty="0" smtClean="0">
                <a:latin typeface="Adobe Caslon Pro" pitchFamily="18" charset="0"/>
              </a:rPr>
              <a:t> </a:t>
            </a:r>
            <a:r>
              <a:rPr lang="en-US" sz="2800" dirty="0" err="1" smtClean="0">
                <a:latin typeface="Adobe Caslon Pro" pitchFamily="18" charset="0"/>
              </a:rPr>
              <a:t>Jaringan</a:t>
            </a:r>
            <a:r>
              <a:rPr lang="en-US" sz="2800" dirty="0" smtClean="0">
                <a:latin typeface="Adobe Caslon Pro" pitchFamily="18" charset="0"/>
              </a:rPr>
              <a:t> (5/6)</a:t>
            </a:r>
          </a:p>
        </p:txBody>
      </p:sp>
      <p:sp>
        <p:nvSpPr>
          <p:cNvPr id="56323" name="Rectangle 3"/>
          <p:cNvSpPr>
            <a:spLocks noGrp="1" noRot="1" noChangeArrowheads="1"/>
          </p:cNvSpPr>
          <p:nvPr>
            <p:ph type="body" idx="1"/>
          </p:nvPr>
        </p:nvSpPr>
        <p:spPr>
          <a:xfrm>
            <a:off x="838200" y="914400"/>
            <a:ext cx="2514600" cy="350838"/>
          </a:xfrm>
        </p:spPr>
        <p:txBody>
          <a:bodyPr>
            <a:normAutofit fontScale="92500" lnSpcReduction="20000"/>
          </a:bodyPr>
          <a:lstStyle/>
          <a:p>
            <a:pPr marL="533400" indent="-533400" eaLnBrk="1" hangingPunct="1">
              <a:buFont typeface="Wingdings" pitchFamily="2" charset="2"/>
              <a:buAutoNum type="arabicPeriod" startAt="5"/>
              <a:defRPr/>
            </a:pPr>
            <a:r>
              <a:rPr lang="pt-BR" sz="2000" b="1" smtClean="0"/>
              <a:t>Jaringan Bus</a:t>
            </a:r>
            <a:endParaRPr lang="en-US" sz="2000" smtClean="0"/>
          </a:p>
        </p:txBody>
      </p:sp>
      <p:sp>
        <p:nvSpPr>
          <p:cNvPr id="11271" name="Rectangle 4"/>
          <p:cNvSpPr>
            <a:spLocks noChangeArrowheads="1"/>
          </p:cNvSpPr>
          <p:nvPr/>
        </p:nvSpPr>
        <p:spPr bwMode="auto">
          <a:xfrm>
            <a:off x="152400" y="1296988"/>
            <a:ext cx="8763000" cy="1465262"/>
          </a:xfrm>
          <a:prstGeom prst="rect">
            <a:avLst/>
          </a:prstGeom>
          <a:noFill/>
          <a:ln w="9525">
            <a:noFill/>
            <a:miter lim="800000"/>
            <a:headEnd/>
            <a:tailEnd/>
          </a:ln>
        </p:spPr>
        <p:txBody>
          <a:bodyPr anchor="ctr">
            <a:spAutoFit/>
          </a:bodyPr>
          <a:lstStyle/>
          <a:p>
            <a:pPr marL="342900" indent="-342900" algn="just">
              <a:buFontTx/>
              <a:buAutoNum type="arabicPeriod"/>
              <a:tabLst>
                <a:tab pos="269875" algn="l"/>
              </a:tabLst>
            </a:pPr>
            <a:r>
              <a:rPr lang="en-US"/>
              <a:t>Topologi bus menggunakan filosofi multipoint (broadcast). Dalam hal ini sebuah kabel panjang di sebut bus membentuk backbone pada seluruh titik.</a:t>
            </a:r>
          </a:p>
          <a:p>
            <a:pPr marL="342900" indent="-342900" algn="just">
              <a:buFontTx/>
              <a:buAutoNum type="arabicPeriod"/>
              <a:tabLst>
                <a:tab pos="269875" algn="l"/>
              </a:tabLst>
            </a:pPr>
            <a:r>
              <a:rPr lang="en-US"/>
              <a:t>Jika satu titik menginginkan untuk mengirim data ke beberapa titik maka titik memasukan data tersebut pada bus, yang akan membawa data tersebut ke node lainnya melalui jalur bus yang ada. </a:t>
            </a:r>
          </a:p>
        </p:txBody>
      </p:sp>
      <p:sp>
        <p:nvSpPr>
          <p:cNvPr id="11272" name="Rectangle 6"/>
          <p:cNvSpPr>
            <a:spLocks noChangeArrowheads="1"/>
          </p:cNvSpPr>
          <p:nvPr/>
        </p:nvSpPr>
        <p:spPr bwMode="auto">
          <a:xfrm>
            <a:off x="0" y="2957513"/>
            <a:ext cx="9144000" cy="0"/>
          </a:xfrm>
          <a:prstGeom prst="rect">
            <a:avLst/>
          </a:prstGeom>
          <a:noFill/>
          <a:ln w="9525">
            <a:noFill/>
            <a:miter lim="800000"/>
            <a:headEnd/>
            <a:tailEnd/>
          </a:ln>
        </p:spPr>
        <p:txBody>
          <a:bodyPr wrap="none" anchor="ctr">
            <a:spAutoFit/>
          </a:bodyPr>
          <a:lstStyle/>
          <a:p>
            <a:endParaRPr lang="en-US"/>
          </a:p>
        </p:txBody>
      </p:sp>
      <p:graphicFrame>
        <p:nvGraphicFramePr>
          <p:cNvPr id="11266" name="Object 5"/>
          <p:cNvGraphicFramePr>
            <a:graphicFrameLocks noChangeAspect="1"/>
          </p:cNvGraphicFramePr>
          <p:nvPr/>
        </p:nvGraphicFramePr>
        <p:xfrm>
          <a:off x="4038600" y="2743200"/>
          <a:ext cx="4343400" cy="947738"/>
        </p:xfrm>
        <a:graphic>
          <a:graphicData uri="http://schemas.openxmlformats.org/presentationml/2006/ole">
            <p:oleObj spid="_x0000_s7170" name="Visio" r:id="rId3" imgW="5693400" imgH="1709640" progId="Visio.Drawing.11">
              <p:embed/>
            </p:oleObj>
          </a:graphicData>
        </a:graphic>
      </p:graphicFrame>
      <p:sp>
        <p:nvSpPr>
          <p:cNvPr id="11273" name="Rectangle 7"/>
          <p:cNvSpPr>
            <a:spLocks noChangeArrowheads="1"/>
          </p:cNvSpPr>
          <p:nvPr/>
        </p:nvSpPr>
        <p:spPr bwMode="auto">
          <a:xfrm>
            <a:off x="228600" y="3505200"/>
            <a:ext cx="8763000" cy="915988"/>
          </a:xfrm>
          <a:prstGeom prst="rect">
            <a:avLst/>
          </a:prstGeom>
          <a:noFill/>
          <a:ln w="9525">
            <a:noFill/>
            <a:miter lim="800000"/>
            <a:headEnd/>
            <a:tailEnd/>
          </a:ln>
        </p:spPr>
        <p:txBody>
          <a:bodyPr anchor="ctr">
            <a:spAutoFit/>
          </a:bodyPr>
          <a:lstStyle/>
          <a:p>
            <a:pPr marL="342900" indent="-342900" algn="just">
              <a:tabLst>
                <a:tab pos="269875" algn="l"/>
                <a:tab pos="457200" algn="l"/>
              </a:tabLst>
            </a:pPr>
            <a:r>
              <a:rPr lang="en-US" b="1"/>
              <a:t>Keuntungan</a:t>
            </a:r>
          </a:p>
          <a:p>
            <a:pPr marL="342900" indent="-342900" algn="just">
              <a:buFontTx/>
              <a:buChar char="•"/>
              <a:tabLst>
                <a:tab pos="269875" algn="l"/>
                <a:tab pos="457200" algn="l"/>
              </a:tabLst>
            </a:pPr>
            <a:r>
              <a:rPr lang="en-US"/>
              <a:t>mudah untuk diinstal</a:t>
            </a:r>
          </a:p>
          <a:p>
            <a:pPr marL="342900" indent="-342900" algn="just">
              <a:buFontTx/>
              <a:buChar char="•"/>
              <a:tabLst>
                <a:tab pos="269875" algn="l"/>
                <a:tab pos="457200" algn="l"/>
              </a:tabLst>
            </a:pPr>
            <a:r>
              <a:rPr lang="en-US"/>
              <a:t>menggunakan panjang kabel yang lebih pendek dibandingkan topologi lainnya.</a:t>
            </a:r>
          </a:p>
        </p:txBody>
      </p:sp>
      <p:sp>
        <p:nvSpPr>
          <p:cNvPr id="11274" name="Rectangle 8"/>
          <p:cNvSpPr>
            <a:spLocks noChangeArrowheads="1"/>
          </p:cNvSpPr>
          <p:nvPr/>
        </p:nvSpPr>
        <p:spPr bwMode="auto">
          <a:xfrm>
            <a:off x="0" y="4495800"/>
            <a:ext cx="8991600" cy="1739900"/>
          </a:xfrm>
          <a:prstGeom prst="rect">
            <a:avLst/>
          </a:prstGeom>
          <a:noFill/>
          <a:ln w="9525">
            <a:noFill/>
            <a:miter lim="800000"/>
            <a:headEnd/>
            <a:tailEnd/>
          </a:ln>
        </p:spPr>
        <p:txBody>
          <a:bodyPr anchor="ctr">
            <a:spAutoFit/>
          </a:bodyPr>
          <a:lstStyle/>
          <a:p>
            <a:pPr marL="342900" indent="-342900" algn="just">
              <a:tabLst>
                <a:tab pos="269875" algn="l"/>
                <a:tab pos="457200" algn="l"/>
              </a:tabLst>
            </a:pPr>
            <a:r>
              <a:rPr lang="en-US" b="1"/>
              <a:t>Kelemahannya </a:t>
            </a:r>
          </a:p>
          <a:p>
            <a:pPr marL="342900" indent="-342900" algn="just">
              <a:buFontTx/>
              <a:buChar char="•"/>
              <a:tabLst>
                <a:tab pos="269875" algn="l"/>
                <a:tab pos="457200" algn="l"/>
              </a:tabLst>
            </a:pPr>
            <a:r>
              <a:rPr lang="en-US"/>
              <a:t>Topologi ini tidak flesibel karena penambahan satu titik menyebabkan perubahan konfigurasi dan penambahan pajang rata-rata kabel. </a:t>
            </a:r>
          </a:p>
          <a:p>
            <a:pPr marL="342900" indent="-342900" algn="just">
              <a:buFontTx/>
              <a:buChar char="•"/>
              <a:tabLst>
                <a:tab pos="269875" algn="l"/>
                <a:tab pos="457200" algn="l"/>
              </a:tabLst>
            </a:pPr>
            <a:r>
              <a:rPr lang="en-US"/>
              <a:t>Pengisolasian kerusakan sangat sulit dilaksanakan karena akan menganggu kinerja jaringan. </a:t>
            </a:r>
          </a:p>
          <a:p>
            <a:pPr marL="342900" indent="-342900" algn="just">
              <a:buFontTx/>
              <a:buChar char="•"/>
              <a:tabLst>
                <a:tab pos="269875" algn="l"/>
                <a:tab pos="457200" algn="l"/>
              </a:tabLst>
            </a:pPr>
            <a:r>
              <a:rPr lang="en-US"/>
              <a:t>Bila bus mengalami kerusakan maka seluruh titik tida</a:t>
            </a:r>
            <a:r>
              <a:rPr lang="id-ID"/>
              <a:t>k</a:t>
            </a:r>
            <a:r>
              <a:rPr lang="en-US"/>
              <a:t> berfungsi.</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GB"/>
              <a:t>Jaringan Telekomunikasi</a:t>
            </a:r>
          </a:p>
        </p:txBody>
      </p:sp>
      <p:sp>
        <p:nvSpPr>
          <p:cNvPr id="9" name="Slide Number Placeholder 5"/>
          <p:cNvSpPr>
            <a:spLocks noGrp="1"/>
          </p:cNvSpPr>
          <p:nvPr>
            <p:ph type="sldNum" sz="quarter" idx="12"/>
          </p:nvPr>
        </p:nvSpPr>
        <p:spPr/>
        <p:txBody>
          <a:bodyPr/>
          <a:lstStyle/>
          <a:p>
            <a:pPr>
              <a:defRPr/>
            </a:pPr>
            <a:fld id="{CEE2CFA2-C75D-4D78-87E7-D88044A6F2D3}" type="slidenum">
              <a:rPr lang="en-GB"/>
              <a:pPr>
                <a:defRPr/>
              </a:pPr>
              <a:t>18</a:t>
            </a:fld>
            <a:endParaRPr lang="en-GB"/>
          </a:p>
        </p:txBody>
      </p:sp>
      <p:sp>
        <p:nvSpPr>
          <p:cNvPr id="57346" name="Rectangle 2"/>
          <p:cNvSpPr>
            <a:spLocks noGrp="1" noRot="1" noChangeArrowheads="1"/>
          </p:cNvSpPr>
          <p:nvPr>
            <p:ph type="title"/>
          </p:nvPr>
        </p:nvSpPr>
        <p:spPr>
          <a:xfrm>
            <a:off x="457200" y="244475"/>
            <a:ext cx="8385175" cy="898525"/>
          </a:xfrm>
        </p:spPr>
        <p:txBody>
          <a:bodyPr/>
          <a:lstStyle/>
          <a:p>
            <a:pPr eaLnBrk="1" hangingPunct="1">
              <a:defRPr/>
            </a:pPr>
            <a:r>
              <a:rPr lang="en-US" sz="2800" dirty="0" err="1" smtClean="0">
                <a:latin typeface="Adobe Caslon Pro" pitchFamily="18" charset="0"/>
              </a:rPr>
              <a:t>Bentuk</a:t>
            </a:r>
            <a:r>
              <a:rPr lang="en-US" sz="2800" dirty="0" smtClean="0">
                <a:latin typeface="Adobe Caslon Pro" pitchFamily="18" charset="0"/>
              </a:rPr>
              <a:t> </a:t>
            </a:r>
            <a:r>
              <a:rPr lang="en-US" sz="2800" dirty="0" err="1" smtClean="0">
                <a:latin typeface="Adobe Caslon Pro" pitchFamily="18" charset="0"/>
              </a:rPr>
              <a:t>Konfigurasi</a:t>
            </a:r>
            <a:r>
              <a:rPr lang="en-US" sz="2800" dirty="0" smtClean="0">
                <a:latin typeface="Adobe Caslon Pro" pitchFamily="18" charset="0"/>
              </a:rPr>
              <a:t> </a:t>
            </a:r>
            <a:r>
              <a:rPr lang="en-US" sz="2800" dirty="0" err="1" smtClean="0">
                <a:latin typeface="Adobe Caslon Pro" pitchFamily="18" charset="0"/>
              </a:rPr>
              <a:t>Jaringan</a:t>
            </a:r>
            <a:r>
              <a:rPr lang="en-US" sz="2800" dirty="0" smtClean="0">
                <a:latin typeface="Adobe Caslon Pro" pitchFamily="18" charset="0"/>
              </a:rPr>
              <a:t> (6/6)</a:t>
            </a:r>
          </a:p>
        </p:txBody>
      </p:sp>
      <p:sp>
        <p:nvSpPr>
          <p:cNvPr id="57347" name="Rectangle 3"/>
          <p:cNvSpPr>
            <a:spLocks noGrp="1" noRot="1" noChangeArrowheads="1"/>
          </p:cNvSpPr>
          <p:nvPr>
            <p:ph type="body" idx="1"/>
          </p:nvPr>
        </p:nvSpPr>
        <p:spPr>
          <a:xfrm>
            <a:off x="838200" y="1066800"/>
            <a:ext cx="2825750" cy="423863"/>
          </a:xfrm>
        </p:spPr>
        <p:txBody>
          <a:bodyPr/>
          <a:lstStyle/>
          <a:p>
            <a:pPr marL="533400" indent="-533400" eaLnBrk="1" hangingPunct="1">
              <a:buFont typeface="Wingdings" pitchFamily="2" charset="2"/>
              <a:buAutoNum type="arabicPeriod" startAt="6"/>
              <a:defRPr/>
            </a:pPr>
            <a:r>
              <a:rPr lang="pt-BR" sz="2000" b="1" smtClean="0"/>
              <a:t>Jaringan Pohon</a:t>
            </a:r>
            <a:endParaRPr lang="en-US" sz="2000" smtClean="0"/>
          </a:p>
        </p:txBody>
      </p:sp>
      <p:sp>
        <p:nvSpPr>
          <p:cNvPr id="12295" name="Rectangle 5"/>
          <p:cNvSpPr>
            <a:spLocks noChangeArrowheads="1"/>
          </p:cNvSpPr>
          <p:nvPr/>
        </p:nvSpPr>
        <p:spPr bwMode="auto">
          <a:xfrm>
            <a:off x="0" y="26050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2290" name="Object 4"/>
          <p:cNvGraphicFramePr>
            <a:graphicFrameLocks noChangeAspect="1"/>
          </p:cNvGraphicFramePr>
          <p:nvPr/>
        </p:nvGraphicFramePr>
        <p:xfrm>
          <a:off x="3276600" y="1524000"/>
          <a:ext cx="3352800" cy="2100263"/>
        </p:xfrm>
        <a:graphic>
          <a:graphicData uri="http://schemas.openxmlformats.org/presentationml/2006/ole">
            <p:oleObj spid="_x0000_s8194" name="Visio" r:id="rId3" imgW="4281480" imgH="3024360" progId="Visio.Drawing.11">
              <p:embed/>
            </p:oleObj>
          </a:graphicData>
        </a:graphic>
      </p:graphicFrame>
      <p:sp>
        <p:nvSpPr>
          <p:cNvPr id="12296" name="Rectangle 6"/>
          <p:cNvSpPr>
            <a:spLocks noChangeArrowheads="1"/>
          </p:cNvSpPr>
          <p:nvPr/>
        </p:nvSpPr>
        <p:spPr bwMode="auto">
          <a:xfrm>
            <a:off x="228600" y="3794125"/>
            <a:ext cx="8686800" cy="2530475"/>
          </a:xfrm>
          <a:prstGeom prst="rect">
            <a:avLst/>
          </a:prstGeom>
          <a:noFill/>
          <a:ln w="9525">
            <a:noFill/>
            <a:miter lim="800000"/>
            <a:headEnd/>
            <a:tailEnd/>
          </a:ln>
        </p:spPr>
        <p:txBody>
          <a:bodyPr anchor="ctr">
            <a:spAutoFit/>
          </a:bodyPr>
          <a:lstStyle/>
          <a:p>
            <a:pPr marL="342900" indent="-342900" algn="just">
              <a:buFontTx/>
              <a:buAutoNum type="arabicPeriod"/>
              <a:tabLst>
                <a:tab pos="269875" algn="l"/>
              </a:tabLst>
            </a:pPr>
            <a:r>
              <a:rPr lang="en-US" sz="2000"/>
              <a:t>Jaringan pohon dapat dituru</a:t>
            </a:r>
            <a:r>
              <a:rPr lang="id-ID" sz="2000"/>
              <a:t>n</a:t>
            </a:r>
            <a:r>
              <a:rPr lang="en-US" sz="2000"/>
              <a:t>kan dari topologi bintang yang ber</a:t>
            </a:r>
            <a:r>
              <a:rPr lang="id-ID" sz="2000"/>
              <a:t>h</a:t>
            </a:r>
            <a:r>
              <a:rPr lang="en-US" sz="2000"/>
              <a:t>irarki membentuk sebuah percabangan pohon, hanya beberapa node yang langsung berhubungan dengan sentral pusat. </a:t>
            </a:r>
          </a:p>
          <a:p>
            <a:pPr marL="342900" indent="-342900" algn="just">
              <a:buFontTx/>
              <a:buAutoNum type="arabicPeriod"/>
              <a:tabLst>
                <a:tab pos="269875" algn="l"/>
              </a:tabLst>
            </a:pPr>
            <a:r>
              <a:rPr lang="en-US" sz="2000"/>
              <a:t>Sentral pusat berisi repater yang menerima sinyal informasi yang masuk dan me</a:t>
            </a:r>
            <a:r>
              <a:rPr lang="id-ID" sz="2000"/>
              <a:t>-</a:t>
            </a:r>
            <a:r>
              <a:rPr lang="en-US" sz="2000"/>
              <a:t>regenerate ke sentral di</a:t>
            </a:r>
            <a:r>
              <a:rPr lang="id-ID" sz="2000"/>
              <a:t> </a:t>
            </a:r>
            <a:r>
              <a:rPr lang="en-US" sz="2000"/>
              <a:t>bawahnya yang dituju. </a:t>
            </a:r>
          </a:p>
          <a:p>
            <a:pPr marL="342900" indent="-342900" algn="just">
              <a:buFontTx/>
              <a:buAutoNum type="arabicPeriod"/>
              <a:tabLst>
                <a:tab pos="269875" algn="l"/>
              </a:tabLst>
            </a:pPr>
            <a:r>
              <a:rPr lang="en-US" sz="2000"/>
              <a:t>Sentral pusat merupakan sentral yang aktif sementara sentral di</a:t>
            </a:r>
            <a:r>
              <a:rPr lang="id-ID" sz="2000"/>
              <a:t> </a:t>
            </a:r>
            <a:r>
              <a:rPr lang="en-US" sz="2000"/>
              <a:t>bawahnya adalah sentral yang pasif. </a:t>
            </a:r>
          </a:p>
          <a:p>
            <a:pPr marL="342900" indent="-342900" algn="just">
              <a:buFontTx/>
              <a:buAutoNum type="arabicPeriod"/>
              <a:tabLst>
                <a:tab pos="269875" algn="l"/>
              </a:tabLst>
            </a:pPr>
            <a:r>
              <a:rPr lang="en-US" sz="2000"/>
              <a:t>Kelebihan dan kelemahannya sama dengan topologi jaringan bintang.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GB" dirty="0" err="1"/>
              <a:t>Jaringan</a:t>
            </a:r>
            <a:r>
              <a:rPr lang="en-GB" dirty="0"/>
              <a:t> Telekomunikasi</a:t>
            </a:r>
          </a:p>
        </p:txBody>
      </p:sp>
      <p:sp>
        <p:nvSpPr>
          <p:cNvPr id="7" name="Slide Number Placeholder 5"/>
          <p:cNvSpPr>
            <a:spLocks noGrp="1"/>
          </p:cNvSpPr>
          <p:nvPr>
            <p:ph type="sldNum" sz="quarter" idx="12"/>
          </p:nvPr>
        </p:nvSpPr>
        <p:spPr/>
        <p:txBody>
          <a:bodyPr/>
          <a:lstStyle/>
          <a:p>
            <a:pPr>
              <a:defRPr/>
            </a:pPr>
            <a:fld id="{F566AEB7-027D-4188-9302-A6376ED38E31}" type="slidenum">
              <a:rPr lang="en-GB"/>
              <a:pPr>
                <a:defRPr/>
              </a:pPr>
              <a:t>19</a:t>
            </a:fld>
            <a:endParaRPr lang="en-GB"/>
          </a:p>
        </p:txBody>
      </p:sp>
      <p:sp>
        <p:nvSpPr>
          <p:cNvPr id="29698" name="Rectangle 2"/>
          <p:cNvSpPr>
            <a:spLocks noGrp="1" noRot="1" noChangeArrowheads="1"/>
          </p:cNvSpPr>
          <p:nvPr>
            <p:ph type="title"/>
          </p:nvPr>
        </p:nvSpPr>
        <p:spPr/>
        <p:txBody>
          <a:bodyPr/>
          <a:lstStyle/>
          <a:p>
            <a:pPr eaLnBrk="1" hangingPunct="1">
              <a:defRPr/>
            </a:pPr>
            <a:r>
              <a:rPr lang="en-US" sz="2700" b="0" smtClean="0"/>
              <a:t>Hirarki Jaringan</a:t>
            </a:r>
          </a:p>
        </p:txBody>
      </p:sp>
      <p:sp>
        <p:nvSpPr>
          <p:cNvPr id="29700" name="Rectangle 4"/>
          <p:cNvSpPr>
            <a:spLocks noGrp="1" noChangeArrowheads="1"/>
          </p:cNvSpPr>
          <p:nvPr>
            <p:ph type="body" sz="half" idx="1"/>
          </p:nvPr>
        </p:nvSpPr>
        <p:spPr>
          <a:xfrm>
            <a:off x="0" y="1524000"/>
            <a:ext cx="5486400" cy="4530725"/>
          </a:xfrm>
        </p:spPr>
        <p:txBody>
          <a:bodyPr>
            <a:normAutofit lnSpcReduction="10000"/>
          </a:bodyPr>
          <a:lstStyle/>
          <a:p>
            <a:pPr marL="381000" indent="-381000" eaLnBrk="1" hangingPunct="1">
              <a:defRPr/>
            </a:pPr>
            <a:r>
              <a:rPr lang="en-US" sz="2000" smtClean="0"/>
              <a:t>Pada suatu </a:t>
            </a:r>
            <a:r>
              <a:rPr lang="id-ID" sz="2000" smtClean="0"/>
              <a:t>n</a:t>
            </a:r>
            <a:r>
              <a:rPr lang="en-US" sz="2000" smtClean="0"/>
              <a:t>egara yang mempunyai wilayah geografis yang luas, jika jaringan telekomunikasinya hanya terdiri dari sentral lo</a:t>
            </a:r>
            <a:r>
              <a:rPr lang="id-ID" sz="2000" smtClean="0"/>
              <a:t>k</a:t>
            </a:r>
            <a:r>
              <a:rPr lang="en-US" sz="2000" smtClean="0"/>
              <a:t>al dan tandem saja akan menjadi rumit dan mahal. </a:t>
            </a:r>
          </a:p>
          <a:p>
            <a:pPr marL="381000" indent="-381000" eaLnBrk="1" hangingPunct="1">
              <a:defRPr/>
            </a:pPr>
            <a:r>
              <a:rPr lang="en-US" sz="2000" smtClean="0"/>
              <a:t>Pembangunan hubungan panggilan akan memakan waktu yang lama dan kemungkinan gagal menjadi tinggi. </a:t>
            </a:r>
          </a:p>
          <a:p>
            <a:pPr marL="381000" indent="-381000" eaLnBrk="1" hangingPunct="1">
              <a:defRPr/>
            </a:pPr>
            <a:r>
              <a:rPr lang="en-US" sz="2000" smtClean="0"/>
              <a:t>Pemakaian peralatan sentral selama pendudukan panggilan menjadi tidak efisien, karena banyak sentral transit yang dilaluinya. Hal ini dapat diatasi dengan menggunakan sesedikit mungkin sentral perantara dengan menggunakan jaringan berhirarki untuk memudahkan strategi ruting </a:t>
            </a:r>
          </a:p>
        </p:txBody>
      </p:sp>
      <p:graphicFrame>
        <p:nvGraphicFramePr>
          <p:cNvPr id="13314" name="Object 5"/>
          <p:cNvGraphicFramePr>
            <a:graphicFrameLocks noChangeAspect="1"/>
          </p:cNvGraphicFramePr>
          <p:nvPr/>
        </p:nvGraphicFramePr>
        <p:xfrm>
          <a:off x="5334000" y="1828800"/>
          <a:ext cx="3662363" cy="3810000"/>
        </p:xfrm>
        <a:graphic>
          <a:graphicData uri="http://schemas.openxmlformats.org/presentationml/2006/ole">
            <p:oleObj spid="_x0000_s9218" name="Visio" r:id="rId3" imgW="3317040" imgH="3444840" progId="Visio.Drawing.11">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6"/>
          <p:cNvSpPr>
            <a:spLocks noGrp="1"/>
          </p:cNvSpPr>
          <p:nvPr>
            <p:ph type="ftr" sz="quarter" idx="11"/>
          </p:nvPr>
        </p:nvSpPr>
        <p:spPr/>
        <p:txBody>
          <a:bodyPr/>
          <a:lstStyle/>
          <a:p>
            <a:pPr>
              <a:defRPr/>
            </a:pPr>
            <a:r>
              <a:rPr lang="en-GB"/>
              <a:t>Jaringan Telekomunikasi</a:t>
            </a:r>
          </a:p>
        </p:txBody>
      </p:sp>
      <p:sp>
        <p:nvSpPr>
          <p:cNvPr id="10" name="Slide Number Placeholder 7"/>
          <p:cNvSpPr>
            <a:spLocks noGrp="1"/>
          </p:cNvSpPr>
          <p:nvPr>
            <p:ph type="sldNum" sz="quarter" idx="12"/>
          </p:nvPr>
        </p:nvSpPr>
        <p:spPr/>
        <p:txBody>
          <a:bodyPr/>
          <a:lstStyle/>
          <a:p>
            <a:pPr>
              <a:defRPr/>
            </a:pPr>
            <a:fld id="{DEC17D93-8B58-43B9-97DD-EB676DB8A204}" type="slidenum">
              <a:rPr lang="en-GB"/>
              <a:pPr>
                <a:defRPr/>
              </a:pPr>
              <a:t>2</a:t>
            </a:fld>
            <a:endParaRPr lang="en-GB"/>
          </a:p>
        </p:txBody>
      </p:sp>
      <p:sp>
        <p:nvSpPr>
          <p:cNvPr id="31746" name="Rectangle 2"/>
          <p:cNvSpPr>
            <a:spLocks noGrp="1" noRot="1" noChangeArrowheads="1"/>
          </p:cNvSpPr>
          <p:nvPr>
            <p:ph type="title"/>
          </p:nvPr>
        </p:nvSpPr>
        <p:spPr>
          <a:xfrm>
            <a:off x="228600" y="244475"/>
            <a:ext cx="8763000" cy="746125"/>
          </a:xfrm>
        </p:spPr>
        <p:txBody>
          <a:bodyPr>
            <a:normAutofit fontScale="90000"/>
          </a:bodyPr>
          <a:lstStyle/>
          <a:p>
            <a:pPr eaLnBrk="1" hangingPunct="1">
              <a:defRPr/>
            </a:pPr>
            <a:r>
              <a:rPr lang="en-US" sz="2800" dirty="0" err="1" smtClean="0">
                <a:latin typeface="Adobe Caslon Pro" pitchFamily="18" charset="0"/>
              </a:rPr>
              <a:t>Komponen</a:t>
            </a:r>
            <a:r>
              <a:rPr lang="en-US" sz="2800" dirty="0" smtClean="0">
                <a:latin typeface="Adobe Caslon Pro" pitchFamily="18" charset="0"/>
              </a:rPr>
              <a:t> </a:t>
            </a:r>
            <a:r>
              <a:rPr lang="en-US" sz="2800" dirty="0" err="1" smtClean="0">
                <a:latin typeface="Adobe Caslon Pro" pitchFamily="18" charset="0"/>
              </a:rPr>
              <a:t>Pembentuk</a:t>
            </a:r>
            <a:r>
              <a:rPr lang="en-US" sz="2800" dirty="0" smtClean="0">
                <a:latin typeface="Adobe Caslon Pro" pitchFamily="18" charset="0"/>
              </a:rPr>
              <a:t> </a:t>
            </a:r>
            <a:r>
              <a:rPr lang="en-US" sz="2800" dirty="0" err="1" smtClean="0">
                <a:latin typeface="Adobe Caslon Pro" pitchFamily="18" charset="0"/>
              </a:rPr>
              <a:t>Jaringan</a:t>
            </a:r>
            <a:r>
              <a:rPr lang="en-US" sz="2800" dirty="0" smtClean="0">
                <a:latin typeface="Adobe Caslon Pro" pitchFamily="18" charset="0"/>
              </a:rPr>
              <a:t> Telekomunikasi (1/5)</a:t>
            </a:r>
          </a:p>
        </p:txBody>
      </p:sp>
      <p:pic>
        <p:nvPicPr>
          <p:cNvPr id="53253" name="Picture 6" descr="image52"/>
          <p:cNvPicPr>
            <a:picLocks noGrp="1" noChangeAspect="1" noChangeArrowheads="1"/>
          </p:cNvPicPr>
          <p:nvPr>
            <p:ph sz="half" idx="1"/>
          </p:nvPr>
        </p:nvPicPr>
        <p:blipFill>
          <a:blip r:embed="rId2"/>
          <a:srcRect/>
          <a:stretch>
            <a:fillRect/>
          </a:stretch>
        </p:blipFill>
        <p:spPr>
          <a:xfrm>
            <a:off x="5232400" y="2286000"/>
            <a:ext cx="3535363" cy="1592263"/>
          </a:xfrm>
          <a:noFill/>
        </p:spPr>
      </p:pic>
      <p:pic>
        <p:nvPicPr>
          <p:cNvPr id="53254" name="Picture 7" descr="sinn44"/>
          <p:cNvPicPr>
            <a:picLocks noGrp="1" noChangeAspect="1" noChangeArrowheads="1"/>
          </p:cNvPicPr>
          <p:nvPr>
            <p:ph sz="quarter" idx="2"/>
          </p:nvPr>
        </p:nvPicPr>
        <p:blipFill>
          <a:blip r:embed="rId3"/>
          <a:srcRect/>
          <a:stretch>
            <a:fillRect/>
          </a:stretch>
        </p:blipFill>
        <p:spPr>
          <a:xfrm>
            <a:off x="5257800" y="4038600"/>
            <a:ext cx="3352800" cy="2189163"/>
          </a:xfrm>
          <a:noFill/>
        </p:spPr>
      </p:pic>
      <p:sp>
        <p:nvSpPr>
          <p:cNvPr id="31747" name="Rectangle 3"/>
          <p:cNvSpPr>
            <a:spLocks noGrp="1" noRot="1" noChangeArrowheads="1"/>
          </p:cNvSpPr>
          <p:nvPr>
            <p:ph type="body" idx="4294967295"/>
          </p:nvPr>
        </p:nvSpPr>
        <p:spPr>
          <a:xfrm>
            <a:off x="0" y="1066800"/>
            <a:ext cx="5181600" cy="2540000"/>
          </a:xfrm>
        </p:spPr>
        <p:txBody>
          <a:bodyPr>
            <a:normAutofit fontScale="85000" lnSpcReduction="20000"/>
          </a:bodyPr>
          <a:lstStyle/>
          <a:p>
            <a:pPr marL="533400" indent="-533400" algn="just" eaLnBrk="1" hangingPunct="1">
              <a:buFont typeface="Wingdings" pitchFamily="2" charset="2"/>
              <a:buNone/>
              <a:defRPr/>
            </a:pPr>
            <a:r>
              <a:rPr lang="en-US" sz="1800" b="1" smtClean="0"/>
              <a:t>Perangkat terminal</a:t>
            </a:r>
          </a:p>
          <a:p>
            <a:pPr marL="533400" indent="-533400" algn="just" eaLnBrk="1" hangingPunct="1">
              <a:defRPr/>
            </a:pPr>
            <a:r>
              <a:rPr lang="en-US" sz="1800" smtClean="0"/>
              <a:t>Terminal adalah peralatan yang bertugas </a:t>
            </a:r>
            <a:r>
              <a:rPr lang="id-ID" sz="1800" smtClean="0"/>
              <a:t>mengubah</a:t>
            </a:r>
            <a:r>
              <a:rPr lang="en-US" sz="1800" smtClean="0"/>
              <a:t> sinyal informasi asli (suara manusia, gambar atau lainnya) menjadi sinyal elektrik atau elektromagnetik atau cahaya. </a:t>
            </a:r>
          </a:p>
          <a:p>
            <a:pPr marL="533400" indent="-533400" algn="just" eaLnBrk="1" hangingPunct="1">
              <a:defRPr/>
            </a:pPr>
            <a:r>
              <a:rPr lang="en-US" sz="1800" smtClean="0"/>
              <a:t>Hal </a:t>
            </a:r>
            <a:r>
              <a:rPr lang="id-ID" sz="1800" smtClean="0"/>
              <a:t>i</a:t>
            </a:r>
            <a:r>
              <a:rPr lang="en-US" sz="1800" smtClean="0"/>
              <a:t>ni diperlukan karena perangkat transmisi yang mampu menyampaikan informasi tersebut dari satu tempat ke tempat lain </a:t>
            </a:r>
            <a:r>
              <a:rPr lang="id-ID" sz="1800" smtClean="0"/>
              <a:t>(</a:t>
            </a:r>
            <a:r>
              <a:rPr lang="en-US" sz="1800" smtClean="0"/>
              <a:t>yang umumnya tidak dekat</a:t>
            </a:r>
            <a:r>
              <a:rPr lang="id-ID" sz="1800" smtClean="0"/>
              <a:t>)</a:t>
            </a:r>
            <a:r>
              <a:rPr lang="en-US" sz="1800" smtClean="0"/>
              <a:t> dalam waktu cepat memang mensyaratkan agar sinyal informasi diubah menjadi sinyal listrik (untuk dilewatkan kabel) atau menjadi sinyal elektromagnetik (untuk dilewatkan udara) atau menjadi sinyal cahaya (untuk dilewatkan serat opti</a:t>
            </a:r>
            <a:r>
              <a:rPr lang="id-ID" sz="1800" smtClean="0"/>
              <a:t>k</a:t>
            </a:r>
            <a:r>
              <a:rPr lang="en-US" sz="1800" smtClean="0"/>
              <a:t>).</a:t>
            </a:r>
          </a:p>
        </p:txBody>
      </p:sp>
      <p:sp>
        <p:nvSpPr>
          <p:cNvPr id="53256" name="Rectangle 8"/>
          <p:cNvSpPr>
            <a:spLocks noChangeArrowheads="1"/>
          </p:cNvSpPr>
          <p:nvPr/>
        </p:nvSpPr>
        <p:spPr bwMode="auto">
          <a:xfrm>
            <a:off x="5276850" y="1600200"/>
            <a:ext cx="2343150" cy="396875"/>
          </a:xfrm>
          <a:prstGeom prst="rect">
            <a:avLst/>
          </a:prstGeom>
          <a:noFill/>
          <a:ln w="9525">
            <a:noFill/>
            <a:miter lim="800000"/>
            <a:headEnd/>
            <a:tailEnd/>
          </a:ln>
        </p:spPr>
        <p:txBody>
          <a:bodyPr wrap="none">
            <a:spAutoFit/>
          </a:bodyPr>
          <a:lstStyle/>
          <a:p>
            <a:pPr marL="342900" indent="-342900"/>
            <a:r>
              <a:rPr lang="en-US" sz="2000" b="1" i="1"/>
              <a:t>Contoh :  Telepon</a:t>
            </a:r>
          </a:p>
        </p:txBody>
      </p:sp>
      <p:pic>
        <p:nvPicPr>
          <p:cNvPr id="53257" name="Picture 10" descr="image9a"/>
          <p:cNvPicPr>
            <a:picLocks noGrp="1" noChangeAspect="1" noChangeArrowheads="1"/>
          </p:cNvPicPr>
          <p:nvPr>
            <p:ph sz="quarter" idx="3"/>
          </p:nvPr>
        </p:nvPicPr>
        <p:blipFill>
          <a:blip r:embed="rId4"/>
          <a:srcRect/>
          <a:stretch>
            <a:fillRect/>
          </a:stretch>
        </p:blipFill>
        <p:spPr>
          <a:xfrm>
            <a:off x="1779588" y="5700713"/>
            <a:ext cx="2670175" cy="1157287"/>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pPr>
              <a:defRPr/>
            </a:pPr>
            <a:r>
              <a:rPr lang="en-GB"/>
              <a:t>Jaringan Telekomunikasi</a:t>
            </a:r>
          </a:p>
        </p:txBody>
      </p:sp>
      <p:sp>
        <p:nvSpPr>
          <p:cNvPr id="9" name="Slide Number Placeholder 3"/>
          <p:cNvSpPr>
            <a:spLocks noGrp="1"/>
          </p:cNvSpPr>
          <p:nvPr>
            <p:ph type="sldNum" sz="quarter" idx="12"/>
          </p:nvPr>
        </p:nvSpPr>
        <p:spPr/>
        <p:txBody>
          <a:bodyPr/>
          <a:lstStyle/>
          <a:p>
            <a:pPr>
              <a:defRPr/>
            </a:pPr>
            <a:fld id="{33B10BC8-D758-4583-97CE-9341AAAF9D98}" type="slidenum">
              <a:rPr lang="en-GB"/>
              <a:pPr>
                <a:defRPr/>
              </a:pPr>
              <a:t>3</a:t>
            </a:fld>
            <a:endParaRPr lang="en-GB"/>
          </a:p>
        </p:txBody>
      </p:sp>
      <p:sp>
        <p:nvSpPr>
          <p:cNvPr id="33794" name="Rectangle 2"/>
          <p:cNvSpPr>
            <a:spLocks noGrp="1" noRot="1" noChangeArrowheads="1"/>
          </p:cNvSpPr>
          <p:nvPr>
            <p:ph type="title" sz="quarter" idx="4294967295"/>
          </p:nvPr>
        </p:nvSpPr>
        <p:spPr>
          <a:xfrm>
            <a:off x="228600" y="152400"/>
            <a:ext cx="8915400" cy="1143000"/>
          </a:xfrm>
        </p:spPr>
        <p:txBody>
          <a:bodyPr/>
          <a:lstStyle/>
          <a:p>
            <a:pPr eaLnBrk="1" hangingPunct="1">
              <a:defRPr/>
            </a:pPr>
            <a:r>
              <a:rPr lang="en-US" sz="2800" dirty="0" err="1" smtClean="0">
                <a:latin typeface="Adobe Caslon Pro" pitchFamily="18" charset="0"/>
              </a:rPr>
              <a:t>Komponen</a:t>
            </a:r>
            <a:r>
              <a:rPr lang="en-US" sz="2800" dirty="0" smtClean="0">
                <a:latin typeface="Adobe Caslon Pro" pitchFamily="18" charset="0"/>
              </a:rPr>
              <a:t> </a:t>
            </a:r>
            <a:r>
              <a:rPr lang="en-US" sz="2800" dirty="0" err="1" smtClean="0">
                <a:latin typeface="Adobe Caslon Pro" pitchFamily="18" charset="0"/>
              </a:rPr>
              <a:t>Pembentuk</a:t>
            </a:r>
            <a:r>
              <a:rPr lang="en-US" sz="2800" dirty="0" smtClean="0">
                <a:latin typeface="Adobe Caslon Pro" pitchFamily="18" charset="0"/>
              </a:rPr>
              <a:t> </a:t>
            </a:r>
            <a:r>
              <a:rPr lang="en-US" sz="2800" dirty="0" err="1" smtClean="0">
                <a:latin typeface="Adobe Caslon Pro" pitchFamily="18" charset="0"/>
              </a:rPr>
              <a:t>Jaringan</a:t>
            </a:r>
            <a:r>
              <a:rPr lang="en-US" sz="2800" dirty="0" smtClean="0">
                <a:latin typeface="Adobe Caslon Pro" pitchFamily="18" charset="0"/>
              </a:rPr>
              <a:t> Telekomunikasi (2/5)</a:t>
            </a:r>
          </a:p>
        </p:txBody>
      </p:sp>
      <p:sp>
        <p:nvSpPr>
          <p:cNvPr id="54277" name="Rectangle 13"/>
          <p:cNvSpPr>
            <a:spLocks noChangeArrowheads="1"/>
          </p:cNvSpPr>
          <p:nvPr/>
        </p:nvSpPr>
        <p:spPr bwMode="auto">
          <a:xfrm>
            <a:off x="152400" y="1143000"/>
            <a:ext cx="8686800" cy="1616075"/>
          </a:xfrm>
          <a:prstGeom prst="rect">
            <a:avLst/>
          </a:prstGeom>
          <a:noFill/>
          <a:ln w="9525">
            <a:noFill/>
            <a:miter lim="800000"/>
            <a:headEnd/>
            <a:tailEnd/>
          </a:ln>
        </p:spPr>
        <p:txBody>
          <a:bodyPr anchor="ctr">
            <a:spAutoFit/>
          </a:bodyPr>
          <a:lstStyle/>
          <a:p>
            <a:pPr marL="342900" indent="-342900" algn="just">
              <a:buFontTx/>
              <a:buChar char="•"/>
              <a:tabLst>
                <a:tab pos="450850" algn="l"/>
              </a:tabLst>
            </a:pPr>
            <a:r>
              <a:rPr lang="pt-BR" sz="2000"/>
              <a:t>Perangkat transmisi bertugas menyampaikan informasi dari satu tempat ke tempat lain. </a:t>
            </a:r>
            <a:endParaRPr lang="en-US" sz="2000"/>
          </a:p>
          <a:p>
            <a:pPr marL="342900" indent="-342900" algn="just">
              <a:buFontTx/>
              <a:buChar char="•"/>
              <a:tabLst>
                <a:tab pos="450850" algn="l"/>
              </a:tabLst>
            </a:pPr>
            <a:r>
              <a:rPr lang="pt-BR" sz="2000"/>
              <a:t>Media transmisi bisa berupa kabel, serat opti</a:t>
            </a:r>
            <a:r>
              <a:rPr lang="id-ID" sz="2000"/>
              <a:t>k</a:t>
            </a:r>
            <a:r>
              <a:rPr lang="pt-BR" sz="2000"/>
              <a:t>, maupun udara bergantung jarak dari tempat-tempat yang akan dihubungkan dan banyaknya tempat yang akan dihubungkan.</a:t>
            </a:r>
          </a:p>
        </p:txBody>
      </p:sp>
      <p:sp>
        <p:nvSpPr>
          <p:cNvPr id="54278" name="Rectangle 14"/>
          <p:cNvSpPr>
            <a:spLocks noChangeArrowheads="1"/>
          </p:cNvSpPr>
          <p:nvPr/>
        </p:nvSpPr>
        <p:spPr bwMode="auto">
          <a:xfrm>
            <a:off x="533400" y="2803525"/>
            <a:ext cx="2405063" cy="396875"/>
          </a:xfrm>
          <a:prstGeom prst="rect">
            <a:avLst/>
          </a:prstGeom>
          <a:noFill/>
          <a:ln w="9525">
            <a:noFill/>
            <a:miter lim="800000"/>
            <a:headEnd/>
            <a:tailEnd/>
          </a:ln>
        </p:spPr>
        <p:txBody>
          <a:bodyPr wrap="none" anchor="ctr">
            <a:spAutoFit/>
          </a:bodyPr>
          <a:lstStyle/>
          <a:p>
            <a:pPr marL="342900" indent="-342900" algn="just">
              <a:buFontTx/>
              <a:buAutoNum type="alphaLcPeriod"/>
              <a:tabLst>
                <a:tab pos="450850" algn="l"/>
              </a:tabLst>
            </a:pPr>
            <a:r>
              <a:rPr lang="pt-BR" sz="2000" b="1"/>
              <a:t>Kabel Tembaga</a:t>
            </a:r>
          </a:p>
        </p:txBody>
      </p:sp>
      <p:sp>
        <p:nvSpPr>
          <p:cNvPr id="54279" name="Rectangle 15"/>
          <p:cNvSpPr>
            <a:spLocks noChangeArrowheads="1"/>
          </p:cNvSpPr>
          <p:nvPr/>
        </p:nvSpPr>
        <p:spPr bwMode="auto">
          <a:xfrm>
            <a:off x="152400" y="3336925"/>
            <a:ext cx="5029200" cy="3140075"/>
          </a:xfrm>
          <a:prstGeom prst="rect">
            <a:avLst/>
          </a:prstGeom>
          <a:noFill/>
          <a:ln w="9525">
            <a:noFill/>
            <a:miter lim="800000"/>
            <a:headEnd/>
            <a:tailEnd/>
          </a:ln>
        </p:spPr>
        <p:txBody>
          <a:bodyPr anchor="ctr">
            <a:spAutoFit/>
          </a:bodyPr>
          <a:lstStyle/>
          <a:p>
            <a:pPr marL="342900" indent="-342900" algn="just">
              <a:buFontTx/>
              <a:buAutoNum type="arabicPeriod"/>
              <a:tabLst>
                <a:tab pos="630238" algn="l"/>
              </a:tabLst>
            </a:pPr>
            <a:r>
              <a:rPr lang="pt-BR" sz="2000"/>
              <a:t>Kabel tembaga adalah pasangan kabel yang dipakai untuk mengantar informasi dari pelanggan ke sentral. </a:t>
            </a:r>
            <a:endParaRPr lang="en-US" sz="2000"/>
          </a:p>
          <a:p>
            <a:pPr marL="342900" indent="-342900" algn="just">
              <a:buFontTx/>
              <a:buAutoNum type="arabicPeriod"/>
              <a:tabLst>
                <a:tab pos="630238" algn="l"/>
              </a:tabLst>
            </a:pPr>
            <a:r>
              <a:rPr lang="pt-BR" sz="2000"/>
              <a:t>Umumnya frekuensi yang digunakan adalah frekuensi pembicaraan (0 – 4 KHz), karena sinyal yang digunakan adalah sinyal AC dan DC maka karakteristik dominan yang diperhatikan adalah redaman kabel dan perubahan fasa terhadap frekuensi.</a:t>
            </a:r>
          </a:p>
        </p:txBody>
      </p:sp>
      <p:pic>
        <p:nvPicPr>
          <p:cNvPr id="54280" name="Picture 16"/>
          <p:cNvPicPr>
            <a:picLocks noChangeAspect="1" noChangeArrowheads="1"/>
          </p:cNvPicPr>
          <p:nvPr/>
        </p:nvPicPr>
        <p:blipFill>
          <a:blip r:embed="rId2"/>
          <a:srcRect/>
          <a:stretch>
            <a:fillRect/>
          </a:stretch>
        </p:blipFill>
        <p:spPr bwMode="auto">
          <a:xfrm>
            <a:off x="5181600" y="3657600"/>
            <a:ext cx="373380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GB"/>
              <a:t>Jaringan Telekomunikasi</a:t>
            </a:r>
          </a:p>
        </p:txBody>
      </p:sp>
      <p:sp>
        <p:nvSpPr>
          <p:cNvPr id="7" name="Slide Number Placeholder 5"/>
          <p:cNvSpPr>
            <a:spLocks noGrp="1"/>
          </p:cNvSpPr>
          <p:nvPr>
            <p:ph type="sldNum" sz="quarter" idx="12"/>
          </p:nvPr>
        </p:nvSpPr>
        <p:spPr/>
        <p:txBody>
          <a:bodyPr/>
          <a:lstStyle/>
          <a:p>
            <a:pPr>
              <a:defRPr/>
            </a:pPr>
            <a:fld id="{41829EC4-3DE8-43B7-A0FC-10E83D7A4420}" type="slidenum">
              <a:rPr lang="en-GB"/>
              <a:pPr>
                <a:defRPr/>
              </a:pPr>
              <a:t>4</a:t>
            </a:fld>
            <a:endParaRPr lang="en-GB"/>
          </a:p>
        </p:txBody>
      </p:sp>
      <p:sp>
        <p:nvSpPr>
          <p:cNvPr id="250884" name="Rectangle 4"/>
          <p:cNvSpPr>
            <a:spLocks noGrp="1" noRot="1" noChangeArrowheads="1"/>
          </p:cNvSpPr>
          <p:nvPr>
            <p:ph type="title"/>
          </p:nvPr>
        </p:nvSpPr>
        <p:spPr>
          <a:xfrm>
            <a:off x="228600" y="244475"/>
            <a:ext cx="8763000" cy="1431925"/>
          </a:xfrm>
        </p:spPr>
        <p:txBody>
          <a:bodyPr/>
          <a:lstStyle/>
          <a:p>
            <a:pPr eaLnBrk="1" hangingPunct="1">
              <a:defRPr/>
            </a:pPr>
            <a:r>
              <a:rPr lang="en-US" sz="2800" dirty="0" err="1" smtClean="0">
                <a:latin typeface="Adobe Caslon Pro" pitchFamily="18" charset="0"/>
              </a:rPr>
              <a:t>Komponen</a:t>
            </a:r>
            <a:r>
              <a:rPr lang="en-US" sz="2800" dirty="0" smtClean="0">
                <a:latin typeface="Adobe Caslon Pro" pitchFamily="18" charset="0"/>
              </a:rPr>
              <a:t> </a:t>
            </a:r>
            <a:r>
              <a:rPr lang="en-US" sz="2800" dirty="0" err="1" smtClean="0">
                <a:latin typeface="Adobe Caslon Pro" pitchFamily="18" charset="0"/>
              </a:rPr>
              <a:t>Pembentuk</a:t>
            </a:r>
            <a:r>
              <a:rPr lang="en-US" sz="2800" dirty="0" smtClean="0">
                <a:latin typeface="Adobe Caslon Pro" pitchFamily="18" charset="0"/>
              </a:rPr>
              <a:t> </a:t>
            </a:r>
            <a:r>
              <a:rPr lang="en-US" sz="2800" dirty="0" err="1" smtClean="0">
                <a:latin typeface="Adobe Caslon Pro" pitchFamily="18" charset="0"/>
              </a:rPr>
              <a:t>Jaringan</a:t>
            </a:r>
            <a:r>
              <a:rPr lang="en-US" sz="2800" dirty="0" smtClean="0">
                <a:latin typeface="Adobe Caslon Pro" pitchFamily="18" charset="0"/>
              </a:rPr>
              <a:t> Telekomunikasi (3/5)</a:t>
            </a:r>
          </a:p>
        </p:txBody>
      </p:sp>
      <p:pic>
        <p:nvPicPr>
          <p:cNvPr id="55301" name="Picture 5"/>
          <p:cNvPicPr>
            <a:picLocks noChangeArrowheads="1"/>
          </p:cNvPicPr>
          <p:nvPr/>
        </p:nvPicPr>
        <p:blipFill>
          <a:blip r:embed="rId2"/>
          <a:srcRect/>
          <a:stretch>
            <a:fillRect/>
          </a:stretch>
        </p:blipFill>
        <p:spPr bwMode="auto">
          <a:xfrm>
            <a:off x="4419600" y="4953000"/>
            <a:ext cx="4178300" cy="1266825"/>
          </a:xfrm>
          <a:prstGeom prst="rect">
            <a:avLst/>
          </a:prstGeom>
          <a:noFill/>
          <a:ln w="9525">
            <a:noFill/>
            <a:miter lim="800000"/>
            <a:headEnd/>
            <a:tailEnd/>
          </a:ln>
        </p:spPr>
      </p:pic>
      <p:sp>
        <p:nvSpPr>
          <p:cNvPr id="55302" name="Rectangle 6"/>
          <p:cNvSpPr>
            <a:spLocks noGrp="1" noChangeArrowheads="1"/>
          </p:cNvSpPr>
          <p:nvPr>
            <p:ph type="body" idx="1"/>
          </p:nvPr>
        </p:nvSpPr>
        <p:spPr>
          <a:xfrm>
            <a:off x="152400" y="1905000"/>
            <a:ext cx="8693150" cy="4191000"/>
          </a:xfrm>
          <a:noFill/>
        </p:spPr>
        <p:txBody>
          <a:bodyPr/>
          <a:lstStyle/>
          <a:p>
            <a:pPr eaLnBrk="1" hangingPunct="1">
              <a:tabLst>
                <a:tab pos="630238" algn="l"/>
              </a:tabLst>
            </a:pPr>
            <a:r>
              <a:rPr lang="pt-BR" sz="2400" smtClean="0">
                <a:effectLst/>
              </a:rPr>
              <a:t>Kabel koaksial adalah kabel yang terdiri satu kawat inti di</a:t>
            </a:r>
            <a:r>
              <a:rPr lang="id-ID" sz="2400" smtClean="0">
                <a:effectLst/>
              </a:rPr>
              <a:t> </a:t>
            </a:r>
            <a:r>
              <a:rPr lang="pt-BR" sz="2400" smtClean="0">
                <a:effectLst/>
              </a:rPr>
              <a:t>tengah yang dibungkus secara berlapis oleh plastik, kawat screen, plastik,</a:t>
            </a:r>
            <a:r>
              <a:rPr lang="id-ID" sz="2400" smtClean="0">
                <a:effectLst/>
              </a:rPr>
              <a:t> </a:t>
            </a:r>
            <a:r>
              <a:rPr lang="pt-BR" sz="2400" smtClean="0">
                <a:effectLst/>
              </a:rPr>
              <a:t>aluminium foil dan terakhir adalah lapisan plastik lagi (polyethilene). </a:t>
            </a:r>
          </a:p>
          <a:p>
            <a:pPr eaLnBrk="1" hangingPunct="1">
              <a:tabLst>
                <a:tab pos="630238" algn="l"/>
              </a:tabLst>
            </a:pPr>
            <a:r>
              <a:rPr lang="pt-BR" sz="2400" smtClean="0">
                <a:effectLst/>
              </a:rPr>
              <a:t>Contohnya adalah kabel antena TV. </a:t>
            </a:r>
            <a:r>
              <a:rPr lang="en-US" sz="2400" smtClean="0">
                <a:effectLst/>
              </a:rPr>
              <a:t>Kabel koaksial redamannya jauh lebih kecil dibandingkan dengan kabel tembaga biasa. Kabel ini digunakan untuk gelombang yang membawa kanal multipleks yang besar.</a:t>
            </a:r>
            <a:endParaRPr lang="pt-BR" sz="2400" smtClean="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p:txBody>
          <a:bodyPr/>
          <a:lstStyle/>
          <a:p>
            <a:pPr>
              <a:defRPr/>
            </a:pPr>
            <a:r>
              <a:rPr lang="en-GB"/>
              <a:t>Jaringan Telekomunikasi</a:t>
            </a:r>
          </a:p>
        </p:txBody>
      </p:sp>
      <p:sp>
        <p:nvSpPr>
          <p:cNvPr id="9" name="Slide Number Placeholder 7"/>
          <p:cNvSpPr>
            <a:spLocks noGrp="1"/>
          </p:cNvSpPr>
          <p:nvPr>
            <p:ph type="sldNum" sz="quarter" idx="12"/>
          </p:nvPr>
        </p:nvSpPr>
        <p:spPr/>
        <p:txBody>
          <a:bodyPr/>
          <a:lstStyle/>
          <a:p>
            <a:pPr>
              <a:defRPr/>
            </a:pPr>
            <a:fld id="{F62F0235-BBDA-44F7-A88D-ADE01842CEB2}" type="slidenum">
              <a:rPr lang="en-GB"/>
              <a:pPr>
                <a:defRPr/>
              </a:pPr>
              <a:t>5</a:t>
            </a:fld>
            <a:endParaRPr lang="en-GB"/>
          </a:p>
        </p:txBody>
      </p:sp>
      <p:sp>
        <p:nvSpPr>
          <p:cNvPr id="36866" name="Rectangle 2"/>
          <p:cNvSpPr>
            <a:spLocks noGrp="1" noRot="1" noChangeArrowheads="1"/>
          </p:cNvSpPr>
          <p:nvPr>
            <p:ph type="title"/>
          </p:nvPr>
        </p:nvSpPr>
        <p:spPr>
          <a:xfrm>
            <a:off x="228600" y="244475"/>
            <a:ext cx="8613775" cy="1431925"/>
          </a:xfrm>
        </p:spPr>
        <p:txBody>
          <a:bodyPr/>
          <a:lstStyle/>
          <a:p>
            <a:pPr eaLnBrk="1" hangingPunct="1">
              <a:defRPr/>
            </a:pPr>
            <a:r>
              <a:rPr lang="en-US" sz="2800" dirty="0" err="1" smtClean="0">
                <a:latin typeface="Adobe Caslon Pro" pitchFamily="18" charset="0"/>
              </a:rPr>
              <a:t>Komponen</a:t>
            </a:r>
            <a:r>
              <a:rPr lang="en-US" sz="2800" dirty="0" smtClean="0">
                <a:latin typeface="Adobe Caslon Pro" pitchFamily="18" charset="0"/>
              </a:rPr>
              <a:t> </a:t>
            </a:r>
            <a:r>
              <a:rPr lang="en-US" sz="2800" dirty="0" err="1" smtClean="0">
                <a:latin typeface="Adobe Caslon Pro" pitchFamily="18" charset="0"/>
              </a:rPr>
              <a:t>Pembentuk</a:t>
            </a:r>
            <a:r>
              <a:rPr lang="en-US" sz="2800" dirty="0" smtClean="0">
                <a:latin typeface="Adobe Caslon Pro" pitchFamily="18" charset="0"/>
              </a:rPr>
              <a:t> </a:t>
            </a:r>
            <a:r>
              <a:rPr lang="en-US" sz="2800" dirty="0" err="1" smtClean="0">
                <a:latin typeface="Adobe Caslon Pro" pitchFamily="18" charset="0"/>
              </a:rPr>
              <a:t>Jaringan</a:t>
            </a:r>
            <a:r>
              <a:rPr lang="en-US" sz="2800" dirty="0" smtClean="0">
                <a:latin typeface="Adobe Caslon Pro" pitchFamily="18" charset="0"/>
              </a:rPr>
              <a:t> Telekomunikasi (4/5)</a:t>
            </a:r>
          </a:p>
        </p:txBody>
      </p:sp>
      <p:pic>
        <p:nvPicPr>
          <p:cNvPr id="56325" name="Picture 6"/>
          <p:cNvPicPr>
            <a:picLocks noGrp="1" noChangeArrowheads="1"/>
          </p:cNvPicPr>
          <p:nvPr>
            <p:ph sz="half" idx="1"/>
          </p:nvPr>
        </p:nvPicPr>
        <p:blipFill>
          <a:blip r:embed="rId2"/>
          <a:srcRect/>
          <a:stretch>
            <a:fillRect/>
          </a:stretch>
        </p:blipFill>
        <p:spPr>
          <a:xfrm>
            <a:off x="5029200" y="4953000"/>
            <a:ext cx="3703638" cy="1273175"/>
          </a:xfrm>
          <a:noFill/>
        </p:spPr>
      </p:pic>
      <p:sp>
        <p:nvSpPr>
          <p:cNvPr id="56326" name="Rectangle 4"/>
          <p:cNvSpPr>
            <a:spLocks noChangeArrowheads="1"/>
          </p:cNvSpPr>
          <p:nvPr/>
        </p:nvSpPr>
        <p:spPr bwMode="auto">
          <a:xfrm>
            <a:off x="228600" y="2286000"/>
            <a:ext cx="7391400" cy="3046413"/>
          </a:xfrm>
          <a:prstGeom prst="rect">
            <a:avLst/>
          </a:prstGeom>
          <a:noFill/>
          <a:ln w="9525">
            <a:noFill/>
            <a:miter lim="800000"/>
            <a:headEnd/>
            <a:tailEnd/>
          </a:ln>
        </p:spPr>
        <p:txBody>
          <a:bodyPr anchor="ctr">
            <a:spAutoFit/>
          </a:bodyPr>
          <a:lstStyle/>
          <a:p>
            <a:pPr marL="342900" indent="-342900" algn="just">
              <a:buFontTx/>
              <a:buAutoNum type="arabicPeriod"/>
              <a:tabLst>
                <a:tab pos="630238" algn="l"/>
              </a:tabLst>
            </a:pPr>
            <a:r>
              <a:rPr lang="en-US" sz="2400">
                <a:latin typeface="Adobe Caslon Pro" pitchFamily="18" charset="0"/>
              </a:rPr>
              <a:t>Kabel serat optik adalah kabel yang intinya terbuat dari serat kaca atau bahan plasti</a:t>
            </a:r>
            <a:r>
              <a:rPr lang="id-ID" sz="2400">
                <a:latin typeface="Adobe Caslon Pro" pitchFamily="18" charset="0"/>
              </a:rPr>
              <a:t>k</a:t>
            </a:r>
            <a:r>
              <a:rPr lang="en-US" sz="2400">
                <a:latin typeface="Adobe Caslon Pro" pitchFamily="18" charset="0"/>
              </a:rPr>
              <a:t> yang kualitas atau kemurnian tinggi sehingga mampu melewatkan cahaya.  </a:t>
            </a:r>
          </a:p>
          <a:p>
            <a:pPr marL="342900" indent="-342900" algn="just">
              <a:buFontTx/>
              <a:buAutoNum type="arabicPeriod"/>
              <a:tabLst>
                <a:tab pos="630238" algn="l"/>
              </a:tabLst>
            </a:pPr>
            <a:r>
              <a:rPr lang="pt-BR" sz="2400">
                <a:latin typeface="Adobe Caslon Pro" pitchFamily="18" charset="0"/>
              </a:rPr>
              <a:t>Untuk kaca biasanya digunakan kaca sili</a:t>
            </a:r>
            <a:r>
              <a:rPr lang="id-ID" sz="2400">
                <a:latin typeface="Adobe Caslon Pro" pitchFamily="18" charset="0"/>
              </a:rPr>
              <a:t>k</a:t>
            </a:r>
            <a:r>
              <a:rPr lang="pt-BR" sz="2400">
                <a:latin typeface="Adobe Caslon Pro" pitchFamily="18" charset="0"/>
              </a:rPr>
              <a:t>a. </a:t>
            </a:r>
            <a:r>
              <a:rPr lang="en-US" sz="2400">
                <a:latin typeface="Adobe Caslon Pro" pitchFamily="18" charset="0"/>
              </a:rPr>
              <a:t>Kabel serat opti</a:t>
            </a:r>
            <a:r>
              <a:rPr lang="id-ID" sz="2400">
                <a:latin typeface="Adobe Caslon Pro" pitchFamily="18" charset="0"/>
              </a:rPr>
              <a:t>k</a:t>
            </a:r>
            <a:r>
              <a:rPr lang="en-US" sz="2400">
                <a:latin typeface="Adobe Caslon Pro" pitchFamily="18" charset="0"/>
              </a:rPr>
              <a:t> biasanya digunakan untuk hubungan yang jarak jauh dan kabel laut, untuk hubungan lo</a:t>
            </a:r>
            <a:r>
              <a:rPr lang="id-ID" sz="2400">
                <a:latin typeface="Adobe Caslon Pro" pitchFamily="18" charset="0"/>
              </a:rPr>
              <a:t>k</a:t>
            </a:r>
            <a:r>
              <a:rPr lang="en-US" sz="2400">
                <a:latin typeface="Adobe Caslon Pro" pitchFamily="18" charset="0"/>
              </a:rPr>
              <a:t>al biasanya digunakan untuk membawa sinyal informasi multimedia.</a:t>
            </a:r>
          </a:p>
        </p:txBody>
      </p:sp>
      <p:sp>
        <p:nvSpPr>
          <p:cNvPr id="56327" name="Rectangle 5"/>
          <p:cNvSpPr>
            <a:spLocks noChangeArrowheads="1"/>
          </p:cNvSpPr>
          <p:nvPr/>
        </p:nvSpPr>
        <p:spPr bwMode="auto">
          <a:xfrm>
            <a:off x="990600" y="1627188"/>
            <a:ext cx="3201988" cy="523875"/>
          </a:xfrm>
          <a:prstGeom prst="rect">
            <a:avLst/>
          </a:prstGeom>
          <a:noFill/>
          <a:ln w="9525">
            <a:noFill/>
            <a:miter lim="800000"/>
            <a:headEnd/>
            <a:tailEnd/>
          </a:ln>
        </p:spPr>
        <p:txBody>
          <a:bodyPr wrap="none">
            <a:spAutoFit/>
          </a:bodyPr>
          <a:lstStyle/>
          <a:p>
            <a:pPr marL="342900" indent="-342900">
              <a:buFontTx/>
              <a:buAutoNum type="alphaLcPeriod" startAt="3"/>
            </a:pPr>
            <a:r>
              <a:rPr lang="en-US" sz="2800" b="1">
                <a:latin typeface="Adobe Caslon Pro" pitchFamily="18" charset="0"/>
              </a:rPr>
              <a:t>Kabel Serat Optik</a:t>
            </a:r>
          </a:p>
        </p:txBody>
      </p:sp>
      <p:sp>
        <p:nvSpPr>
          <p:cNvPr id="56328" name="Rectangle 104"/>
          <p:cNvSpPr>
            <a:spLocks noChangeArrowheads="1"/>
          </p:cNvSpPr>
          <p:nvPr/>
        </p:nvSpPr>
        <p:spPr bwMode="auto">
          <a:xfrm>
            <a:off x="1490663" y="4279900"/>
            <a:ext cx="814387" cy="274638"/>
          </a:xfrm>
          <a:prstGeom prst="rect">
            <a:avLst/>
          </a:prstGeom>
          <a:noFill/>
          <a:ln w="9525">
            <a:noFill/>
            <a:miter lim="800000"/>
            <a:headEnd/>
            <a:tailEnd/>
          </a:ln>
        </p:spPr>
        <p:txBody>
          <a:bodyPr wrap="none" anchor="ctr">
            <a:spAutoFit/>
          </a:bodyPr>
          <a:lstStyle/>
          <a:p>
            <a:pPr algn="just">
              <a:tabLst>
                <a:tab pos="630238" algn="l"/>
              </a:tabLst>
            </a:pPr>
            <a:r>
              <a:rPr lang="en-US" sz="1200">
                <a:cs typeface="Times New Roman" pitchFamily="18" charset="0"/>
              </a:rPr>
              <a:t>	</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GB"/>
              <a:t>Jaringan Telekomunikasi</a:t>
            </a:r>
          </a:p>
        </p:txBody>
      </p:sp>
      <p:sp>
        <p:nvSpPr>
          <p:cNvPr id="7" name="Slide Number Placeholder 5"/>
          <p:cNvSpPr>
            <a:spLocks noGrp="1"/>
          </p:cNvSpPr>
          <p:nvPr>
            <p:ph type="sldNum" sz="quarter" idx="12"/>
          </p:nvPr>
        </p:nvSpPr>
        <p:spPr/>
        <p:txBody>
          <a:bodyPr/>
          <a:lstStyle/>
          <a:p>
            <a:pPr>
              <a:defRPr/>
            </a:pPr>
            <a:fld id="{3CC5E0CD-55F4-4C53-B3B4-F556D36E7B30}" type="slidenum">
              <a:rPr lang="en-GB"/>
              <a:pPr>
                <a:defRPr/>
              </a:pPr>
              <a:t>6</a:t>
            </a:fld>
            <a:endParaRPr lang="en-GB"/>
          </a:p>
        </p:txBody>
      </p:sp>
      <p:sp>
        <p:nvSpPr>
          <p:cNvPr id="253954" name="Rectangle 2"/>
          <p:cNvSpPr>
            <a:spLocks noGrp="1" noRot="1" noChangeArrowheads="1"/>
          </p:cNvSpPr>
          <p:nvPr>
            <p:ph type="title"/>
          </p:nvPr>
        </p:nvSpPr>
        <p:spPr>
          <a:xfrm>
            <a:off x="457200" y="244475"/>
            <a:ext cx="8385175" cy="1279525"/>
          </a:xfrm>
        </p:spPr>
        <p:txBody>
          <a:bodyPr/>
          <a:lstStyle/>
          <a:p>
            <a:pPr eaLnBrk="1" hangingPunct="1">
              <a:defRPr/>
            </a:pPr>
            <a:r>
              <a:rPr lang="en-US" smtClean="0"/>
              <a:t>Jenis Serat Optik</a:t>
            </a:r>
          </a:p>
        </p:txBody>
      </p:sp>
      <p:pic>
        <p:nvPicPr>
          <p:cNvPr id="57349" name="Picture 3"/>
          <p:cNvPicPr>
            <a:picLocks noGrp="1" noChangeArrowheads="1"/>
          </p:cNvPicPr>
          <p:nvPr>
            <p:ph type="body" idx="1"/>
          </p:nvPr>
        </p:nvPicPr>
        <p:blipFill>
          <a:blip r:embed="rId2"/>
          <a:srcRect/>
          <a:stretch>
            <a:fillRect/>
          </a:stretch>
        </p:blipFill>
        <p:spPr>
          <a:xfrm>
            <a:off x="1195388" y="1219200"/>
            <a:ext cx="6729412" cy="4430713"/>
          </a:xfrm>
          <a:noFill/>
        </p:spPr>
      </p:pic>
      <p:sp>
        <p:nvSpPr>
          <p:cNvPr id="57350" name="Text Box 4"/>
          <p:cNvSpPr txBox="1">
            <a:spLocks noChangeArrowheads="1"/>
          </p:cNvSpPr>
          <p:nvPr/>
        </p:nvSpPr>
        <p:spPr bwMode="auto">
          <a:xfrm>
            <a:off x="228600" y="5715000"/>
            <a:ext cx="8686800" cy="779463"/>
          </a:xfrm>
          <a:prstGeom prst="rect">
            <a:avLst/>
          </a:prstGeom>
          <a:noFill/>
          <a:ln w="9525">
            <a:noFill/>
            <a:miter lim="800000"/>
            <a:headEnd/>
            <a:tailEnd/>
          </a:ln>
        </p:spPr>
        <p:txBody>
          <a:bodyPr>
            <a:spAutoFit/>
          </a:bodyPr>
          <a:lstStyle/>
          <a:p>
            <a:pPr>
              <a:spcBef>
                <a:spcPct val="50000"/>
              </a:spcBef>
            </a:pPr>
            <a:r>
              <a:rPr lang="en-US"/>
              <a:t>a). Step Index Single mode           b). Step Index Multimode                   </a:t>
            </a:r>
            <a:endParaRPr lang="id-ID"/>
          </a:p>
          <a:p>
            <a:pPr>
              <a:spcBef>
                <a:spcPct val="50000"/>
              </a:spcBef>
            </a:pPr>
            <a:r>
              <a:rPr lang="en-US"/>
              <a:t>c). Graded Index Multimode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t>Jaringan Telekomunikasi</a:t>
            </a:r>
          </a:p>
        </p:txBody>
      </p:sp>
      <p:sp>
        <p:nvSpPr>
          <p:cNvPr id="6" name="Slide Number Placeholder 5"/>
          <p:cNvSpPr>
            <a:spLocks noGrp="1"/>
          </p:cNvSpPr>
          <p:nvPr>
            <p:ph type="sldNum" sz="quarter" idx="12"/>
          </p:nvPr>
        </p:nvSpPr>
        <p:spPr/>
        <p:txBody>
          <a:bodyPr/>
          <a:lstStyle/>
          <a:p>
            <a:pPr>
              <a:defRPr/>
            </a:pPr>
            <a:fld id="{3BF29CD0-02C9-473A-823F-6803E9EDDCAA}" type="slidenum">
              <a:rPr lang="en-GB"/>
              <a:pPr>
                <a:defRPr/>
              </a:pPr>
              <a:t>7</a:t>
            </a:fld>
            <a:endParaRPr lang="en-GB"/>
          </a:p>
        </p:txBody>
      </p:sp>
      <p:sp>
        <p:nvSpPr>
          <p:cNvPr id="256002" name="Rectangle 2"/>
          <p:cNvSpPr>
            <a:spLocks noGrp="1" noRot="1" noChangeArrowheads="1"/>
          </p:cNvSpPr>
          <p:nvPr>
            <p:ph type="title"/>
          </p:nvPr>
        </p:nvSpPr>
        <p:spPr>
          <a:xfrm>
            <a:off x="228600" y="244475"/>
            <a:ext cx="8686800" cy="1431925"/>
          </a:xfrm>
        </p:spPr>
        <p:txBody>
          <a:bodyPr/>
          <a:lstStyle/>
          <a:p>
            <a:pPr eaLnBrk="1" hangingPunct="1">
              <a:defRPr/>
            </a:pPr>
            <a:r>
              <a:rPr lang="en-US" smtClean="0"/>
              <a:t>Optical Source and Optical Detector</a:t>
            </a:r>
          </a:p>
        </p:txBody>
      </p:sp>
      <p:sp>
        <p:nvSpPr>
          <p:cNvPr id="256003" name="Rectangle 3"/>
          <p:cNvSpPr>
            <a:spLocks noGrp="1" noRot="1" noChangeArrowheads="1"/>
          </p:cNvSpPr>
          <p:nvPr>
            <p:ph type="body" idx="1"/>
          </p:nvPr>
        </p:nvSpPr>
        <p:spPr>
          <a:xfrm>
            <a:off x="228600" y="1828800"/>
            <a:ext cx="8686800" cy="4195763"/>
          </a:xfrm>
        </p:spPr>
        <p:txBody>
          <a:bodyPr/>
          <a:lstStyle/>
          <a:p>
            <a:pPr eaLnBrk="1" hangingPunct="1">
              <a:defRPr/>
            </a:pPr>
            <a:r>
              <a:rPr lang="en-US" smtClean="0"/>
              <a:t>Sumber cahaya (transmitter)yang dipakai dalam komunikasi optik adalah :</a:t>
            </a:r>
          </a:p>
          <a:p>
            <a:pPr eaLnBrk="1" hangingPunct="1">
              <a:buFont typeface="Wingdings" pitchFamily="2" charset="2"/>
              <a:buNone/>
              <a:defRPr/>
            </a:pPr>
            <a:r>
              <a:rPr lang="en-US" smtClean="0"/>
              <a:t>	- Light emitting diodes (LED)</a:t>
            </a:r>
          </a:p>
          <a:p>
            <a:pPr eaLnBrk="1" hangingPunct="1">
              <a:buFont typeface="Wingdings" pitchFamily="2" charset="2"/>
              <a:buNone/>
              <a:defRPr/>
            </a:pPr>
            <a:r>
              <a:rPr lang="en-US" smtClean="0"/>
              <a:t>	- Injection laser diodes (ILD) atau laser </a:t>
            </a:r>
            <a:r>
              <a:rPr lang="id-ID" smtClean="0"/>
              <a:t>d</a:t>
            </a:r>
            <a:r>
              <a:rPr lang="en-US" smtClean="0"/>
              <a:t>iodes</a:t>
            </a:r>
          </a:p>
          <a:p>
            <a:pPr eaLnBrk="1" hangingPunct="1">
              <a:defRPr/>
            </a:pPr>
            <a:r>
              <a:rPr lang="en-US" smtClean="0"/>
              <a:t>Detektor cahaya </a:t>
            </a:r>
            <a:r>
              <a:rPr lang="id-ID" smtClean="0"/>
              <a:t>sebagai</a:t>
            </a:r>
            <a:r>
              <a:rPr lang="en-US" smtClean="0"/>
              <a:t> receiver</a:t>
            </a:r>
          </a:p>
          <a:p>
            <a:pPr eaLnBrk="1" hangingPunct="1">
              <a:buFont typeface="Wingdings" pitchFamily="2" charset="2"/>
              <a:buNone/>
              <a:defRPr/>
            </a:pPr>
            <a:r>
              <a:rPr lang="en-US" smtClean="0"/>
              <a:t>	- p-i-n photodiode</a:t>
            </a:r>
          </a:p>
          <a:p>
            <a:pPr eaLnBrk="1" hangingPunct="1">
              <a:buFont typeface="Wingdings" pitchFamily="2" charset="2"/>
              <a:buNone/>
              <a:defRPr/>
            </a:pPr>
            <a:r>
              <a:rPr lang="en-US" smtClean="0"/>
              <a:t>	- avalanche photodiode (APD)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t>Jaringan Telekomunikasi</a:t>
            </a:r>
          </a:p>
        </p:txBody>
      </p:sp>
      <p:sp>
        <p:nvSpPr>
          <p:cNvPr id="6" name="Slide Number Placeholder 5"/>
          <p:cNvSpPr>
            <a:spLocks noGrp="1"/>
          </p:cNvSpPr>
          <p:nvPr>
            <p:ph type="sldNum" sz="quarter" idx="12"/>
          </p:nvPr>
        </p:nvSpPr>
        <p:spPr/>
        <p:txBody>
          <a:bodyPr/>
          <a:lstStyle/>
          <a:p>
            <a:pPr>
              <a:defRPr/>
            </a:pPr>
            <a:fld id="{C55E2D2A-3481-4042-AEC7-EC460799BC6C}" type="slidenum">
              <a:rPr lang="en-GB"/>
              <a:pPr>
                <a:defRPr/>
              </a:pPr>
              <a:t>8</a:t>
            </a:fld>
            <a:endParaRPr lang="en-GB"/>
          </a:p>
        </p:txBody>
      </p:sp>
      <p:sp>
        <p:nvSpPr>
          <p:cNvPr id="257026" name="Rectangle 2"/>
          <p:cNvSpPr>
            <a:spLocks noGrp="1" noRot="1" noChangeArrowheads="1"/>
          </p:cNvSpPr>
          <p:nvPr>
            <p:ph type="title"/>
          </p:nvPr>
        </p:nvSpPr>
        <p:spPr>
          <a:xfrm>
            <a:off x="228600" y="244475"/>
            <a:ext cx="8613775" cy="1431925"/>
          </a:xfrm>
        </p:spPr>
        <p:txBody>
          <a:bodyPr/>
          <a:lstStyle/>
          <a:p>
            <a:pPr eaLnBrk="1" hangingPunct="1">
              <a:defRPr/>
            </a:pPr>
            <a:r>
              <a:rPr lang="en-US" smtClean="0"/>
              <a:t>Pengukuran daya sumber optik</a:t>
            </a:r>
          </a:p>
        </p:txBody>
      </p:sp>
      <p:pic>
        <p:nvPicPr>
          <p:cNvPr id="59397" name="Picture 3"/>
          <p:cNvPicPr>
            <a:picLocks noGrp="1" noChangeArrowheads="1"/>
          </p:cNvPicPr>
          <p:nvPr>
            <p:ph type="body" idx="1"/>
          </p:nvPr>
        </p:nvPicPr>
        <p:blipFill>
          <a:blip r:embed="rId2"/>
          <a:srcRect/>
          <a:stretch>
            <a:fillRect/>
          </a:stretch>
        </p:blipFill>
        <p:spPr>
          <a:xfrm>
            <a:off x="46038" y="2286000"/>
            <a:ext cx="9097962" cy="2771775"/>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a:t>Jaringan Telekomunikasi</a:t>
            </a:r>
          </a:p>
        </p:txBody>
      </p:sp>
      <p:sp>
        <p:nvSpPr>
          <p:cNvPr id="6" name="Slide Number Placeholder 5"/>
          <p:cNvSpPr>
            <a:spLocks noGrp="1"/>
          </p:cNvSpPr>
          <p:nvPr>
            <p:ph type="sldNum" sz="quarter" idx="12"/>
          </p:nvPr>
        </p:nvSpPr>
        <p:spPr/>
        <p:txBody>
          <a:bodyPr/>
          <a:lstStyle/>
          <a:p>
            <a:pPr>
              <a:defRPr/>
            </a:pPr>
            <a:fld id="{230C197E-9A4E-405E-AC13-18906BB5CAF3}" type="slidenum">
              <a:rPr lang="en-GB"/>
              <a:pPr>
                <a:defRPr/>
              </a:pPr>
              <a:t>9</a:t>
            </a:fld>
            <a:endParaRPr lang="en-GB"/>
          </a:p>
        </p:txBody>
      </p:sp>
      <p:sp>
        <p:nvSpPr>
          <p:cNvPr id="258050" name="Rectangle 2"/>
          <p:cNvSpPr>
            <a:spLocks noGrp="1" noRot="1" noChangeArrowheads="1"/>
          </p:cNvSpPr>
          <p:nvPr>
            <p:ph type="title"/>
          </p:nvPr>
        </p:nvSpPr>
        <p:spPr>
          <a:xfrm>
            <a:off x="228600" y="244475"/>
            <a:ext cx="8613775" cy="1431925"/>
          </a:xfrm>
        </p:spPr>
        <p:txBody>
          <a:bodyPr/>
          <a:lstStyle/>
          <a:p>
            <a:pPr eaLnBrk="1" hangingPunct="1">
              <a:defRPr/>
            </a:pPr>
            <a:r>
              <a:rPr lang="en-US" smtClean="0"/>
              <a:t>Pengukuran daya penerima optik</a:t>
            </a:r>
          </a:p>
        </p:txBody>
      </p:sp>
      <p:pic>
        <p:nvPicPr>
          <p:cNvPr id="60421" name="Picture 3"/>
          <p:cNvPicPr>
            <a:picLocks noGrp="1" noChangeArrowheads="1"/>
          </p:cNvPicPr>
          <p:nvPr>
            <p:ph type="body" idx="1"/>
          </p:nvPr>
        </p:nvPicPr>
        <p:blipFill>
          <a:blip r:embed="rId2"/>
          <a:srcRect/>
          <a:stretch>
            <a:fillRect/>
          </a:stretch>
        </p:blipFill>
        <p:spPr>
          <a:xfrm>
            <a:off x="46038" y="1995488"/>
            <a:ext cx="9097962" cy="2957512"/>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1533</Words>
  <Application>Microsoft Office PowerPoint</Application>
  <PresentationFormat>On-screen Show (4:3)</PresentationFormat>
  <Paragraphs>174</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Office Theme</vt:lpstr>
      <vt:lpstr>Visio</vt:lpstr>
      <vt:lpstr>Equation</vt:lpstr>
      <vt:lpstr>Komponen Pembentuk Jaringan Telekomunikasi</vt:lpstr>
      <vt:lpstr>Komponen Pembentuk Jaringan Telekomunikasi (1/5)</vt:lpstr>
      <vt:lpstr>Komponen Pembentuk Jaringan Telekomunikasi (2/5)</vt:lpstr>
      <vt:lpstr>Komponen Pembentuk Jaringan Telekomunikasi (3/5)</vt:lpstr>
      <vt:lpstr>Komponen Pembentuk Jaringan Telekomunikasi (4/5)</vt:lpstr>
      <vt:lpstr>Jenis Serat Optik</vt:lpstr>
      <vt:lpstr>Optical Source and Optical Detector</vt:lpstr>
      <vt:lpstr>Pengukuran daya sumber optik</vt:lpstr>
      <vt:lpstr>Pengukuran daya penerima optik</vt:lpstr>
      <vt:lpstr>Kabel Laut</vt:lpstr>
      <vt:lpstr>Transmisi Radio</vt:lpstr>
      <vt:lpstr>Komponen Pembentuk Jaringan Telekomunikasi (5/5)</vt:lpstr>
      <vt:lpstr>Bentuk Konfigurasi Jaringan (1/6)</vt:lpstr>
      <vt:lpstr>Bentuk Konfigurasi Jaringan (2/6)</vt:lpstr>
      <vt:lpstr>Bentuk Konfigurasi Jaringan (3/6)</vt:lpstr>
      <vt:lpstr>Bentuk Konfigurasi Jaringan (4/6)</vt:lpstr>
      <vt:lpstr>Bentuk Konfigurasi Jaringan (5/6)</vt:lpstr>
      <vt:lpstr>Bentuk Konfigurasi Jaringan (6/6)</vt:lpstr>
      <vt:lpstr>Hirarki Jaringan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Komponen Pembentuk Jaringan Telekomunikasi</dc:title>
  <dc:creator>asus</dc:creator>
  <cp:lastModifiedBy>asus</cp:lastModifiedBy>
  <cp:revision>2</cp:revision>
  <dcterms:created xsi:type="dcterms:W3CDTF">2012-03-02T09:08:57Z</dcterms:created>
  <dcterms:modified xsi:type="dcterms:W3CDTF">2013-02-14T04:47:56Z</dcterms:modified>
</cp:coreProperties>
</file>