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91" r:id="rId7"/>
    <p:sldId id="292" r:id="rId8"/>
    <p:sldId id="278" r:id="rId9"/>
    <p:sldId id="300" r:id="rId10"/>
    <p:sldId id="260" r:id="rId11"/>
    <p:sldId id="261" r:id="rId12"/>
    <p:sldId id="262" r:id="rId13"/>
    <p:sldId id="263" r:id="rId14"/>
    <p:sldId id="264" r:id="rId15"/>
    <p:sldId id="266" r:id="rId16"/>
    <p:sldId id="274" r:id="rId17"/>
    <p:sldId id="275" r:id="rId18"/>
    <p:sldId id="277" r:id="rId19"/>
    <p:sldId id="279" r:id="rId20"/>
    <p:sldId id="267" r:id="rId21"/>
    <p:sldId id="276" r:id="rId22"/>
    <p:sldId id="268" r:id="rId23"/>
    <p:sldId id="269" r:id="rId24"/>
    <p:sldId id="282" r:id="rId25"/>
    <p:sldId id="283" r:id="rId26"/>
    <p:sldId id="284" r:id="rId27"/>
    <p:sldId id="280" r:id="rId28"/>
    <p:sldId id="285" r:id="rId29"/>
    <p:sldId id="286" r:id="rId30"/>
    <p:sldId id="287" r:id="rId31"/>
    <p:sldId id="288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BED0DE-545E-4EF2-81ED-EB47F257B464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F892B51-C9A9-4451-8384-AB3F6CED8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teindonesia.files.wordpress.com/2011/10/lte_equip_cat-0a686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 (LTE)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3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Advance Mobile Phone System (AMPS)</a:t>
            </a:r>
          </a:p>
          <a:p>
            <a:r>
              <a:rPr lang="id-ID" dirty="0" smtClean="0"/>
              <a:t>Bell Labs, America, 1978, FDMA</a:t>
            </a:r>
            <a:r>
              <a:rPr lang="id-ID" dirty="0"/>
              <a:t>, 800MHz, </a:t>
            </a:r>
            <a:r>
              <a:rPr lang="id-ID" dirty="0" smtClean="0"/>
              <a:t>1.9 kbps</a:t>
            </a:r>
          </a:p>
          <a:p>
            <a:r>
              <a:rPr lang="id-ID" dirty="0" smtClean="0"/>
              <a:t>Nordic Mobile Telephony (NMT)</a:t>
            </a:r>
          </a:p>
          <a:p>
            <a:r>
              <a:rPr lang="id-ID" dirty="0" smtClean="0"/>
              <a:t>Finland, Sweden, Denmark, Norway 1981. NMT-450, NMT-900.</a:t>
            </a:r>
          </a:p>
          <a:p>
            <a:r>
              <a:rPr lang="id-ID" dirty="0" smtClean="0"/>
              <a:t>Total Access Communication System (TACS)</a:t>
            </a:r>
          </a:p>
          <a:p>
            <a:r>
              <a:rPr lang="id-ID" dirty="0" smtClean="0"/>
              <a:t>UK, Ireland, 1983.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079177"/>
              </p:ext>
            </p:extLst>
          </p:nvPr>
        </p:nvGraphicFramePr>
        <p:xfrm>
          <a:off x="381000" y="1676400"/>
          <a:ext cx="81534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Global System for Mobile (GSM)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Europe,</a:t>
            </a:r>
          </a:p>
          <a:p>
            <a:r>
              <a:rPr lang="id-ID" dirty="0" smtClean="0"/>
              <a:t>ETSI </a:t>
            </a:r>
            <a:r>
              <a:rPr lang="id-ID" dirty="0"/>
              <a:t>(3GPP),</a:t>
            </a:r>
            <a:endParaRPr lang="id-ID" dirty="0" smtClean="0"/>
          </a:p>
          <a:p>
            <a:r>
              <a:rPr lang="id-ID" dirty="0" smtClean="0"/>
              <a:t>FDMA, TDMA,</a:t>
            </a:r>
          </a:p>
          <a:p>
            <a:r>
              <a:rPr lang="id-ID" dirty="0" smtClean="0"/>
              <a:t>900 MHz,</a:t>
            </a:r>
          </a:p>
          <a:p>
            <a:r>
              <a:rPr lang="id-ID" dirty="0" smtClean="0"/>
              <a:t>9,6 kbps.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/>
          <a:lstStyle/>
          <a:p>
            <a:r>
              <a:rPr lang="id-ID" dirty="0" smtClean="0"/>
              <a:t>IS-95 (cdmaOne)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America,</a:t>
            </a:r>
          </a:p>
          <a:p>
            <a:r>
              <a:rPr lang="id-ID" dirty="0"/>
              <a:t>TIA,</a:t>
            </a:r>
            <a:endParaRPr lang="id-ID" dirty="0" smtClean="0"/>
          </a:p>
          <a:p>
            <a:r>
              <a:rPr lang="id-ID" dirty="0" smtClean="0"/>
              <a:t>DSSS,</a:t>
            </a:r>
          </a:p>
          <a:p>
            <a:r>
              <a:rPr lang="id-ID" dirty="0" smtClean="0"/>
              <a:t>RF </a:t>
            </a:r>
            <a:r>
              <a:rPr lang="id-ID" dirty="0"/>
              <a:t>25 MHz, 1800 </a:t>
            </a:r>
            <a:r>
              <a:rPr lang="id-ID" dirty="0" smtClean="0"/>
              <a:t>MHz,</a:t>
            </a:r>
          </a:p>
          <a:p>
            <a:r>
              <a:rPr lang="id-ID" dirty="0" smtClean="0"/>
              <a:t>153,6 </a:t>
            </a:r>
            <a:r>
              <a:rPr lang="id-ID" dirty="0"/>
              <a:t>kbps</a:t>
            </a:r>
          </a:p>
          <a:p>
            <a:endParaRPr lang="id-ID" dirty="0" smtClean="0"/>
          </a:p>
          <a:p>
            <a:r>
              <a:rPr lang="id-ID" dirty="0" smtClean="0"/>
              <a:t>2G secara Umum</a:t>
            </a:r>
            <a:endParaRPr lang="id-ID" dirty="0"/>
          </a:p>
          <a:p>
            <a:r>
              <a:rPr lang="id-ID" dirty="0"/>
              <a:t>Voice, 14,4 kbps (SMS)</a:t>
            </a:r>
            <a:endParaRPr lang="en-US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General Packet Radio Service (GPRS)</a:t>
            </a:r>
          </a:p>
          <a:p>
            <a:r>
              <a:rPr lang="id-ID" dirty="0" smtClean="0"/>
              <a:t>Teoritis 115 kbps, throughput 20 – 30 kbps</a:t>
            </a:r>
          </a:p>
          <a:p>
            <a:r>
              <a:rPr lang="id-ID" dirty="0" smtClean="0"/>
              <a:t>MMS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598923"/>
              </p:ext>
            </p:extLst>
          </p:nvPr>
        </p:nvGraphicFramePr>
        <p:xfrm>
          <a:off x="381000" y="1676400"/>
          <a:ext cx="81534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Enhanced Data rate for GSM Evolution (EDGE)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384 kbps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/>
          <a:lstStyle/>
          <a:p>
            <a:r>
              <a:rPr lang="id-ID" dirty="0" smtClean="0"/>
              <a:t>CDMA2000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153 kbps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2,75G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7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77236"/>
              </p:ext>
            </p:extLst>
          </p:nvPr>
        </p:nvGraphicFramePr>
        <p:xfrm>
          <a:off x="381000" y="1676400"/>
          <a:ext cx="81534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600" dirty="0" smtClean="0"/>
              <a:t>Universal Mobile Telecommunication Service (UMTS)</a:t>
            </a:r>
            <a:endParaRPr lang="id-ID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WCDMA</a:t>
            </a:r>
          </a:p>
          <a:p>
            <a:r>
              <a:rPr lang="id-ID" dirty="0" smtClean="0"/>
              <a:t>5 MHz, 1900 MHz</a:t>
            </a:r>
          </a:p>
          <a:p>
            <a:r>
              <a:rPr lang="id-ID" dirty="0" smtClean="0"/>
              <a:t>384 kbps 5 KHz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1646238"/>
            <a:ext cx="4041775" cy="639762"/>
          </a:xfrm>
        </p:spPr>
        <p:txBody>
          <a:bodyPr>
            <a:noAutofit/>
          </a:bodyPr>
          <a:lstStyle/>
          <a:p>
            <a:r>
              <a:rPr lang="id-ID" sz="1600" dirty="0" smtClean="0"/>
              <a:t>Evolution-Data Optimized (EV-DO)</a:t>
            </a:r>
            <a:endParaRPr lang="id-ID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2.4 Mbps 1.25 MHz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2384455"/>
              </p:ext>
            </p:extLst>
          </p:nvPr>
        </p:nvGraphicFramePr>
        <p:xfrm>
          <a:off x="381000" y="1676400"/>
          <a:ext cx="81534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High Speed Packet Access (HSPA)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HSDPA 14 Mbps</a:t>
            </a:r>
          </a:p>
          <a:p>
            <a:r>
              <a:rPr lang="id-ID" dirty="0" smtClean="0"/>
              <a:t>HSUPA 5.76 Mbps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1646238"/>
            <a:ext cx="4041775" cy="639762"/>
          </a:xfrm>
        </p:spPr>
        <p:txBody>
          <a:bodyPr/>
          <a:lstStyle/>
          <a:p>
            <a:r>
              <a:rPr lang="id-ID" dirty="0" smtClean="0"/>
              <a:t>EV-DO Rev A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3.1 Mbps 1.25 MHz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3,5G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5548332"/>
              </p:ext>
            </p:extLst>
          </p:nvPr>
        </p:nvGraphicFramePr>
        <p:xfrm>
          <a:off x="381000" y="1676400"/>
          <a:ext cx="81534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High Speed Packet Access+ (HSPA+)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HSDPA 84 Mbps</a:t>
            </a:r>
          </a:p>
          <a:p>
            <a:r>
              <a:rPr lang="id-ID" dirty="0" smtClean="0"/>
              <a:t>HSUPA 10.8 Mbps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1600200"/>
            <a:ext cx="4041775" cy="639762"/>
          </a:xfrm>
        </p:spPr>
        <p:txBody>
          <a:bodyPr/>
          <a:lstStyle/>
          <a:p>
            <a:r>
              <a:rPr lang="id-ID" dirty="0" smtClean="0"/>
              <a:t>EV-DO Rev B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14,7 Mbps peak rate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3,</a:t>
            </a:r>
            <a:r>
              <a:rPr lang="id-ID" dirty="0" smtClean="0"/>
              <a:t>7</a:t>
            </a:r>
            <a:r>
              <a:rPr lang="en-US" dirty="0" smtClean="0"/>
              <a:t>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Long Term Evolution (LTE) 3GPP 2004-2005</a:t>
            </a:r>
          </a:p>
          <a:p>
            <a:r>
              <a:rPr lang="id-ID" i="1" dirty="0"/>
              <a:t>Technical Report</a:t>
            </a:r>
            <a:r>
              <a:rPr lang="id-ID" dirty="0"/>
              <a:t> (TR) 25.913 “</a:t>
            </a:r>
            <a:r>
              <a:rPr lang="id-ID" i="1" dirty="0"/>
              <a:t>Requirements for Evolved UTRA and Evolved UTRAN</a:t>
            </a:r>
            <a:r>
              <a:rPr lang="id-ID" dirty="0"/>
              <a:t> (E-UTRAN)” yang mencakup diantaranya:</a:t>
            </a:r>
          </a:p>
          <a:p>
            <a:pPr lvl="0"/>
            <a:r>
              <a:rPr lang="id-ID" i="1" dirty="0"/>
              <a:t>Peak data rate</a:t>
            </a:r>
            <a:r>
              <a:rPr lang="id-ID" dirty="0"/>
              <a:t> hingga 100 Mbps untuk Downlink dengan alokasi spe</a:t>
            </a:r>
            <a:r>
              <a:rPr lang="en-US" dirty="0"/>
              <a:t>k</a:t>
            </a:r>
            <a:r>
              <a:rPr lang="id-ID" dirty="0"/>
              <a:t>trum </a:t>
            </a:r>
            <a:r>
              <a:rPr lang="id-ID" i="1" dirty="0"/>
              <a:t>downlink</a:t>
            </a:r>
            <a:r>
              <a:rPr lang="id-ID" dirty="0"/>
              <a:t> 20 MHz (5 bps/Hz) dan 50 Mbps (2.5bps/Hz) untuk uplink.</a:t>
            </a:r>
          </a:p>
          <a:p>
            <a:pPr lvl="0"/>
            <a:r>
              <a:rPr lang="id-ID" dirty="0"/>
              <a:t>Pengurangan </a:t>
            </a:r>
            <a:r>
              <a:rPr lang="id-ID" i="1" dirty="0"/>
              <a:t>latency</a:t>
            </a:r>
            <a:r>
              <a:rPr lang="id-ID" dirty="0"/>
              <a:t> pada </a:t>
            </a:r>
            <a:r>
              <a:rPr lang="id-ID" i="1" dirty="0"/>
              <a:t>Control-Plane</a:t>
            </a:r>
            <a:r>
              <a:rPr lang="id-ID" dirty="0"/>
              <a:t> maupun </a:t>
            </a:r>
            <a:r>
              <a:rPr lang="id-ID" i="1" dirty="0"/>
              <a:t>User-Plane</a:t>
            </a:r>
            <a:endParaRPr lang="id-ID" dirty="0"/>
          </a:p>
          <a:p>
            <a:pPr lvl="0"/>
            <a:r>
              <a:rPr lang="id-ID" dirty="0"/>
              <a:t>Data throughput yang meningkat 3-4 kali untuk downlink dari HSDPA Rel 6 dan 2-3 kali untuk uplink HSUPA Rel 6</a:t>
            </a:r>
          </a:p>
          <a:p>
            <a:pPr lvl="0"/>
            <a:r>
              <a:rPr lang="id-ID" dirty="0"/>
              <a:t>Efisiensi spe</a:t>
            </a:r>
            <a:r>
              <a:rPr lang="en-US" dirty="0"/>
              <a:t>k</a:t>
            </a:r>
            <a:r>
              <a:rPr lang="id-ID" dirty="0"/>
              <a:t>trum dengan tetap dapat menggunakan lokasi pemancar yang sudah digunakan pada </a:t>
            </a:r>
            <a:r>
              <a:rPr lang="id-ID" dirty="0" smtClean="0"/>
              <a:t>UTRAN/GERAN</a:t>
            </a:r>
            <a:endParaRPr lang="id-ID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3,9G (1)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75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dirty="0" smtClean="0"/>
              <a:t>Penggunaan </a:t>
            </a:r>
            <a:r>
              <a:rPr lang="id-ID" dirty="0"/>
              <a:t>spektrum yang fleksibel</a:t>
            </a:r>
          </a:p>
          <a:p>
            <a:pPr lvl="0"/>
            <a:r>
              <a:rPr lang="id-ID" dirty="0"/>
              <a:t>Kemampuan mobilitas pengguna yang masih mendapatkan layanan dengan performansi tinggi pada kecepatan sampai 350 km/jam</a:t>
            </a:r>
          </a:p>
          <a:p>
            <a:pPr lvl="0"/>
            <a:r>
              <a:rPr lang="id-ID" dirty="0"/>
              <a:t>Cakupan wilayah dengan radius 5 km untuk dapat mencapai performansi yang disebutkan di atas dan maksimum mencapai 100 km.</a:t>
            </a:r>
          </a:p>
          <a:p>
            <a:pPr lvl="0"/>
            <a:r>
              <a:rPr lang="id-ID" i="1" dirty="0"/>
              <a:t>Enhanced</a:t>
            </a:r>
            <a:r>
              <a:rPr lang="id-ID" dirty="0"/>
              <a:t> MBMS (Multimedia Broadcast/ Multimedia Service)</a:t>
            </a:r>
          </a:p>
          <a:p>
            <a:pPr lvl="0"/>
            <a:r>
              <a:rPr lang="id-ID" dirty="0"/>
              <a:t>Tetap mempertahankan 3GPP RAT (Radio Acces Technology) yang sudah ada dan mendukung interworking dengannya.</a:t>
            </a:r>
          </a:p>
          <a:p>
            <a:pPr lvl="0"/>
            <a:r>
              <a:rPr lang="id-ID" dirty="0"/>
              <a:t>Single arsitektur yang berbasis paket, minimalisasi interdace dan penyederhanaan</a:t>
            </a:r>
          </a:p>
          <a:p>
            <a:pPr lvl="0"/>
            <a:r>
              <a:rPr lang="id-ID" dirty="0"/>
              <a:t>Reduksi kompleksitas</a:t>
            </a:r>
          </a:p>
          <a:p>
            <a:endParaRPr lang="id-ID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3,9G (2)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05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Requirements</a:t>
            </a:r>
          </a:p>
          <a:p>
            <a:r>
              <a:rPr lang="en-US" dirty="0"/>
              <a:t>Specific requirements of the IMT-Advanced report included:</a:t>
            </a:r>
          </a:p>
          <a:p>
            <a:r>
              <a:rPr lang="en-US" dirty="0"/>
              <a:t>Based on an all-Internet Protocol (IP) packet switched </a:t>
            </a:r>
            <a:r>
              <a:rPr lang="en-US" dirty="0" err="1" smtClean="0"/>
              <a:t>networ</a:t>
            </a:r>
            <a:r>
              <a:rPr lang="id-ID" dirty="0" smtClean="0"/>
              <a:t>k</a:t>
            </a:r>
            <a:endParaRPr lang="en-US" dirty="0"/>
          </a:p>
          <a:p>
            <a:r>
              <a:rPr lang="en-US" dirty="0"/>
              <a:t>Interoperability with existing wireless </a:t>
            </a:r>
            <a:r>
              <a:rPr lang="en-US" dirty="0" smtClean="0"/>
              <a:t>standard</a:t>
            </a:r>
            <a:r>
              <a:rPr lang="id-ID" dirty="0" smtClean="0"/>
              <a:t>s</a:t>
            </a:r>
            <a:endParaRPr lang="en-US" dirty="0"/>
          </a:p>
          <a:p>
            <a:r>
              <a:rPr lang="en-US" dirty="0"/>
              <a:t>A nominal data rate of 100 Mbit/s while the client physically moves at high speeds relative to the station, and 1 </a:t>
            </a:r>
            <a:r>
              <a:rPr lang="en-US" dirty="0" err="1"/>
              <a:t>Gbit</a:t>
            </a:r>
            <a:r>
              <a:rPr lang="en-US" dirty="0"/>
              <a:t>/s while client and station are in relatively fixed </a:t>
            </a:r>
            <a:r>
              <a:rPr lang="en-US" dirty="0" smtClean="0"/>
              <a:t>positions</a:t>
            </a:r>
            <a:r>
              <a:rPr lang="id-ID" dirty="0"/>
              <a:t>.</a:t>
            </a:r>
            <a:endParaRPr lang="en-US" dirty="0"/>
          </a:p>
          <a:p>
            <a:r>
              <a:rPr lang="en-US" dirty="0"/>
              <a:t>Dynamically share and use the network resources to support more simultaneous users per cell.</a:t>
            </a:r>
          </a:p>
          <a:p>
            <a:r>
              <a:rPr lang="en-US" dirty="0"/>
              <a:t>Scalable channel bandwidth 5–20 MHz, optionally up to 40 </a:t>
            </a:r>
            <a:r>
              <a:rPr lang="en-US" dirty="0" smtClean="0"/>
              <a:t>MHz</a:t>
            </a:r>
            <a:endParaRPr lang="id-ID" dirty="0"/>
          </a:p>
          <a:p>
            <a:r>
              <a:rPr lang="en-US" dirty="0" smtClean="0"/>
              <a:t>Peak </a:t>
            </a:r>
            <a:r>
              <a:rPr lang="en-US" dirty="0"/>
              <a:t>link spectral efficiency of 15 bit/s/Hz in the downlink, and 6.75 bit/s/Hz in the uplink (meaning that 1 </a:t>
            </a:r>
            <a:r>
              <a:rPr lang="en-US" dirty="0" err="1"/>
              <a:t>Gbit</a:t>
            </a:r>
            <a:r>
              <a:rPr lang="en-US" dirty="0"/>
              <a:t>/s in the downlink should be possible over less than 67 MHz bandwidth)</a:t>
            </a:r>
          </a:p>
          <a:p>
            <a:r>
              <a:rPr lang="en-US" dirty="0"/>
              <a:t>System spectral efficiency of up to 3 bit/s/Hz/cell in the downlink and 2.25 bit/s/Hz/cell for indoor </a:t>
            </a:r>
            <a:r>
              <a:rPr lang="en-US" dirty="0" err="1" smtClean="0"/>
              <a:t>usag</a:t>
            </a:r>
            <a:r>
              <a:rPr lang="id-ID" dirty="0" smtClean="0"/>
              <a:t>e</a:t>
            </a:r>
            <a:endParaRPr lang="en-US" dirty="0"/>
          </a:p>
          <a:p>
            <a:r>
              <a:rPr lang="en-US" dirty="0"/>
              <a:t>Seamless connectivity and global roaming across multiple networks with smooth </a:t>
            </a:r>
            <a:r>
              <a:rPr lang="en-US" dirty="0" smtClean="0"/>
              <a:t>handovers</a:t>
            </a:r>
            <a:endParaRPr lang="id-ID" dirty="0"/>
          </a:p>
          <a:p>
            <a:r>
              <a:rPr lang="en-US" dirty="0" smtClean="0"/>
              <a:t>Ability </a:t>
            </a:r>
            <a:r>
              <a:rPr lang="en-US" dirty="0"/>
              <a:t>to offer high quality of service for multimedia support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4G IMT-Advance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215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Pengantar LTE</a:t>
            </a:r>
          </a:p>
          <a:p>
            <a:r>
              <a:rPr lang="id-ID" sz="2800" dirty="0" smtClean="0"/>
              <a:t>Evolusi 1G ke 4G</a:t>
            </a:r>
          </a:p>
          <a:p>
            <a:r>
              <a:rPr lang="id-ID" sz="2800" dirty="0" smtClean="0"/>
              <a:t>Evolusi Release LTE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Mendukung </a:t>
            </a:r>
            <a:r>
              <a:rPr lang="id-ID" i="1" dirty="0"/>
              <a:t>Bandwidth</a:t>
            </a:r>
            <a:r>
              <a:rPr lang="id-ID" dirty="0"/>
              <a:t> yang </a:t>
            </a:r>
            <a:r>
              <a:rPr lang="id-ID" i="1" dirty="0"/>
              <a:t>scalable</a:t>
            </a:r>
            <a:r>
              <a:rPr lang="id-ID" dirty="0"/>
              <a:t> sebesar 1.25, 2.5, 5, 10 dan 20 MHz</a:t>
            </a:r>
            <a:endParaRPr lang="id-ID" sz="1800" dirty="0"/>
          </a:p>
          <a:p>
            <a:pPr lvl="0"/>
            <a:r>
              <a:rPr lang="id-ID" dirty="0"/>
              <a:t>Puncak data rate </a:t>
            </a:r>
            <a:endParaRPr lang="id-ID" sz="1800" dirty="0"/>
          </a:p>
          <a:p>
            <a:pPr lvl="1"/>
            <a:r>
              <a:rPr lang="id-ID" dirty="0"/>
              <a:t>Downlink (2 Ch MIMO) kecepatan up to 100 Mbps pada 20 MHz channel</a:t>
            </a:r>
            <a:endParaRPr lang="id-ID" sz="1600" dirty="0"/>
          </a:p>
          <a:p>
            <a:pPr lvl="1"/>
            <a:r>
              <a:rPr lang="id-ID" dirty="0"/>
              <a:t>Uplink (tunggal Ch Tx) kecepatan up to 50 Mbps di 20 MHz</a:t>
            </a:r>
            <a:endParaRPr lang="id-ID" sz="1600" dirty="0"/>
          </a:p>
          <a:p>
            <a:pPr lvl="0"/>
            <a:r>
              <a:rPr lang="id-ID" dirty="0"/>
              <a:t>Didukung konfigurasi antenna </a:t>
            </a:r>
            <a:endParaRPr lang="id-ID" sz="1800" dirty="0"/>
          </a:p>
          <a:p>
            <a:pPr lvl="1"/>
            <a:r>
              <a:rPr lang="id-ID" dirty="0"/>
              <a:t>Downlink 4x2, 2x2, 1x2 dan 1x1</a:t>
            </a:r>
            <a:endParaRPr lang="id-ID" sz="1600" dirty="0"/>
          </a:p>
          <a:p>
            <a:pPr lvl="1"/>
            <a:r>
              <a:rPr lang="id-ID" dirty="0"/>
              <a:t>Uplink 1x2, 1x1</a:t>
            </a:r>
            <a:endParaRPr lang="id-ID" sz="1600" dirty="0"/>
          </a:p>
          <a:p>
            <a:pPr lvl="0"/>
            <a:r>
              <a:rPr lang="id-ID" dirty="0"/>
              <a:t>Efisiensi Spektrum</a:t>
            </a:r>
            <a:endParaRPr lang="id-ID" sz="1800" dirty="0"/>
          </a:p>
          <a:p>
            <a:pPr lvl="1"/>
            <a:r>
              <a:rPr lang="id-ID" dirty="0"/>
              <a:t>Downlink 3 sampai 4 x HSDPA Rel. 6</a:t>
            </a:r>
            <a:endParaRPr lang="id-ID" sz="1600" dirty="0"/>
          </a:p>
          <a:p>
            <a:pPr lvl="1"/>
            <a:r>
              <a:rPr lang="id-ID" dirty="0"/>
              <a:t>Uplink 2 sampai 3 HSUPA Rel </a:t>
            </a:r>
            <a:r>
              <a:rPr lang="id-ID" dirty="0" smtClean="0"/>
              <a:t>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Target</a:t>
            </a:r>
            <a:r>
              <a:rPr lang="en-US" dirty="0" smtClean="0"/>
              <a:t> </a:t>
            </a:r>
            <a:r>
              <a:rPr lang="id-ID" dirty="0" smtClean="0"/>
              <a:t>LTE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Latency</a:t>
            </a:r>
            <a:endParaRPr lang="id-ID" sz="1800" dirty="0"/>
          </a:p>
          <a:p>
            <a:pPr lvl="1"/>
            <a:r>
              <a:rPr lang="id-ID" dirty="0"/>
              <a:t>C-plane &lt;50-100 ms untuk membentuk U-plane</a:t>
            </a:r>
            <a:endParaRPr lang="id-ID" sz="1600" dirty="0"/>
          </a:p>
          <a:p>
            <a:pPr lvl="1"/>
            <a:r>
              <a:rPr lang="id-ID" dirty="0"/>
              <a:t>U-plane &lt;10 ms dari </a:t>
            </a:r>
            <a:r>
              <a:rPr lang="id-ID" i="1" dirty="0"/>
              <a:t>User Equipment</a:t>
            </a:r>
            <a:r>
              <a:rPr lang="id-ID" dirty="0"/>
              <a:t> (UE) ke server</a:t>
            </a:r>
            <a:endParaRPr lang="id-ID" sz="1600" dirty="0"/>
          </a:p>
          <a:p>
            <a:pPr lvl="0"/>
            <a:r>
              <a:rPr lang="id-ID" dirty="0"/>
              <a:t>Mobilitas</a:t>
            </a:r>
            <a:endParaRPr lang="id-ID" sz="1800" dirty="0"/>
          </a:p>
          <a:p>
            <a:pPr lvl="1"/>
            <a:r>
              <a:rPr lang="id-ID" dirty="0"/>
              <a:t>Dioptimalkan untuk kecepatan rendah (&lt;15 km/jam)</a:t>
            </a:r>
            <a:endParaRPr lang="id-ID" sz="1600" dirty="0"/>
          </a:p>
          <a:p>
            <a:pPr lvl="1"/>
            <a:r>
              <a:rPr lang="id-ID" dirty="0"/>
              <a:t>Target kecepatan hingga 120 km/jam</a:t>
            </a:r>
            <a:endParaRPr lang="id-ID" sz="1600" dirty="0"/>
          </a:p>
          <a:p>
            <a:pPr lvl="1"/>
            <a:r>
              <a:rPr lang="id-ID" dirty="0"/>
              <a:t>Release 10 didesain hingga 350 km/jam</a:t>
            </a:r>
            <a:endParaRPr lang="id-ID" sz="1600" dirty="0"/>
          </a:p>
          <a:p>
            <a:pPr lvl="0"/>
            <a:r>
              <a:rPr lang="id-ID" dirty="0"/>
              <a:t>Coverage area</a:t>
            </a:r>
            <a:endParaRPr lang="id-ID" sz="1800" dirty="0"/>
          </a:p>
          <a:p>
            <a:pPr lvl="1"/>
            <a:r>
              <a:rPr lang="id-ID" dirty="0"/>
              <a:t>Coverage efektif hingga 5 km</a:t>
            </a:r>
            <a:endParaRPr lang="id-ID" sz="1600" dirty="0"/>
          </a:p>
          <a:p>
            <a:pPr lvl="1"/>
            <a:r>
              <a:rPr lang="id-ID" dirty="0"/>
              <a:t>Coverage dengan sedikit degradasi 5 km -30 km</a:t>
            </a:r>
            <a:endParaRPr lang="id-ID" sz="1600" dirty="0"/>
          </a:p>
          <a:p>
            <a:pPr lvl="1"/>
            <a:r>
              <a:rPr lang="id-ID" dirty="0"/>
              <a:t>Coverage operasi dengan sampai 100 km</a:t>
            </a:r>
            <a:endParaRPr lang="id-ID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Target</a:t>
            </a:r>
            <a:r>
              <a:rPr lang="en-US" dirty="0" smtClean="0"/>
              <a:t> </a:t>
            </a:r>
            <a:r>
              <a:rPr lang="id-ID" dirty="0" smtClean="0"/>
              <a:t>LTE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Evolusi Release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4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Standar Release-8 telah dibekukan pada Desember 2008 dan merupakan generasi pertama dari perangkat </a:t>
            </a:r>
            <a:r>
              <a:rPr lang="id-ID" dirty="0" smtClean="0"/>
              <a:t>LTE</a:t>
            </a:r>
          </a:p>
          <a:p>
            <a:pPr fontAlgn="base"/>
            <a:r>
              <a:rPr lang="id-ID" b="1" dirty="0"/>
              <a:t>Motivasi untuk 3GPP Release 8 - The LTE Release</a:t>
            </a:r>
            <a:endParaRPr lang="id-ID" dirty="0"/>
          </a:p>
          <a:p>
            <a:pPr fontAlgn="base"/>
            <a:r>
              <a:rPr lang="id-ID" dirty="0" smtClean="0"/>
              <a:t>Perlu </a:t>
            </a:r>
            <a:r>
              <a:rPr lang="id-ID" dirty="0"/>
              <a:t>untuk menjamin kesinambungan daya saing dari sistem 3G di masa depan</a:t>
            </a:r>
          </a:p>
          <a:p>
            <a:pPr fontAlgn="base"/>
            <a:r>
              <a:rPr lang="id-ID" dirty="0" smtClean="0"/>
              <a:t>Permintaan </a:t>
            </a:r>
            <a:r>
              <a:rPr lang="id-ID" dirty="0"/>
              <a:t>pengguna untuk kecepatan data yang lebih tinggi dan kualitas layanan</a:t>
            </a:r>
          </a:p>
          <a:p>
            <a:pPr fontAlgn="base"/>
            <a:r>
              <a:rPr lang="id-ID" dirty="0" smtClean="0"/>
              <a:t>System </a:t>
            </a:r>
            <a:r>
              <a:rPr lang="id-ID" dirty="0"/>
              <a:t>packet Switch dioptimalkan</a:t>
            </a:r>
          </a:p>
          <a:p>
            <a:pPr fontAlgn="base"/>
            <a:r>
              <a:rPr lang="id-ID" dirty="0" smtClean="0"/>
              <a:t>Lanjutan </a:t>
            </a:r>
            <a:r>
              <a:rPr lang="id-ID" dirty="0"/>
              <a:t>permintaan untuk pengurangan biaya (CAPEX dan OPEX)</a:t>
            </a:r>
          </a:p>
          <a:p>
            <a:pPr fontAlgn="base"/>
            <a:r>
              <a:rPr lang="en-US" dirty="0" smtClean="0"/>
              <a:t>K</a:t>
            </a:r>
            <a:r>
              <a:rPr lang="id-ID" dirty="0" smtClean="0"/>
              <a:t>ompleksitas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id-ID" dirty="0"/>
          </a:p>
          <a:p>
            <a:pPr fontAlgn="base"/>
            <a:r>
              <a:rPr lang="id-ID" dirty="0" smtClean="0"/>
              <a:t>Hindari </a:t>
            </a:r>
            <a:r>
              <a:rPr lang="id-ID" dirty="0"/>
              <a:t>perlu fragmentasi teknologi untuk dipasangkan dan band berpasangan </a:t>
            </a:r>
            <a:r>
              <a:rPr lang="id-ID" dirty="0" smtClean="0"/>
              <a:t>operasi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LTE Release-8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Spesifikasi Utama LTE R-8</a:t>
            </a:r>
            <a:endParaRPr lang="id-ID" dirty="0"/>
          </a:p>
        </p:txBody>
      </p:sp>
      <p:pic>
        <p:nvPicPr>
          <p:cNvPr id="4" name="Content Placeholder 3" descr="http://lteindonesia.files.wordpress.com/2011/10/lte_equip_cat-0a686.jpg?w=54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55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992"/>
            <a:ext cx="8407893" cy="440740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High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- OFDM </a:t>
            </a:r>
            <a:r>
              <a:rPr lang="en-US" dirty="0" err="1" smtClean="0"/>
              <a:t>dalam</a:t>
            </a:r>
            <a:r>
              <a:rPr lang="en-US" dirty="0" smtClean="0"/>
              <a:t> Downlink, Robust </a:t>
            </a:r>
            <a:r>
              <a:rPr lang="en-US" dirty="0" err="1" smtClean="0"/>
              <a:t>terhadap</a:t>
            </a:r>
            <a:r>
              <a:rPr lang="en-US" dirty="0" smtClean="0"/>
              <a:t> multipath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teknik-teknik</a:t>
            </a:r>
            <a:r>
              <a:rPr lang="en-US" dirty="0" smtClean="0"/>
              <a:t> </a:t>
            </a:r>
            <a:r>
              <a:rPr lang="en-US" dirty="0" err="1" smtClean="0"/>
              <a:t>canggih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domain yang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penjadwalan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MIMO</a:t>
            </a:r>
            <a:br>
              <a:rPr lang="en-US" dirty="0" smtClean="0"/>
            </a:br>
            <a:r>
              <a:rPr lang="en-US" dirty="0" smtClean="0"/>
              <a:t>      - DFTS-OFDM ( "Single-Carrier FDMA") </a:t>
            </a:r>
            <a:r>
              <a:rPr lang="en-US" dirty="0" err="1" smtClean="0"/>
              <a:t>di</a:t>
            </a:r>
            <a:r>
              <a:rPr lang="en-US" dirty="0" smtClean="0"/>
              <a:t> Uplink, PAPR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orthogonality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domain</a:t>
            </a:r>
            <a:br>
              <a:rPr lang="en-US" dirty="0" smtClean="0"/>
            </a:br>
            <a:r>
              <a:rPr lang="en-US" dirty="0" smtClean="0"/>
              <a:t>      - Multi-</a:t>
            </a:r>
            <a:r>
              <a:rPr lang="en-US" dirty="0" err="1" smtClean="0"/>
              <a:t>antena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*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latency</a:t>
            </a:r>
            <a:br>
              <a:rPr lang="en-US" dirty="0" smtClean="0"/>
            </a:br>
            <a:r>
              <a:rPr lang="en-US" dirty="0" smtClean="0"/>
              <a:t>      - Short setup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Short </a:t>
            </a:r>
            <a:r>
              <a:rPr lang="en-US" dirty="0" err="1" smtClean="0"/>
              <a:t>penundaan</a:t>
            </a:r>
            <a:r>
              <a:rPr lang="en-US" dirty="0" smtClean="0"/>
              <a:t> transfer</a:t>
            </a:r>
            <a:br>
              <a:rPr lang="en-US" dirty="0" smtClean="0"/>
            </a:br>
            <a:r>
              <a:rPr lang="en-US" dirty="0" smtClean="0"/>
              <a:t>      - Short HO latency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interupsi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; </a:t>
            </a:r>
            <a:r>
              <a:rPr lang="en-US" dirty="0" err="1" smtClean="0"/>
              <a:t>Pendek</a:t>
            </a:r>
            <a:r>
              <a:rPr lang="en-US" dirty="0" smtClean="0"/>
              <a:t> TTI, RRC </a:t>
            </a:r>
            <a:r>
              <a:rPr lang="en-US" dirty="0" err="1" smtClean="0"/>
              <a:t>prosedur</a:t>
            </a:r>
            <a:r>
              <a:rPr lang="en-US" dirty="0" smtClean="0"/>
              <a:t>, Simple RRC </a:t>
            </a:r>
            <a:r>
              <a:rPr lang="en-US" dirty="0" err="1" smtClean="0"/>
              <a:t>negara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*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bandwidth</a:t>
            </a:r>
            <a:br>
              <a:rPr lang="en-US" dirty="0" smtClean="0"/>
            </a:br>
            <a:r>
              <a:rPr lang="en-US" dirty="0" smtClean="0"/>
              <a:t>      - 1.4, 3, 5, 10, 15 </a:t>
            </a:r>
            <a:r>
              <a:rPr lang="en-US" dirty="0" err="1" smtClean="0"/>
              <a:t>dan</a:t>
            </a:r>
            <a:r>
              <a:rPr lang="en-US" dirty="0" smtClean="0"/>
              <a:t> 20 MHz</a:t>
            </a:r>
          </a:p>
          <a:p>
            <a:pPr fontAlgn="base"/>
            <a:r>
              <a:rPr lang="en-US" dirty="0" smtClean="0"/>
              <a:t>Simple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- Shared </a:t>
            </a:r>
            <a:r>
              <a:rPr lang="en-US" dirty="0" err="1" smtClean="0"/>
              <a:t>bedasarkan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- PS modus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VoIP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Spesifikasi Perangkat LTE r-8 (1)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824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Simple </a:t>
            </a:r>
            <a:r>
              <a:rPr lang="en-US" dirty="0" err="1" smtClean="0"/>
              <a:t>Arsitektur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- </a:t>
            </a:r>
            <a:r>
              <a:rPr lang="en-US" dirty="0" err="1" smtClean="0"/>
              <a:t>ENodeB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satu-satunya</a:t>
            </a:r>
            <a:r>
              <a:rPr lang="en-US" dirty="0" smtClean="0"/>
              <a:t> E-UTRAN node</a:t>
            </a:r>
            <a:br>
              <a:rPr lang="en-US" dirty="0" smtClean="0"/>
            </a:br>
            <a:r>
              <a:rPr lang="en-US" dirty="0" smtClean="0"/>
              <a:t>      -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RAN interface, </a:t>
            </a:r>
            <a:r>
              <a:rPr lang="en-US" dirty="0" err="1" smtClean="0"/>
              <a:t>eNodeB</a:t>
            </a:r>
            <a:r>
              <a:rPr lang="en-US" dirty="0" smtClean="0"/>
              <a:t> «MME / SAE-Gateway (S1), </a:t>
            </a:r>
            <a:r>
              <a:rPr lang="en-US" dirty="0" err="1" smtClean="0"/>
              <a:t>eNodeB</a:t>
            </a:r>
            <a:r>
              <a:rPr lang="en-US" dirty="0" smtClean="0"/>
              <a:t>« </a:t>
            </a:r>
            <a:r>
              <a:rPr lang="en-US" dirty="0" err="1" smtClean="0"/>
              <a:t>eNodeB</a:t>
            </a:r>
            <a:r>
              <a:rPr lang="en-US" dirty="0" smtClean="0"/>
              <a:t> (X2)</a:t>
            </a:r>
            <a:br>
              <a:rPr lang="en-US" dirty="0" smtClean="0"/>
            </a:br>
            <a:r>
              <a:rPr lang="en-US" dirty="0" smtClean="0"/>
              <a:t>    * </a:t>
            </a:r>
            <a:r>
              <a:rPr lang="en-US" dirty="0" err="1" smtClean="0"/>
              <a:t>Kompatibilitas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antar-bekerja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3GPP release </a:t>
            </a:r>
            <a:r>
              <a:rPr lang="en-US" dirty="0" err="1" smtClean="0"/>
              <a:t>sebelumnya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* Inter-working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. CDMA2000</a:t>
            </a:r>
            <a:br>
              <a:rPr lang="en-US" dirty="0" smtClean="0"/>
            </a:br>
            <a:r>
              <a:rPr lang="en-US" dirty="0" smtClean="0"/>
              <a:t>    * FDD </a:t>
            </a:r>
            <a:r>
              <a:rPr lang="en-US" dirty="0" err="1" smtClean="0"/>
              <a:t>dan</a:t>
            </a:r>
            <a:r>
              <a:rPr lang="en-US" dirty="0" smtClean="0"/>
              <a:t> TDD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radio</a:t>
            </a:r>
            <a:br>
              <a:rPr lang="en-US" dirty="0" smtClean="0"/>
            </a:br>
            <a:r>
              <a:rPr lang="en-US" dirty="0" smtClean="0"/>
              <a:t>    * </a:t>
            </a:r>
            <a:r>
              <a:rPr lang="en-US" dirty="0" err="1" smtClean="0"/>
              <a:t>Efisien</a:t>
            </a:r>
            <a:r>
              <a:rPr lang="en-US" dirty="0" smtClean="0"/>
              <a:t> Multicast / broadcast</a:t>
            </a:r>
            <a:br>
              <a:rPr lang="en-US" dirty="0" smtClean="0"/>
            </a:br>
            <a:r>
              <a:rPr lang="en-US" dirty="0" smtClean="0"/>
              <a:t>      - Single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OFDM</a:t>
            </a:r>
            <a:br>
              <a:rPr lang="en-US" dirty="0" smtClean="0"/>
            </a:br>
            <a:r>
              <a:rPr lang="en-US" dirty="0" smtClean="0"/>
              <a:t>    * </a:t>
            </a:r>
            <a:r>
              <a:rPr lang="en-US" dirty="0" err="1" smtClean="0"/>
              <a:t>Operasi</a:t>
            </a:r>
            <a:r>
              <a:rPr lang="en-US" dirty="0" smtClean="0"/>
              <a:t> Support of Self-</a:t>
            </a:r>
            <a:r>
              <a:rPr lang="en-US" dirty="0" err="1" smtClean="0"/>
              <a:t>Organising</a:t>
            </a:r>
            <a:r>
              <a:rPr lang="en-US" dirty="0" smtClean="0"/>
              <a:t> Network (SON) 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Spesifikasi Perangkat LTE r-8 </a:t>
            </a:r>
            <a:r>
              <a:rPr lang="id-ID" dirty="0" smtClean="0"/>
              <a:t>(2)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2888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 LTE release-8 to LTE release-9</a:t>
            </a:r>
          </a:p>
          <a:p>
            <a:pPr lvl="0"/>
            <a:r>
              <a:rPr lang="id-ID" dirty="0"/>
              <a:t>Generation of multimedia broadcast multicast services (MBMS) / multimedia broadcast single frequency network (MBSFN) sub-frames including PMCH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LTE Release 9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647877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Generation of downlink positioning reference signals (PRS)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LTE release-8 to LTE </a:t>
            </a:r>
            <a:r>
              <a:rPr lang="en-US" dirty="0" smtClean="0"/>
              <a:t>release-9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350349"/>
            <a:ext cx="6962352" cy="38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4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MIMO </a:t>
            </a:r>
            <a:r>
              <a:rPr lang="en-US" dirty="0" err="1"/>
              <a:t>capablilities</a:t>
            </a:r>
            <a:r>
              <a:rPr lang="en-US" dirty="0"/>
              <a:t>: </a:t>
            </a:r>
            <a:r>
              <a:rPr lang="id-ID" dirty="0"/>
              <a:t>Support of dual-layer beamforming test (TX Mode 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LTE release-8 to LTE </a:t>
            </a:r>
            <a:r>
              <a:rPr lang="en-US" dirty="0" smtClean="0"/>
              <a:t>release-9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2468244"/>
            <a:ext cx="7609174" cy="36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0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PENGANTAR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31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Mapping of four to eight logical antenna ports to up to four physical TX antennas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LTE release-8 to LTE </a:t>
            </a:r>
            <a:r>
              <a:rPr lang="en-US" dirty="0" smtClean="0"/>
              <a:t>release-9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720294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PWS (Public Warning System)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LTE release-8 to LTE </a:t>
            </a:r>
            <a:r>
              <a:rPr lang="en-US" dirty="0" smtClean="0"/>
              <a:t>release-9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340278"/>
            <a:ext cx="7315200" cy="38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2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LTE-Advanced (LTE-A) adalah nama proyek dari versi evolusi dari LTE yang sedang dikembangkan oleh 3GPP. LTE-A akan memenuhi atau melampaui persyaratan dari International Telecommunication Union (ITU) untuk generasi keempat (4G) radio komunikasi standar yang dikenal sebagai IMT-Advanced. LTE-Advanced sedang ditentukan awalnya sebagai bagian dari Rilis 10 dari spesifikasi 3GPP, dengan pembekuan fungsional ditargetkan untuk Maret 2011.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LTE Release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9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Wider bandwidth, enabled by carrier aggregation</a:t>
            </a:r>
            <a:endParaRPr lang="en-US" dirty="0"/>
          </a:p>
          <a:p>
            <a:pPr lvl="0"/>
            <a:r>
              <a:rPr lang="id-ID" dirty="0"/>
              <a:t>Efisiensi yang lebih tinggi, enabled by enhanced uplink multiple access and enhanced multiple antenna transmission (advanced MIMO techniques)</a:t>
            </a:r>
            <a:endParaRPr lang="en-US" dirty="0"/>
          </a:p>
          <a:p>
            <a:pPr lvl="0"/>
            <a:r>
              <a:rPr lang="id-ID" dirty="0" smtClean="0"/>
              <a:t>Coordinated </a:t>
            </a:r>
            <a:r>
              <a:rPr lang="id-ID" dirty="0"/>
              <a:t>multipoint transmission and reception (CoMP)</a:t>
            </a:r>
            <a:endParaRPr lang="en-US" dirty="0"/>
          </a:p>
          <a:p>
            <a:pPr lvl="0"/>
            <a:r>
              <a:rPr lang="id-ID" dirty="0"/>
              <a:t>Relaying</a:t>
            </a:r>
            <a:endParaRPr lang="en-US" dirty="0"/>
          </a:p>
          <a:p>
            <a:pPr lvl="0"/>
            <a:r>
              <a:rPr lang="id-ID" dirty="0"/>
              <a:t>Dukungan untuk jaringan heterogen</a:t>
            </a:r>
            <a:endParaRPr lang="en-US" dirty="0"/>
          </a:p>
          <a:p>
            <a:pPr lvl="0"/>
            <a:r>
              <a:rPr lang="id-ID" dirty="0"/>
              <a:t>LTE self-optimizing network (SON) enhancements</a:t>
            </a:r>
            <a:endParaRPr lang="en-US" dirty="0"/>
          </a:p>
          <a:p>
            <a:pPr lvl="0"/>
            <a:r>
              <a:rPr lang="id-ID" dirty="0"/>
              <a:t>Home enhanced-node-B (HeNB) mobility enhancements</a:t>
            </a:r>
            <a:endParaRPr lang="en-US" dirty="0"/>
          </a:p>
          <a:p>
            <a:pPr lvl="0"/>
            <a:r>
              <a:rPr lang="id-ID" dirty="0"/>
              <a:t>Fixed wireless customer premises equipment (CPE) RF </a:t>
            </a:r>
            <a:r>
              <a:rPr lang="id-ID" dirty="0" smtClean="0"/>
              <a:t>requirements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r-10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9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PERSYARATAN KINERJA LTE r-10</a:t>
            </a:r>
            <a:endParaRPr lang="en-US" dirty="0"/>
          </a:p>
        </p:txBody>
      </p:sp>
      <p:pic>
        <p:nvPicPr>
          <p:cNvPr id="4" name="Content Placeholder 3" descr="http://www.eetimes.com/ContentEETimes/Images/Design/RF%20and%20MW/840_table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53200" cy="476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79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Possible Concept</a:t>
            </a:r>
          </a:p>
          <a:p>
            <a:r>
              <a:rPr lang="en-US" dirty="0" smtClean="0"/>
              <a:t>LTE </a:t>
            </a:r>
            <a:r>
              <a:rPr lang="en-US" dirty="0"/>
              <a:t>enhancements after Rel-10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Backwards compatibility is essential</a:t>
            </a:r>
          </a:p>
          <a:p>
            <a:pPr lvl="2"/>
            <a:r>
              <a:rPr lang="en-US" dirty="0" smtClean="0"/>
              <a:t>Non-backwards </a:t>
            </a:r>
            <a:r>
              <a:rPr lang="en-US" dirty="0"/>
              <a:t>compatible features can be considered (only) if their </a:t>
            </a:r>
            <a:r>
              <a:rPr lang="en-US" dirty="0" smtClean="0"/>
              <a:t>gain </a:t>
            </a:r>
            <a:r>
              <a:rPr lang="en-US" dirty="0"/>
              <a:t>justifies it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Gain-complexity tradeoff in actual commercial network and </a:t>
            </a:r>
            <a:r>
              <a:rPr lang="en-US" dirty="0" smtClean="0"/>
              <a:t>terminals </a:t>
            </a:r>
            <a:r>
              <a:rPr lang="en-US" dirty="0"/>
              <a:t>must be considered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focus of LTE Rel-11:</a:t>
            </a:r>
          </a:p>
          <a:p>
            <a:pPr lvl="2"/>
            <a:r>
              <a:rPr lang="en-US" dirty="0" smtClean="0"/>
              <a:t>Refinement </a:t>
            </a:r>
            <a:r>
              <a:rPr lang="en-US" dirty="0"/>
              <a:t>of Rel-10 for further performance improvement</a:t>
            </a:r>
          </a:p>
          <a:p>
            <a:pPr lvl="2"/>
            <a:r>
              <a:rPr lang="en-US" dirty="0" smtClean="0"/>
              <a:t>Features </a:t>
            </a:r>
            <a:r>
              <a:rPr lang="en-US" dirty="0"/>
              <a:t>which have been studied but not supported in Rel-10 due to time limitation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Release 11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9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Evolution Directions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75" y="1719263"/>
            <a:ext cx="7934049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2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07893" cy="4407408"/>
          </a:xfrm>
        </p:spPr>
        <p:txBody>
          <a:bodyPr/>
          <a:lstStyle/>
          <a:p>
            <a:r>
              <a:rPr lang="id-ID" dirty="0" smtClean="0"/>
              <a:t>• </a:t>
            </a:r>
            <a:r>
              <a:rPr lang="id-ID" dirty="0"/>
              <a:t>CoMP</a:t>
            </a:r>
          </a:p>
          <a:p>
            <a:r>
              <a:rPr lang="id-ID" dirty="0"/>
              <a:t>• CA enhancements</a:t>
            </a:r>
          </a:p>
          <a:p>
            <a:r>
              <a:rPr lang="id-ID" dirty="0"/>
              <a:t>• eICIC enhancements</a:t>
            </a:r>
          </a:p>
          <a:p>
            <a:r>
              <a:rPr lang="id-ID" dirty="0"/>
              <a:t>• Advanced receiver</a:t>
            </a:r>
          </a:p>
          <a:p>
            <a:r>
              <a:rPr lang="id-ID" dirty="0"/>
              <a:t>• Relay</a:t>
            </a:r>
          </a:p>
          <a:p>
            <a:r>
              <a:rPr lang="id-ID" dirty="0"/>
              <a:t>• MDT enhancements</a:t>
            </a:r>
          </a:p>
          <a:p>
            <a:r>
              <a:rPr lang="id-ID" dirty="0"/>
              <a:t>• MBMS enhancements</a:t>
            </a:r>
          </a:p>
          <a:p>
            <a:r>
              <a:rPr lang="id-ID" dirty="0"/>
              <a:t>• SON enhancements</a:t>
            </a:r>
          </a:p>
          <a:p>
            <a:r>
              <a:rPr lang="id-ID" dirty="0"/>
              <a:t>• MTC enhancements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Initial candidates for </a:t>
            </a:r>
            <a:r>
              <a:rPr lang="id-ID" dirty="0" smtClean="0"/>
              <a:t>Rel-11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6472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Main target </a:t>
            </a:r>
            <a:r>
              <a:rPr lang="en-US" smtClean="0"/>
              <a:t>LTE release 12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Local-area </a:t>
            </a:r>
            <a:r>
              <a:rPr lang="en-US" dirty="0"/>
              <a:t>enhancements (“Soft Cell”)</a:t>
            </a:r>
          </a:p>
          <a:p>
            <a:r>
              <a:rPr lang="en-US" dirty="0"/>
              <a:t>› Stand-alone new carrier type (“Lean Carrier”)</a:t>
            </a:r>
          </a:p>
          <a:p>
            <a:r>
              <a:rPr lang="en-US" dirty="0"/>
              <a:t>› </a:t>
            </a:r>
            <a:r>
              <a:rPr lang="en-US" dirty="0" err="1"/>
              <a:t>Beamforming</a:t>
            </a:r>
            <a:r>
              <a:rPr lang="en-US" dirty="0"/>
              <a:t> enhancements</a:t>
            </a:r>
          </a:p>
          <a:p>
            <a:r>
              <a:rPr lang="en-US" dirty="0"/>
              <a:t>› Machine-type communication enhancements</a:t>
            </a:r>
          </a:p>
          <a:p>
            <a:r>
              <a:rPr lang="en-US" dirty="0"/>
              <a:t>› D2D – network-assisted device discovery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Release 12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3656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Evolution </a:t>
            </a:r>
            <a:r>
              <a:rPr lang="id-ID" dirty="0" smtClean="0"/>
              <a:t>adalah sebuah nama </a:t>
            </a:r>
            <a:r>
              <a:rPr lang="en-US" dirty="0" smtClean="0"/>
              <a:t>yang </a:t>
            </a:r>
            <a:r>
              <a:rPr lang="id-ID" dirty="0" smtClean="0"/>
              <a:t>diberikan pada sebuah proyek dari</a:t>
            </a:r>
            <a:r>
              <a:rPr lang="en-US" dirty="0" smtClean="0"/>
              <a:t> 3gpp </a:t>
            </a:r>
            <a:r>
              <a:rPr lang="id-ID" dirty="0" smtClean="0"/>
              <a:t>untuk memperbaiki standar</a:t>
            </a:r>
            <a:r>
              <a:rPr lang="en-US" dirty="0" smtClean="0"/>
              <a:t> mobile phone </a:t>
            </a:r>
            <a:r>
              <a:rPr lang="id-ID" dirty="0" smtClean="0"/>
              <a:t>generasi ke</a:t>
            </a:r>
            <a:r>
              <a:rPr lang="en-US" dirty="0" smtClean="0"/>
              <a:t> 3 (3</a:t>
            </a:r>
            <a:r>
              <a:rPr lang="id-ID" dirty="0" smtClean="0"/>
              <a:t>G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Pengenalan </a:t>
            </a:r>
            <a:r>
              <a:rPr lang="en-US" dirty="0" smtClean="0"/>
              <a:t>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3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Kebutuhan akan laju data </a:t>
            </a:r>
            <a:r>
              <a:rPr lang="en-US" dirty="0" smtClean="0"/>
              <a:t>yang </a:t>
            </a:r>
            <a:r>
              <a:rPr lang="id-ID" dirty="0" smtClean="0"/>
              <a:t>lebih tinggi dan efisiensi spektral </a:t>
            </a:r>
            <a:r>
              <a:rPr lang="en-US" dirty="0" smtClean="0"/>
              <a:t>yang l</a:t>
            </a:r>
            <a:r>
              <a:rPr lang="id-ID" dirty="0" smtClean="0"/>
              <a:t>ebih baik,</a:t>
            </a:r>
            <a:endParaRPr lang="en-US" dirty="0"/>
          </a:p>
          <a:p>
            <a:r>
              <a:rPr lang="id-ID" dirty="0" smtClean="0"/>
              <a:t>Permintaan layanan broadband </a:t>
            </a:r>
            <a:r>
              <a:rPr lang="en-US" dirty="0" smtClean="0"/>
              <a:t>yang </a:t>
            </a:r>
            <a:r>
              <a:rPr lang="id-ID" dirty="0" smtClean="0"/>
              <a:t>terus meningkat,</a:t>
            </a:r>
            <a:endParaRPr lang="en-US" dirty="0"/>
          </a:p>
          <a:p>
            <a:r>
              <a:rPr lang="id-ID" dirty="0" smtClean="0"/>
              <a:t>Mahalnya spektrum,</a:t>
            </a:r>
            <a:endParaRPr lang="en-US" dirty="0"/>
          </a:p>
          <a:p>
            <a:r>
              <a:rPr lang="id-ID" dirty="0" smtClean="0"/>
              <a:t>Kebutuhan sistem </a:t>
            </a:r>
            <a:r>
              <a:rPr lang="en-US" dirty="0" smtClean="0"/>
              <a:t>Packet </a:t>
            </a:r>
            <a:r>
              <a:rPr lang="en-US" dirty="0"/>
              <a:t>Switched yang </a:t>
            </a:r>
            <a:r>
              <a:rPr lang="id-ID" dirty="0" smtClean="0"/>
              <a:t>teroptimisasi,</a:t>
            </a:r>
            <a:endParaRPr lang="en-US" dirty="0"/>
          </a:p>
          <a:p>
            <a:r>
              <a:rPr lang="id-ID" dirty="0" smtClean="0"/>
              <a:t>Evolusi ke All</a:t>
            </a:r>
            <a:r>
              <a:rPr lang="en-US" dirty="0" smtClean="0"/>
              <a:t> </a:t>
            </a:r>
            <a:r>
              <a:rPr lang="en-US" dirty="0"/>
              <a:t>IP </a:t>
            </a:r>
            <a:r>
              <a:rPr lang="en-US" dirty="0" smtClean="0"/>
              <a:t>Network</a:t>
            </a:r>
            <a:r>
              <a:rPr lang="id-ID" dirty="0" smtClean="0"/>
              <a:t>,</a:t>
            </a:r>
            <a:endParaRPr lang="en-US" dirty="0"/>
          </a:p>
          <a:p>
            <a:r>
              <a:rPr lang="id-ID" dirty="0" smtClean="0"/>
              <a:t>Kebutuhan QoS yang tinggi,</a:t>
            </a:r>
            <a:endParaRPr lang="en-US" dirty="0"/>
          </a:p>
          <a:p>
            <a:r>
              <a:rPr lang="id-ID" dirty="0" smtClean="0"/>
              <a:t>Penggunaan </a:t>
            </a:r>
            <a:r>
              <a:rPr lang="en-US" dirty="0" smtClean="0"/>
              <a:t>licensed </a:t>
            </a:r>
            <a:r>
              <a:rPr lang="en-US" dirty="0"/>
              <a:t>frequency </a:t>
            </a:r>
            <a:r>
              <a:rPr lang="id-ID" dirty="0" smtClean="0"/>
              <a:t>Untuk jaminan QoS,</a:t>
            </a:r>
            <a:endParaRPr lang="en-US" dirty="0"/>
          </a:p>
          <a:p>
            <a:r>
              <a:rPr lang="id-ID" dirty="0" smtClean="0"/>
              <a:t>Minimum</a:t>
            </a:r>
            <a:r>
              <a:rPr lang="en-US" dirty="0" smtClean="0"/>
              <a:t> latency</a:t>
            </a:r>
            <a:r>
              <a:rPr lang="id-ID" dirty="0" smtClean="0"/>
              <a:t>,</a:t>
            </a:r>
            <a:endParaRPr lang="en-US" dirty="0"/>
          </a:p>
          <a:p>
            <a:r>
              <a:rPr lang="id-ID" dirty="0" smtClean="0"/>
              <a:t>Kebutuhan akan infrastruktur yang lebih murah,</a:t>
            </a:r>
            <a:endParaRPr lang="en-US" dirty="0"/>
          </a:p>
          <a:p>
            <a:r>
              <a:rPr lang="id-ID" dirty="0" smtClean="0"/>
              <a:t>Penyederhanaan arsitektur</a:t>
            </a:r>
            <a:r>
              <a:rPr lang="en-US" dirty="0" smtClean="0"/>
              <a:t> </a:t>
            </a:r>
            <a:r>
              <a:rPr lang="id-ID" dirty="0" smtClean="0"/>
              <a:t>dan pengurangan </a:t>
            </a:r>
            <a:r>
              <a:rPr lang="en-US" dirty="0" smtClean="0"/>
              <a:t>network element</a:t>
            </a:r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 </a:t>
            </a:r>
            <a:r>
              <a:rPr lang="en-US" dirty="0" smtClean="0"/>
              <a:t>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</a:t>
            </a:r>
            <a:r>
              <a:rPr lang="en-US" dirty="0" err="1" smtClean="0"/>
              <a:t>kunci</a:t>
            </a:r>
            <a:r>
              <a:rPr lang="en-US" dirty="0" smtClean="0"/>
              <a:t> LTE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9257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7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LTE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68258"/>
            <a:ext cx="8334375" cy="46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Evolusi 1G ke 4g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51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348</TotalTime>
  <Words>1183</Words>
  <Application>Microsoft Office PowerPoint</Application>
  <PresentationFormat>On-screen Show (4:3)</PresentationFormat>
  <Paragraphs>246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Grid</vt:lpstr>
      <vt:lpstr>LONG TERM EVOLUTION (LTE)</vt:lpstr>
      <vt:lpstr>Daftar Isi</vt:lpstr>
      <vt:lpstr>PENGANTAR LTE</vt:lpstr>
      <vt:lpstr>Pengenalan LTE</vt:lpstr>
      <vt:lpstr>Latar Belakang LTE</vt:lpstr>
      <vt:lpstr>Parameter kunci LTE</vt:lpstr>
      <vt:lpstr>Teknologi Kunci LTE</vt:lpstr>
      <vt:lpstr>Evolusi 1G ke 4g</vt:lpstr>
      <vt:lpstr>Slide 9</vt:lpstr>
      <vt:lpstr>1g</vt:lpstr>
      <vt:lpstr>2G</vt:lpstr>
      <vt:lpstr>2,5G</vt:lpstr>
      <vt:lpstr>2,75G</vt:lpstr>
      <vt:lpstr>3G</vt:lpstr>
      <vt:lpstr>3,5G</vt:lpstr>
      <vt:lpstr>3,75G</vt:lpstr>
      <vt:lpstr>3,9G (1)</vt:lpstr>
      <vt:lpstr>3,9G (2)</vt:lpstr>
      <vt:lpstr>4G IMT-Advance</vt:lpstr>
      <vt:lpstr>Target LTE (1)</vt:lpstr>
      <vt:lpstr>Target LTE (2)</vt:lpstr>
      <vt:lpstr>Evolusi Release LTE</vt:lpstr>
      <vt:lpstr>LTE Release-8</vt:lpstr>
      <vt:lpstr>Spesifikasi Utama LTE R-8</vt:lpstr>
      <vt:lpstr>Spesifikasi Perangkat LTE r-8 (1)</vt:lpstr>
      <vt:lpstr>Spesifikasi Perangkat LTE r-8 (2)</vt:lpstr>
      <vt:lpstr>LTE Release 9</vt:lpstr>
      <vt:lpstr>Improvement LTE release-8 to LTE release-9</vt:lpstr>
      <vt:lpstr>Improvement LTE release-8 to LTE release-9</vt:lpstr>
      <vt:lpstr>Improvement LTE release-8 to LTE release-9</vt:lpstr>
      <vt:lpstr>Improvement LTE release-8 to LTE release-9</vt:lpstr>
      <vt:lpstr>LTE Release 10</vt:lpstr>
      <vt:lpstr>LTE r-10 REQUIREMENT</vt:lpstr>
      <vt:lpstr>PERSYARATAN KINERJA LTE r-10</vt:lpstr>
      <vt:lpstr>LTE Release 11</vt:lpstr>
      <vt:lpstr>Evolution Directions</vt:lpstr>
      <vt:lpstr>Initial candidates for Rel-11</vt:lpstr>
      <vt:lpstr>LTE Release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EVOLUTION (LTE) TRULY EVOLUTION</dc:title>
  <dc:creator>LASBOR</dc:creator>
  <cp:lastModifiedBy>Tody.Wibowo</cp:lastModifiedBy>
  <cp:revision>28</cp:revision>
  <dcterms:created xsi:type="dcterms:W3CDTF">2012-10-24T08:23:34Z</dcterms:created>
  <dcterms:modified xsi:type="dcterms:W3CDTF">2013-12-12T22:10:25Z</dcterms:modified>
</cp:coreProperties>
</file>