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8" r:id="rId1"/>
  </p:sldMasterIdLst>
  <p:notesMasterIdLst>
    <p:notesMasterId r:id="rId35"/>
  </p:notesMasterIdLst>
  <p:sldIdLst>
    <p:sldId id="256" r:id="rId2"/>
    <p:sldId id="270" r:id="rId3"/>
    <p:sldId id="271" r:id="rId4"/>
    <p:sldId id="272" r:id="rId5"/>
    <p:sldId id="278" r:id="rId6"/>
    <p:sldId id="280" r:id="rId7"/>
    <p:sldId id="284" r:id="rId8"/>
    <p:sldId id="285" r:id="rId9"/>
    <p:sldId id="273" r:id="rId10"/>
    <p:sldId id="274" r:id="rId11"/>
    <p:sldId id="301" r:id="rId12"/>
    <p:sldId id="302" r:id="rId13"/>
    <p:sldId id="303" r:id="rId14"/>
    <p:sldId id="304" r:id="rId15"/>
    <p:sldId id="305" r:id="rId16"/>
    <p:sldId id="306" r:id="rId17"/>
    <p:sldId id="307" r:id="rId18"/>
    <p:sldId id="308" r:id="rId19"/>
    <p:sldId id="309" r:id="rId20"/>
    <p:sldId id="310" r:id="rId21"/>
    <p:sldId id="311" r:id="rId22"/>
    <p:sldId id="312" r:id="rId23"/>
    <p:sldId id="313" r:id="rId24"/>
    <p:sldId id="314" r:id="rId25"/>
    <p:sldId id="315" r:id="rId26"/>
    <p:sldId id="316" r:id="rId27"/>
    <p:sldId id="317" r:id="rId28"/>
    <p:sldId id="318" r:id="rId29"/>
    <p:sldId id="320" r:id="rId30"/>
    <p:sldId id="321" r:id="rId31"/>
    <p:sldId id="322" r:id="rId32"/>
    <p:sldId id="323" r:id="rId33"/>
    <p:sldId id="324" r:id="rId3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D976447-3A5D-40B2-BBA0-4BAFD9A82977}" type="datetimeFigureOut">
              <a:rPr lang="en-US"/>
              <a:pPr>
                <a:defRPr/>
              </a:pPr>
              <a:t>10/2/2013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75A22CC-6A4B-4127-ACE8-75FBC45437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Rectangle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Oval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Oval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2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2FA591-79A8-4273-B0AB-272E31682F58}" type="datetimeFigureOut">
              <a:rPr lang="en-US"/>
              <a:pPr>
                <a:defRPr/>
              </a:pPr>
              <a:t>10/2/2013</a:t>
            </a:fld>
            <a:endParaRPr lang="en-US"/>
          </a:p>
        </p:txBody>
      </p:sp>
      <p:sp>
        <p:nvSpPr>
          <p:cNvPr id="23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13135C-3FFC-4A6D-8432-AFB12D44D5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1BBFB3-305F-48D6-B422-F4A9C402BFA5}" type="datetimeFigureOut">
              <a:rPr lang="en-US"/>
              <a:pPr>
                <a:defRPr/>
              </a:pPr>
              <a:t>10/2/2013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E3F0EB-ED24-4756-BC34-74F328797A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7252D7-1889-4B3A-AFCD-7D3A51C5047C}" type="datetimeFigureOut">
              <a:rPr lang="en-US"/>
              <a:pPr>
                <a:defRPr/>
              </a:pPr>
              <a:t>10/2/2013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8941E5-2499-4116-9002-9E322A8D5D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5216D9-A831-4C97-A6FB-377EB5CE7E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2699084-E856-40EF-ABB6-BBA6FAC64C5D}" type="datetimeFigureOut">
              <a:rPr lang="en-US"/>
              <a:pPr>
                <a:defRPr/>
              </a:pPr>
              <a:t>10/2/2013</a:t>
            </a:fld>
            <a:endParaRPr lang="en-US"/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1507859-DC30-45E3-9C8D-6AE567A93C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Oval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5" name="Oval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6" name="Oval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Oval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Oval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C5790-B0E2-4EAC-A250-F1ABD18783B0}" type="datetimeFigureOut">
              <a:rPr lang="en-US"/>
              <a:pPr>
                <a:defRPr/>
              </a:pPr>
              <a:t>10/2/2013</a:t>
            </a:fld>
            <a:endParaRPr lang="en-US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9CC166-49DD-4292-852F-BA8B42671D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CB7D1F-408D-489C-B097-C00B03791F9A}" type="datetimeFigureOut">
              <a:rPr lang="en-US"/>
              <a:pPr>
                <a:defRPr/>
              </a:pPr>
              <a:t>10/2/2013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8443A-0A2D-46FF-B256-4298795F62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F32163-D99F-4A9A-8B92-78511A78A5AA}" type="datetimeFigureOut">
              <a:rPr lang="en-US"/>
              <a:pPr>
                <a:defRPr/>
              </a:pPr>
              <a:t>10/2/2013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7EA44E-4B1D-4F2D-B6CA-B2A0F76D58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FFF32CE8-A41E-44EF-AD0F-A09F3FA689B5}" type="datetimeFigureOut">
              <a:rPr lang="en-US"/>
              <a:pPr>
                <a:defRPr/>
              </a:pPr>
              <a:t>10/2/2013</a:t>
            </a:fld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78EDAED-9F86-46C7-AADC-76044AA703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D3098B-23FC-4A03-ABE3-949C09368984}" type="datetimeFigureOut">
              <a:rPr lang="en-US"/>
              <a:pPr>
                <a:defRPr/>
              </a:pPr>
              <a:t>10/2/2013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682324-9CB9-4C66-9C43-A6E12D9D9A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traight Connector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Date Placeholder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FB92711-9C46-43B4-9527-4F04412AD443}" type="datetimeFigureOut">
              <a:rPr lang="en-US"/>
              <a:pPr>
                <a:defRPr/>
              </a:pPr>
              <a:t>10/2/2013</a:t>
            </a:fld>
            <a:endParaRPr lang="en-US"/>
          </a:p>
        </p:txBody>
      </p:sp>
      <p:sp>
        <p:nvSpPr>
          <p:cNvPr id="13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E85A941-BC5F-4C97-8FCC-57C2CD2233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0297038-5B94-4A38-93E9-B6341315AA2F}" type="datetimeFigureOut">
              <a:rPr lang="en-US"/>
              <a:pPr>
                <a:defRPr/>
              </a:pPr>
              <a:t>10/2/2013</a:t>
            </a:fld>
            <a:endParaRPr lang="en-US"/>
          </a:p>
        </p:txBody>
      </p:sp>
      <p:sp>
        <p:nvSpPr>
          <p:cNvPr id="13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2B645ED-AEFA-4F96-85EA-6390133189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196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BEC0DB3-D92E-4765-AB11-B16D77E4652C}" type="datetimeFigureOut">
              <a:rPr lang="en-US"/>
              <a:pPr>
                <a:defRPr/>
              </a:pPr>
              <a:t>10/2/2013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3EE3AAB-D09A-42DD-8C08-3D6149C8D3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54" r:id="rId4"/>
    <p:sldLayoutId id="2147483855" r:id="rId5"/>
    <p:sldLayoutId id="2147483862" r:id="rId6"/>
    <p:sldLayoutId id="2147483856" r:id="rId7"/>
    <p:sldLayoutId id="2147483863" r:id="rId8"/>
    <p:sldLayoutId id="2147483864" r:id="rId9"/>
    <p:sldLayoutId id="2147483857" r:id="rId10"/>
    <p:sldLayoutId id="2147483858" r:id="rId11"/>
    <p:sldLayoutId id="2147483865" r:id="rId12"/>
  </p:sldLayoutIdLst>
  <p:transition>
    <p:dissolv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6FB833"/>
        </a:buClr>
        <a:buSzPct val="6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C0E5AF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F3AABE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38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SIGNALLING</a:t>
            </a:r>
          </a:p>
        </p:txBody>
      </p:sp>
      <p:sp>
        <p:nvSpPr>
          <p:cNvPr id="16387" name="Subtitle 2"/>
          <p:cNvSpPr>
            <a:spLocks noGrp="1"/>
          </p:cNvSpPr>
          <p:nvPr>
            <p:ph type="subTitle" idx="1"/>
          </p:nvPr>
        </p:nvSpPr>
        <p:spPr>
          <a:xfrm>
            <a:off x="2286000" y="5003800"/>
            <a:ext cx="6172200" cy="13716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endParaRPr lang="en-US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6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245225"/>
            <a:ext cx="2133600" cy="47625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l"/>
            <a:fld id="{1C859C46-ACC4-4EAA-BFAE-F7F2A9560D4C}" type="slidenum">
              <a:rPr lang="en-US" smtClean="0"/>
              <a:pPr algn="l"/>
              <a:t>10</a:t>
            </a:fld>
            <a:endParaRPr lang="en-US" smtClean="0"/>
          </a:p>
        </p:txBody>
      </p:sp>
      <p:sp>
        <p:nvSpPr>
          <p:cNvPr id="332806" name="Rectangle 6"/>
          <p:cNvSpPr>
            <a:spLocks noChangeArrowheads="1"/>
          </p:cNvSpPr>
          <p:nvPr/>
        </p:nvSpPr>
        <p:spPr bwMode="auto">
          <a:xfrm>
            <a:off x="468313" y="657225"/>
            <a:ext cx="8294687" cy="584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35000" indent="-635000" defTabSz="355600" eaLnBrk="0" fontAlgn="auto" hangingPunct="0">
              <a:spcBef>
                <a:spcPts val="0"/>
              </a:spcBef>
              <a:spcAft>
                <a:spcPts val="0"/>
              </a:spcAft>
              <a:buFontTx/>
              <a:buAutoNum type="alphaLcPeriod" startAt="2"/>
              <a:defRPr/>
            </a:pP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Line &amp; Register</a:t>
            </a:r>
            <a:r>
              <a:rPr lang="en-US" sz="3200" b="1" dirty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b="1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signal</a:t>
            </a:r>
            <a:endParaRPr lang="en-US" sz="1200" b="1" dirty="0">
              <a:solidFill>
                <a:srgbClr val="3333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1041400" lvl="1" indent="-292100" defTabSz="355600" eaLnBrk="0" fontAlgn="auto" hangingPunct="0">
              <a:spcBef>
                <a:spcPts val="0"/>
              </a:spcBef>
              <a:spcAft>
                <a:spcPts val="0"/>
              </a:spcAft>
              <a:buSzPct val="75000"/>
              <a:buFont typeface="Wingdings" pitchFamily="2" charset="2"/>
              <a:buChar char="§"/>
              <a:defRPr/>
            </a:pP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Line signal</a:t>
            </a:r>
            <a:r>
              <a:rPr lang="en-US" sz="2000" dirty="0"/>
              <a:t> /supervisory signal (</a:t>
            </a:r>
            <a:r>
              <a:rPr lang="en-US" sz="2000" dirty="0" err="1"/>
              <a:t>sinyal</a:t>
            </a:r>
            <a:r>
              <a:rPr lang="en-US" sz="2000" dirty="0"/>
              <a:t> </a:t>
            </a:r>
            <a:r>
              <a:rPr lang="en-US" sz="2000" dirty="0" err="1"/>
              <a:t>pengawasan</a:t>
            </a:r>
            <a:r>
              <a:rPr lang="en-US" sz="2000" dirty="0"/>
              <a:t>) = </a:t>
            </a:r>
            <a:r>
              <a:rPr lang="en-US" sz="2000" dirty="0" err="1"/>
              <a:t>sinyal-sinyal</a:t>
            </a:r>
            <a:r>
              <a:rPr lang="en-US" sz="2000" dirty="0"/>
              <a:t> yang </a:t>
            </a:r>
            <a:r>
              <a:rPr lang="en-US" sz="2000" dirty="0" err="1"/>
              <a:t>berfungsi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: </a:t>
            </a:r>
            <a:r>
              <a:rPr lang="en-US" sz="2000" dirty="0" err="1">
                <a:solidFill>
                  <a:srgbClr val="0000FF"/>
                </a:solidFill>
              </a:rPr>
              <a:t>memonitor</a:t>
            </a:r>
            <a:r>
              <a:rPr lang="en-US" sz="2000" dirty="0"/>
              <a:t> (</a:t>
            </a:r>
            <a:r>
              <a:rPr lang="en-US" sz="2000" dirty="0" err="1"/>
              <a:t>kondisi</a:t>
            </a:r>
            <a:r>
              <a:rPr lang="en-US" sz="2000" dirty="0"/>
              <a:t>/status) &amp; </a:t>
            </a:r>
            <a:r>
              <a:rPr lang="en-US" sz="2000" dirty="0" err="1">
                <a:solidFill>
                  <a:srgbClr val="0000FF"/>
                </a:solidFill>
              </a:rPr>
              <a:t>mengontrol</a:t>
            </a:r>
            <a:r>
              <a:rPr lang="en-US" sz="2000" dirty="0"/>
              <a:t> line/</a:t>
            </a:r>
            <a:r>
              <a:rPr lang="en-US" sz="2000" dirty="0" err="1"/>
              <a:t>saluran</a:t>
            </a:r>
            <a:endParaRPr lang="en-US" sz="2000" dirty="0"/>
          </a:p>
          <a:p>
            <a:pPr marL="1600200" lvl="2" indent="-304800" defTabSz="355600" eaLnBrk="0" fontAlgn="auto" hangingPunct="0">
              <a:spcBef>
                <a:spcPts val="0"/>
              </a:spcBef>
              <a:spcAft>
                <a:spcPts val="0"/>
              </a:spcAft>
              <a:buSzPct val="75000"/>
              <a:buFont typeface="Wingdings" pitchFamily="2" charset="2"/>
              <a:buChar char="§"/>
              <a:defRPr/>
            </a:pPr>
            <a:r>
              <a:rPr lang="en-US" sz="2000" dirty="0" err="1"/>
              <a:t>Contoh</a:t>
            </a:r>
            <a:r>
              <a:rPr lang="en-US" sz="2000" dirty="0"/>
              <a:t> </a:t>
            </a:r>
            <a:r>
              <a:rPr lang="en-US" sz="2000" dirty="0" err="1"/>
              <a:t>fungsi</a:t>
            </a:r>
            <a:r>
              <a:rPr lang="en-US" sz="2000" dirty="0"/>
              <a:t> monitor :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b="1" i="1" dirty="0"/>
              <a:t>idle</a:t>
            </a:r>
            <a:r>
              <a:rPr lang="en-US" sz="2000" dirty="0"/>
              <a:t>, </a:t>
            </a:r>
            <a:r>
              <a:rPr lang="en-US" sz="2000" b="1" i="1" dirty="0"/>
              <a:t>blocking</a:t>
            </a:r>
            <a:r>
              <a:rPr lang="en-US" sz="2000" dirty="0"/>
              <a:t> </a:t>
            </a:r>
            <a:r>
              <a:rPr lang="en-US" sz="2000" dirty="0" err="1"/>
              <a:t>dsb</a:t>
            </a:r>
            <a:endParaRPr lang="en-US" sz="2000" dirty="0"/>
          </a:p>
          <a:p>
            <a:pPr marL="1600200" lvl="2" indent="-304800" defTabSz="355600" eaLnBrk="0" fontAlgn="auto" hangingPunct="0">
              <a:spcBef>
                <a:spcPts val="0"/>
              </a:spcBef>
              <a:spcAft>
                <a:spcPts val="0"/>
              </a:spcAft>
              <a:buSzPct val="75000"/>
              <a:buFont typeface="Wingdings" pitchFamily="2" charset="2"/>
              <a:buChar char="§"/>
              <a:defRPr/>
            </a:pPr>
            <a:r>
              <a:rPr lang="en-US" sz="2000" dirty="0" err="1"/>
              <a:t>Contoh</a:t>
            </a:r>
            <a:r>
              <a:rPr lang="en-US" sz="2000" dirty="0"/>
              <a:t> </a:t>
            </a:r>
            <a:r>
              <a:rPr lang="en-US" sz="2000" dirty="0" err="1"/>
              <a:t>fungsi</a:t>
            </a:r>
            <a:r>
              <a:rPr lang="en-US" sz="2000" dirty="0"/>
              <a:t> </a:t>
            </a:r>
            <a:r>
              <a:rPr lang="en-US" sz="2000" dirty="0" err="1"/>
              <a:t>kontrol</a:t>
            </a:r>
            <a:r>
              <a:rPr lang="en-US" sz="2000" dirty="0">
                <a:solidFill>
                  <a:srgbClr val="0000FF"/>
                </a:solidFill>
              </a:rPr>
              <a:t> : </a:t>
            </a:r>
            <a:r>
              <a:rPr lang="en-US" sz="2000" b="1" i="1" dirty="0"/>
              <a:t>clear forward, force release, seizure</a:t>
            </a:r>
            <a:r>
              <a:rPr lang="en-US" sz="2000" dirty="0"/>
              <a:t> </a:t>
            </a:r>
            <a:r>
              <a:rPr lang="en-US" sz="2000" dirty="0" err="1"/>
              <a:t>dsb</a:t>
            </a:r>
            <a:endParaRPr lang="en-US" sz="2000" dirty="0"/>
          </a:p>
          <a:p>
            <a:pPr marL="1041400" lvl="1" indent="-292100" defTabSz="355600" eaLnBrk="0" fontAlgn="auto" hangingPunct="0">
              <a:spcBef>
                <a:spcPts val="0"/>
              </a:spcBef>
              <a:spcAft>
                <a:spcPts val="0"/>
              </a:spcAft>
              <a:buSzPct val="75000"/>
              <a:buFont typeface="Wingdings" pitchFamily="2" charset="2"/>
              <a:buChar char="§"/>
              <a:defRPr/>
            </a:pP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Register signal </a:t>
            </a:r>
            <a:r>
              <a:rPr lang="en-US" sz="2000" dirty="0"/>
              <a:t>: </a:t>
            </a:r>
            <a:r>
              <a:rPr lang="en-US" sz="2000" dirty="0" err="1"/>
              <a:t>sinyal-sinyal</a:t>
            </a:r>
            <a:r>
              <a:rPr lang="en-US" sz="2000" dirty="0"/>
              <a:t> yang </a:t>
            </a:r>
            <a:r>
              <a:rPr lang="en-US" sz="2000" dirty="0" err="1"/>
              <a:t>berfungsi</a:t>
            </a:r>
            <a:r>
              <a:rPr lang="en-US" sz="2000" dirty="0"/>
              <a:t> </a:t>
            </a:r>
            <a:r>
              <a:rPr lang="en-US" sz="2000" dirty="0" err="1"/>
              <a:t>membawa</a:t>
            </a:r>
            <a:r>
              <a:rPr lang="en-US" sz="2000" dirty="0"/>
              <a:t> </a:t>
            </a:r>
            <a:r>
              <a:rPr lang="en-US" sz="2000" dirty="0" err="1"/>
              <a:t>informasi</a:t>
            </a:r>
            <a:r>
              <a:rPr lang="en-US" sz="2000" dirty="0"/>
              <a:t> </a:t>
            </a:r>
            <a:r>
              <a:rPr lang="en-US" sz="2000" dirty="0" err="1"/>
              <a:t>tentang</a:t>
            </a:r>
            <a:r>
              <a:rPr lang="en-US" sz="2000" dirty="0"/>
              <a:t> : </a:t>
            </a:r>
            <a:r>
              <a:rPr lang="en-US" sz="2000" dirty="0" err="1"/>
              <a:t>nomor</a:t>
            </a:r>
            <a:r>
              <a:rPr lang="en-US" sz="2000" dirty="0"/>
              <a:t> </a:t>
            </a:r>
            <a:r>
              <a:rPr lang="en-US" sz="2000" dirty="0" err="1"/>
              <a:t>telepon</a:t>
            </a:r>
            <a:r>
              <a:rPr lang="en-US" sz="2000" dirty="0"/>
              <a:t> </a:t>
            </a:r>
            <a:r>
              <a:rPr lang="en-US" sz="2000" dirty="0" err="1"/>
              <a:t>tujuan</a:t>
            </a:r>
            <a:r>
              <a:rPr lang="en-US" sz="2000" dirty="0"/>
              <a:t>/</a:t>
            </a:r>
            <a:r>
              <a:rPr lang="en-US" sz="2000" dirty="0" err="1"/>
              <a:t>asal</a:t>
            </a:r>
            <a:r>
              <a:rPr lang="en-US" sz="2000" dirty="0"/>
              <a:t>, </a:t>
            </a:r>
            <a:r>
              <a:rPr lang="en-US" sz="2000" dirty="0" err="1"/>
              <a:t>kelas</a:t>
            </a:r>
            <a:r>
              <a:rPr lang="en-US" sz="2000" dirty="0"/>
              <a:t>/</a:t>
            </a:r>
            <a:r>
              <a:rPr lang="en-US" sz="2000" dirty="0" err="1"/>
              <a:t>kategori</a:t>
            </a:r>
            <a:r>
              <a:rPr lang="en-US" sz="2000" dirty="0"/>
              <a:t> </a:t>
            </a:r>
            <a:r>
              <a:rPr lang="en-US" sz="2000" dirty="0" err="1"/>
              <a:t>pemanggil</a:t>
            </a:r>
            <a:r>
              <a:rPr lang="en-US" sz="2000" dirty="0"/>
              <a:t>, </a:t>
            </a:r>
            <a:r>
              <a:rPr lang="en-US" sz="2000" dirty="0" err="1"/>
              <a:t>kondisi</a:t>
            </a:r>
            <a:r>
              <a:rPr lang="en-US" sz="2000" dirty="0"/>
              <a:t> </a:t>
            </a:r>
            <a:r>
              <a:rPr lang="en-US" sz="2000" dirty="0" err="1"/>
              <a:t>bebas</a:t>
            </a:r>
            <a:r>
              <a:rPr lang="en-US" sz="2000" dirty="0"/>
              <a:t>/</a:t>
            </a:r>
            <a:r>
              <a:rPr lang="en-US" sz="2000" dirty="0" err="1"/>
              <a:t>sibuknya</a:t>
            </a:r>
            <a:r>
              <a:rPr lang="en-US" sz="2000" dirty="0"/>
              <a:t> yang </a:t>
            </a:r>
            <a:r>
              <a:rPr lang="en-US" sz="2000" dirty="0" err="1"/>
              <a:t>dipanggil</a:t>
            </a:r>
            <a:r>
              <a:rPr lang="en-US" sz="2000" dirty="0"/>
              <a:t>.</a:t>
            </a:r>
            <a:endParaRPr lang="en-US" sz="2000" i="1" dirty="0"/>
          </a:p>
          <a:p>
            <a:pPr marL="1041400" lvl="1" indent="-292100" defTabSz="355600" eaLnBrk="0" fontAlgn="auto" hangingPunct="0">
              <a:spcBef>
                <a:spcPts val="0"/>
              </a:spcBef>
              <a:spcAft>
                <a:spcPts val="0"/>
              </a:spcAft>
              <a:buSzPct val="75000"/>
              <a:defRPr/>
            </a:pPr>
            <a:endParaRPr lang="en-US" sz="2000" dirty="0"/>
          </a:p>
          <a:p>
            <a:pPr marL="1041400" lvl="1" indent="-292100" defTabSz="355600" eaLnBrk="0" fontAlgn="auto" hangingPunct="0">
              <a:spcBef>
                <a:spcPts val="0"/>
              </a:spcBef>
              <a:spcAft>
                <a:spcPts val="0"/>
              </a:spcAft>
              <a:buSzPct val="75000"/>
              <a:buFont typeface="Wingdings" pitchFamily="2" charset="2"/>
              <a:buChar char="§"/>
              <a:defRPr/>
            </a:pPr>
            <a:r>
              <a:rPr lang="en-US" sz="2000" dirty="0" err="1"/>
              <a:t>Terdapat</a:t>
            </a:r>
            <a:r>
              <a:rPr lang="en-US" sz="2000" dirty="0"/>
              <a:t> </a:t>
            </a:r>
            <a:r>
              <a:rPr lang="en-US" sz="2000" dirty="0" err="1"/>
              <a:t>dua</a:t>
            </a:r>
            <a:r>
              <a:rPr lang="en-US" sz="2000" dirty="0"/>
              <a:t> </a:t>
            </a:r>
            <a:r>
              <a:rPr lang="en-US" sz="2000" dirty="0" err="1"/>
              <a:t>jenis</a:t>
            </a:r>
            <a:r>
              <a:rPr lang="en-US" sz="2000" dirty="0"/>
              <a:t> </a:t>
            </a:r>
            <a:r>
              <a:rPr lang="en-US" sz="2000" dirty="0" err="1"/>
              <a:t>pengkodean</a:t>
            </a:r>
            <a:r>
              <a:rPr lang="en-US" sz="2000" dirty="0"/>
              <a:t> register </a:t>
            </a:r>
            <a:r>
              <a:rPr lang="en-US" sz="2000" dirty="0" err="1"/>
              <a:t>signal,yaitu</a:t>
            </a:r>
            <a:r>
              <a:rPr lang="en-US" sz="2000" dirty="0"/>
              <a:t> </a:t>
            </a:r>
          </a:p>
          <a:p>
            <a:pPr marL="1600200" lvl="2" indent="-304800" defTabSz="355600" eaLnBrk="0" fontAlgn="auto" hangingPunct="0">
              <a:spcBef>
                <a:spcPts val="0"/>
              </a:spcBef>
              <a:spcAft>
                <a:spcPts val="0"/>
              </a:spcAft>
              <a:buSzPct val="75000"/>
              <a:buFont typeface="Wingdings" pitchFamily="2" charset="2"/>
              <a:buChar char="§"/>
              <a:defRPr/>
            </a:pPr>
            <a:r>
              <a:rPr lang="en-US" sz="20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Decadic</a:t>
            </a:r>
            <a:r>
              <a:rPr lang="en-US" sz="2000" dirty="0"/>
              <a:t> pulses </a:t>
            </a:r>
            <a:r>
              <a:rPr lang="en-US" sz="2000" dirty="0" err="1"/>
              <a:t>dan</a:t>
            </a:r>
            <a:endParaRPr lang="en-US" sz="2000" dirty="0"/>
          </a:p>
          <a:p>
            <a:pPr marL="1600200" lvl="2" indent="-304800" defTabSz="355600" eaLnBrk="0" fontAlgn="auto" hangingPunct="0">
              <a:spcBef>
                <a:spcPts val="0"/>
              </a:spcBef>
              <a:spcAft>
                <a:spcPts val="0"/>
              </a:spcAft>
              <a:buSzPct val="75000"/>
              <a:buFont typeface="Wingdings" pitchFamily="2" charset="2"/>
              <a:buChar char="§"/>
              <a:defRPr/>
            </a:pP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MFC</a:t>
            </a:r>
            <a:r>
              <a:rPr lang="en-US" sz="2000" dirty="0"/>
              <a:t> (Multi Frequency Code) </a:t>
            </a:r>
            <a:r>
              <a:rPr lang="en-US" sz="2000" dirty="0" err="1"/>
              <a:t>berupa</a:t>
            </a:r>
            <a:r>
              <a:rPr lang="en-US" sz="2000" dirty="0"/>
              <a:t> 2 </a:t>
            </a:r>
            <a:r>
              <a:rPr lang="en-US" sz="2000" dirty="0" err="1"/>
              <a:t>dari</a:t>
            </a:r>
            <a:r>
              <a:rPr lang="en-US" sz="2000" dirty="0"/>
              <a:t> 6 </a:t>
            </a:r>
            <a:r>
              <a:rPr lang="en-US" sz="2000" dirty="0" err="1"/>
              <a:t>frekuensi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tiap</a:t>
            </a:r>
            <a:r>
              <a:rPr lang="en-US" sz="2000" dirty="0"/>
              <a:t> </a:t>
            </a:r>
            <a:r>
              <a:rPr lang="en-US" sz="2000" dirty="0" err="1"/>
              <a:t>kode</a:t>
            </a:r>
            <a:r>
              <a:rPr lang="en-US" sz="2000" dirty="0"/>
              <a:t>.</a:t>
            </a:r>
          </a:p>
          <a:p>
            <a:pPr marL="1600200" lvl="2" indent="-304800" defTabSz="355600" eaLnBrk="0" fontAlgn="auto" hangingPunct="0">
              <a:spcBef>
                <a:spcPts val="0"/>
              </a:spcBef>
              <a:spcAft>
                <a:spcPts val="0"/>
              </a:spcAft>
              <a:buSzPct val="75000"/>
              <a:defRPr/>
            </a:pPr>
            <a:endParaRPr lang="en-US" sz="20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38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SIGNALLING SYSTEM 7 (SS7) Intro</a:t>
            </a:r>
            <a:endParaRPr lang="id-ID" dirty="0"/>
          </a:p>
        </p:txBody>
      </p:sp>
      <p:sp>
        <p:nvSpPr>
          <p:cNvPr id="21507" name="Subtitle 2"/>
          <p:cNvSpPr>
            <a:spLocks noGrp="1"/>
          </p:cNvSpPr>
          <p:nvPr>
            <p:ph type="subTitle" idx="1"/>
          </p:nvPr>
        </p:nvSpPr>
        <p:spPr>
          <a:xfrm>
            <a:off x="990600" y="304800"/>
            <a:ext cx="7854950" cy="1752600"/>
          </a:xfrm>
        </p:spPr>
        <p:txBody>
          <a:bodyPr/>
          <a:lstStyle/>
          <a:p>
            <a:pPr eaLnBrk="1" hangingPunct="1"/>
            <a:endParaRPr lang="id-ID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smtClean="0"/>
              <a:t>SS7 History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77724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CCITT developed a digital signaling standard called Signaling System 6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SS6 was based on Packet-Switched, proprietary data network.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Uses 2.4 Kbps data links to send packets of data to distant switches to request service.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SS7 began deployment in 1983, was initially used for inter office network, but now it is deployed in local central offices.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Provide a global standard for call setup, routing, control and database access.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err="1" smtClean="0"/>
              <a:t>Terminologi</a:t>
            </a:r>
            <a:r>
              <a:rPr lang="en-US" b="1" dirty="0" smtClean="0"/>
              <a:t> </a:t>
            </a:r>
            <a:r>
              <a:rPr lang="en-US" b="1" dirty="0" err="1" smtClean="0"/>
              <a:t>dalam</a:t>
            </a:r>
            <a:r>
              <a:rPr lang="en-US" b="1" dirty="0" smtClean="0"/>
              <a:t> </a:t>
            </a:r>
            <a:r>
              <a:rPr lang="en-US" b="1" dirty="0" err="1" smtClean="0"/>
              <a:t>Jaringan</a:t>
            </a:r>
            <a:r>
              <a:rPr lang="en-US" b="1" dirty="0" smtClean="0"/>
              <a:t> SS7</a:t>
            </a:r>
            <a:endParaRPr lang="id-ID" dirty="0"/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r>
              <a:rPr lang="en-US" smtClean="0"/>
              <a:t>Jaringan SS7 dibentuk oleh elemen-elemen berupa titik-titik pensinyalan (</a:t>
            </a:r>
            <a:r>
              <a:rPr lang="en-US" i="1" smtClean="0"/>
              <a:t>node</a:t>
            </a:r>
            <a:r>
              <a:rPr lang="en-US" smtClean="0"/>
              <a:t>) disebut </a:t>
            </a:r>
            <a:r>
              <a:rPr lang="en-US" i="1" smtClean="0"/>
              <a:t>Signalling Point</a:t>
            </a:r>
            <a:r>
              <a:rPr lang="en-US" smtClean="0"/>
              <a:t> (SP) dan jalur-jalur transmisi </a:t>
            </a:r>
            <a:r>
              <a:rPr lang="en-US" i="1" smtClean="0"/>
              <a:t>Signalling Link</a:t>
            </a:r>
            <a:r>
              <a:rPr lang="en-US" smtClean="0"/>
              <a:t>. </a:t>
            </a:r>
            <a:endParaRPr lang="id-ID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smtClean="0"/>
              <a:t>Signalling Point (SP)</a:t>
            </a:r>
            <a:endParaRPr lang="id-ID" smtClean="0"/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r>
              <a:rPr lang="en-US" smtClean="0"/>
              <a:t>Adalah setiap titik dalam jaringan yang mempunyai kemampuan untuk mengontrol/memproses </a:t>
            </a:r>
            <a:r>
              <a:rPr lang="en-US" i="1" smtClean="0"/>
              <a:t>signalling message.</a:t>
            </a:r>
            <a:endParaRPr lang="id-ID" i="1" smtClean="0"/>
          </a:p>
          <a:p>
            <a:pPr eaLnBrk="1" hangingPunct="1"/>
            <a:r>
              <a:rPr lang="en-US" smtClean="0"/>
              <a:t>Contoh </a:t>
            </a:r>
            <a:r>
              <a:rPr lang="en-US" i="1" smtClean="0"/>
              <a:t>Signalling Point</a:t>
            </a:r>
            <a:r>
              <a:rPr lang="en-US" smtClean="0"/>
              <a:t> dalam jaringan :</a:t>
            </a:r>
            <a:endParaRPr lang="id-ID" smtClean="0"/>
          </a:p>
          <a:p>
            <a:pPr marL="914400" lvl="1" indent="-514350" eaLnBrk="1" hangingPunct="1">
              <a:buFont typeface="Calibri" pitchFamily="34" charset="0"/>
              <a:buAutoNum type="arabicPeriod"/>
            </a:pPr>
            <a:r>
              <a:rPr lang="en-US" smtClean="0"/>
              <a:t>Sentral (Switching Center)</a:t>
            </a:r>
            <a:endParaRPr lang="id-ID" smtClean="0"/>
          </a:p>
          <a:p>
            <a:pPr marL="914400" lvl="1" indent="-514350" eaLnBrk="1" hangingPunct="1">
              <a:buFont typeface="Calibri" pitchFamily="34" charset="0"/>
              <a:buAutoNum type="arabicPeriod"/>
            </a:pPr>
            <a:r>
              <a:rPr lang="en-US" smtClean="0"/>
              <a:t>Pusat Operasi &amp; Pemeliharaan (OMC)</a:t>
            </a:r>
            <a:endParaRPr lang="id-ID" smtClean="0"/>
          </a:p>
          <a:p>
            <a:pPr marL="914400" lvl="1" indent="-514350" eaLnBrk="1" hangingPunct="1">
              <a:buFont typeface="Calibri" pitchFamily="34" charset="0"/>
              <a:buAutoNum type="arabicPeriod"/>
            </a:pPr>
            <a:r>
              <a:rPr lang="en-US" smtClean="0"/>
              <a:t>Service Control Point (SCP)</a:t>
            </a:r>
            <a:endParaRPr lang="id-ID" smtClean="0"/>
          </a:p>
          <a:p>
            <a:pPr marL="914400" lvl="1" indent="-514350" eaLnBrk="1" hangingPunct="1">
              <a:buFont typeface="Calibri" pitchFamily="34" charset="0"/>
              <a:buAutoNum type="arabicPeriod"/>
            </a:pPr>
            <a:r>
              <a:rPr lang="en-US" smtClean="0"/>
              <a:t>Signalling Transfer Point (STP)</a:t>
            </a:r>
            <a:endParaRPr lang="id-ID" smtClean="0"/>
          </a:p>
          <a:p>
            <a:pPr eaLnBrk="1" hangingPunct="1"/>
            <a:endParaRPr lang="id-ID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smtClean="0"/>
              <a:t>Signaling End Point (SEP)</a:t>
            </a:r>
            <a:endParaRPr lang="id-ID" smtClean="0"/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r>
              <a:rPr lang="en-US" smtClean="0"/>
              <a:t>Merupakan </a:t>
            </a:r>
            <a:r>
              <a:rPr lang="en-US" i="1" smtClean="0"/>
              <a:t>Signalling Point</a:t>
            </a:r>
            <a:r>
              <a:rPr lang="en-US" smtClean="0"/>
              <a:t> yang hanya mampu memproses </a:t>
            </a:r>
            <a:r>
              <a:rPr lang="en-US" i="1" smtClean="0"/>
              <a:t>signalling message </a:t>
            </a:r>
            <a:r>
              <a:rPr lang="en-US" smtClean="0"/>
              <a:t>yang secara langsung ditujukan kepadanya, tetapi tidak mempunyai kemampuan untuk mentransfer </a:t>
            </a:r>
            <a:r>
              <a:rPr lang="en-US" i="1" smtClean="0"/>
              <a:t>message SS7</a:t>
            </a:r>
            <a:r>
              <a:rPr lang="en-US" smtClean="0"/>
              <a:t> yang ditujukan ke SP lain.</a:t>
            </a:r>
            <a:endParaRPr lang="id-ID" smtClean="0"/>
          </a:p>
          <a:p>
            <a:pPr eaLnBrk="1" hangingPunct="1"/>
            <a:endParaRPr lang="id-ID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smtClean="0"/>
              <a:t>Signalling Transfer Point (STP)</a:t>
            </a:r>
            <a:endParaRPr lang="id-ID" smtClean="0"/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r>
              <a:rPr lang="en-US" smtClean="0"/>
              <a:t>Merupakan </a:t>
            </a:r>
            <a:r>
              <a:rPr lang="en-US" i="1" smtClean="0"/>
              <a:t>Signalling Point</a:t>
            </a:r>
            <a:r>
              <a:rPr lang="en-US" smtClean="0"/>
              <a:t> yang mempunyai kemampuan untuk mentransfer </a:t>
            </a:r>
            <a:r>
              <a:rPr lang="en-US" i="1" smtClean="0"/>
              <a:t>signalling message</a:t>
            </a:r>
            <a:r>
              <a:rPr lang="en-US" smtClean="0"/>
              <a:t> ke </a:t>
            </a:r>
            <a:r>
              <a:rPr lang="en-US" i="1" smtClean="0"/>
              <a:t>Signalling Point </a:t>
            </a:r>
            <a:r>
              <a:rPr lang="en-US" smtClean="0"/>
              <a:t>lain.</a:t>
            </a:r>
            <a:endParaRPr lang="id-ID" smtClean="0"/>
          </a:p>
          <a:p>
            <a:pPr eaLnBrk="1" hangingPunct="1"/>
            <a:endParaRPr lang="id-ID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err="1" smtClean="0"/>
              <a:t>Signalling</a:t>
            </a:r>
            <a:r>
              <a:rPr lang="en-US" b="1" dirty="0" smtClean="0"/>
              <a:t> Transfer End Point (STEP)</a:t>
            </a:r>
            <a:endParaRPr lang="id-ID" dirty="0"/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r>
              <a:rPr lang="da-DK" smtClean="0"/>
              <a:t>Merupakan </a:t>
            </a:r>
            <a:r>
              <a:rPr lang="da-DK" i="1" smtClean="0"/>
              <a:t>Signalling Point</a:t>
            </a:r>
            <a:r>
              <a:rPr lang="da-DK" smtClean="0"/>
              <a:t> yang dapat melakukan fungsi STP &amp; SEP (</a:t>
            </a:r>
            <a:r>
              <a:rPr lang="da-DK" i="1" smtClean="0"/>
              <a:t>combined</a:t>
            </a:r>
            <a:r>
              <a:rPr lang="da-DK" smtClean="0"/>
              <a:t>).</a:t>
            </a:r>
            <a:endParaRPr lang="id-ID" smtClean="0"/>
          </a:p>
          <a:p>
            <a:pPr eaLnBrk="1" hangingPunct="1"/>
            <a:r>
              <a:rPr lang="en-US" i="1" u="sng" smtClean="0"/>
              <a:t>Catatan</a:t>
            </a:r>
            <a:r>
              <a:rPr lang="en-US" i="1" smtClean="0"/>
              <a:t> : </a:t>
            </a:r>
            <a:r>
              <a:rPr lang="en-US" smtClean="0"/>
              <a:t>Dalam beberapa pembahasan, istilah SEP sering ditulis SP, sehingga dalam jaringan hanya ada dua istilah titik pensinyalan yaitu SP dan STP.</a:t>
            </a:r>
            <a:endParaRPr lang="id-ID" smtClean="0"/>
          </a:p>
          <a:p>
            <a:pPr eaLnBrk="1" hangingPunct="1"/>
            <a:endParaRPr lang="id-ID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d-ID" smtClean="0"/>
              <a:t>Konfigurasi SP dengan STP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endParaRPr lang="id-ID" smtClean="0"/>
          </a:p>
        </p:txBody>
      </p:sp>
      <p:grpSp>
        <p:nvGrpSpPr>
          <p:cNvPr id="28676" name="Group 2"/>
          <p:cNvGrpSpPr>
            <a:grpSpLocks/>
          </p:cNvGrpSpPr>
          <p:nvPr/>
        </p:nvGrpSpPr>
        <p:grpSpPr bwMode="auto">
          <a:xfrm>
            <a:off x="457200" y="1752600"/>
            <a:ext cx="8305800" cy="3252788"/>
            <a:chOff x="2103" y="2879"/>
            <a:chExt cx="8094" cy="2760"/>
          </a:xfrm>
        </p:grpSpPr>
        <p:grpSp>
          <p:nvGrpSpPr>
            <p:cNvPr id="28677" name="Group 3"/>
            <p:cNvGrpSpPr>
              <a:grpSpLocks/>
            </p:cNvGrpSpPr>
            <p:nvPr/>
          </p:nvGrpSpPr>
          <p:grpSpPr bwMode="auto">
            <a:xfrm>
              <a:off x="6333" y="4613"/>
              <a:ext cx="198" cy="582"/>
              <a:chOff x="5919" y="5417"/>
              <a:chExt cx="222" cy="720"/>
            </a:xfrm>
          </p:grpSpPr>
          <p:sp>
            <p:nvSpPr>
              <p:cNvPr id="28705" name="Oval 4"/>
              <p:cNvSpPr>
                <a:spLocks noChangeArrowheads="1"/>
              </p:cNvSpPr>
              <p:nvPr/>
            </p:nvSpPr>
            <p:spPr bwMode="auto">
              <a:xfrm>
                <a:off x="5937" y="5417"/>
                <a:ext cx="204" cy="72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>
                  <a:latin typeface="Constantia" pitchFamily="18" charset="0"/>
                </a:endParaRPr>
              </a:p>
            </p:txBody>
          </p:sp>
          <p:sp>
            <p:nvSpPr>
              <p:cNvPr id="28706" name="Rectangle 5"/>
              <p:cNvSpPr>
                <a:spLocks noChangeArrowheads="1"/>
              </p:cNvSpPr>
              <p:nvPr/>
            </p:nvSpPr>
            <p:spPr bwMode="auto">
              <a:xfrm>
                <a:off x="5919" y="5465"/>
                <a:ext cx="78" cy="66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id-ID">
                  <a:latin typeface="Constantia" pitchFamily="18" charset="0"/>
                </a:endParaRPr>
              </a:p>
            </p:txBody>
          </p:sp>
        </p:grpSp>
        <p:grpSp>
          <p:nvGrpSpPr>
            <p:cNvPr id="28678" name="Group 6"/>
            <p:cNvGrpSpPr>
              <a:grpSpLocks/>
            </p:cNvGrpSpPr>
            <p:nvPr/>
          </p:nvGrpSpPr>
          <p:grpSpPr bwMode="auto">
            <a:xfrm>
              <a:off x="5871" y="3857"/>
              <a:ext cx="222" cy="720"/>
              <a:chOff x="5919" y="5417"/>
              <a:chExt cx="222" cy="720"/>
            </a:xfrm>
          </p:grpSpPr>
          <p:sp>
            <p:nvSpPr>
              <p:cNvPr id="28703" name="Oval 7"/>
              <p:cNvSpPr>
                <a:spLocks noChangeArrowheads="1"/>
              </p:cNvSpPr>
              <p:nvPr/>
            </p:nvSpPr>
            <p:spPr bwMode="auto">
              <a:xfrm>
                <a:off x="5937" y="5417"/>
                <a:ext cx="204" cy="72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>
                  <a:latin typeface="Constantia" pitchFamily="18" charset="0"/>
                </a:endParaRPr>
              </a:p>
            </p:txBody>
          </p:sp>
          <p:sp>
            <p:nvSpPr>
              <p:cNvPr id="28704" name="Rectangle 8"/>
              <p:cNvSpPr>
                <a:spLocks noChangeArrowheads="1"/>
              </p:cNvSpPr>
              <p:nvPr/>
            </p:nvSpPr>
            <p:spPr bwMode="auto">
              <a:xfrm>
                <a:off x="5919" y="5465"/>
                <a:ext cx="78" cy="66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id-ID">
                  <a:latin typeface="Constantia" pitchFamily="18" charset="0"/>
                </a:endParaRPr>
              </a:p>
            </p:txBody>
          </p:sp>
        </p:grpSp>
        <p:sp>
          <p:nvSpPr>
            <p:cNvPr id="28679" name="Text Box 9"/>
            <p:cNvSpPr txBox="1">
              <a:spLocks noChangeArrowheads="1"/>
            </p:cNvSpPr>
            <p:nvPr/>
          </p:nvSpPr>
          <p:spPr bwMode="auto">
            <a:xfrm>
              <a:off x="6273" y="3245"/>
              <a:ext cx="1158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3600" tIns="3600" rIns="3600" bIns="3600"/>
            <a:lstStyle/>
            <a:p>
              <a:pPr>
                <a:spcAft>
                  <a:spcPts val="1000"/>
                </a:spcAft>
              </a:pPr>
              <a:r>
                <a:rPr lang="id-ID" sz="1400" i="1">
                  <a:latin typeface="Arial Narrow" pitchFamily="34" charset="0"/>
                  <a:cs typeface="Arial" charset="0"/>
                </a:rPr>
                <a:t> link group</a:t>
              </a:r>
              <a:endParaRPr lang="id-ID">
                <a:cs typeface="Arial" charset="0"/>
              </a:endParaRPr>
            </a:p>
          </p:txBody>
        </p:sp>
        <p:sp>
          <p:nvSpPr>
            <p:cNvPr id="28680" name="Line 10"/>
            <p:cNvSpPr>
              <a:spLocks noChangeShapeType="1"/>
            </p:cNvSpPr>
            <p:nvPr/>
          </p:nvSpPr>
          <p:spPr bwMode="auto">
            <a:xfrm flipH="1">
              <a:off x="6048" y="3503"/>
              <a:ext cx="225" cy="37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sm" len="sm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8681" name="Group 11"/>
            <p:cNvGrpSpPr>
              <a:grpSpLocks/>
            </p:cNvGrpSpPr>
            <p:nvPr/>
          </p:nvGrpSpPr>
          <p:grpSpPr bwMode="auto">
            <a:xfrm>
              <a:off x="4197" y="3845"/>
              <a:ext cx="300" cy="1416"/>
              <a:chOff x="6141" y="5219"/>
              <a:chExt cx="300" cy="1416"/>
            </a:xfrm>
          </p:grpSpPr>
          <p:sp>
            <p:nvSpPr>
              <p:cNvPr id="28701" name="Oval 12"/>
              <p:cNvSpPr>
                <a:spLocks noChangeArrowheads="1"/>
              </p:cNvSpPr>
              <p:nvPr/>
            </p:nvSpPr>
            <p:spPr bwMode="auto">
              <a:xfrm>
                <a:off x="6141" y="5219"/>
                <a:ext cx="300" cy="1416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>
                  <a:latin typeface="Constantia" pitchFamily="18" charset="0"/>
                </a:endParaRPr>
              </a:p>
            </p:txBody>
          </p:sp>
          <p:sp>
            <p:nvSpPr>
              <p:cNvPr id="28702" name="Rectangle 13"/>
              <p:cNvSpPr>
                <a:spLocks noChangeArrowheads="1"/>
              </p:cNvSpPr>
              <p:nvPr/>
            </p:nvSpPr>
            <p:spPr bwMode="auto">
              <a:xfrm>
                <a:off x="6141" y="5237"/>
                <a:ext cx="96" cy="136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id-ID">
                  <a:latin typeface="Constantia" pitchFamily="18" charset="0"/>
                </a:endParaRPr>
              </a:p>
            </p:txBody>
          </p:sp>
        </p:grpSp>
        <p:sp>
          <p:nvSpPr>
            <p:cNvPr id="28682" name="Text Box 14"/>
            <p:cNvSpPr txBox="1">
              <a:spLocks noChangeArrowheads="1"/>
            </p:cNvSpPr>
            <p:nvPr/>
          </p:nvSpPr>
          <p:spPr bwMode="auto">
            <a:xfrm>
              <a:off x="4779" y="2879"/>
              <a:ext cx="876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3600" tIns="3600" rIns="3600" bIns="3600"/>
            <a:lstStyle/>
            <a:p>
              <a:pPr>
                <a:spcAft>
                  <a:spcPts val="1000"/>
                </a:spcAft>
              </a:pPr>
              <a:r>
                <a:rPr lang="id-ID" sz="1400" i="1">
                  <a:latin typeface="Arial Narrow" pitchFamily="34" charset="0"/>
                  <a:cs typeface="Arial" charset="0"/>
                </a:rPr>
                <a:t> link set</a:t>
              </a:r>
              <a:endParaRPr lang="id-ID">
                <a:cs typeface="Arial" charset="0"/>
              </a:endParaRPr>
            </a:p>
          </p:txBody>
        </p:sp>
        <p:sp>
          <p:nvSpPr>
            <p:cNvPr id="28683" name="Line 15"/>
            <p:cNvSpPr>
              <a:spLocks noChangeShapeType="1"/>
            </p:cNvSpPr>
            <p:nvPr/>
          </p:nvSpPr>
          <p:spPr bwMode="auto">
            <a:xfrm flipH="1">
              <a:off x="4344" y="3125"/>
              <a:ext cx="462" cy="69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84" name="Oval 16"/>
            <p:cNvSpPr>
              <a:spLocks noChangeArrowheads="1"/>
            </p:cNvSpPr>
            <p:nvPr/>
          </p:nvSpPr>
          <p:spPr bwMode="auto">
            <a:xfrm>
              <a:off x="2103" y="3701"/>
              <a:ext cx="1734" cy="171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onstantia" pitchFamily="18" charset="0"/>
              </a:endParaRPr>
            </a:p>
          </p:txBody>
        </p:sp>
        <p:sp>
          <p:nvSpPr>
            <p:cNvPr id="28685" name="Rectangle 17"/>
            <p:cNvSpPr>
              <a:spLocks noChangeArrowheads="1"/>
            </p:cNvSpPr>
            <p:nvPr/>
          </p:nvSpPr>
          <p:spPr bwMode="auto">
            <a:xfrm>
              <a:off x="8199" y="3623"/>
              <a:ext cx="1998" cy="175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d-ID">
                <a:latin typeface="Constantia" pitchFamily="18" charset="0"/>
              </a:endParaRPr>
            </a:p>
          </p:txBody>
        </p:sp>
        <p:sp>
          <p:nvSpPr>
            <p:cNvPr id="28686" name="Line 18"/>
            <p:cNvSpPr>
              <a:spLocks noChangeShapeType="1"/>
            </p:cNvSpPr>
            <p:nvPr/>
          </p:nvSpPr>
          <p:spPr bwMode="auto">
            <a:xfrm>
              <a:off x="3495" y="3881"/>
              <a:ext cx="470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87" name="Line 19"/>
            <p:cNvSpPr>
              <a:spLocks noChangeShapeType="1"/>
            </p:cNvSpPr>
            <p:nvPr/>
          </p:nvSpPr>
          <p:spPr bwMode="auto">
            <a:xfrm>
              <a:off x="3675" y="4025"/>
              <a:ext cx="454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88" name="Line 20"/>
            <p:cNvSpPr>
              <a:spLocks noChangeShapeType="1"/>
            </p:cNvSpPr>
            <p:nvPr/>
          </p:nvSpPr>
          <p:spPr bwMode="auto">
            <a:xfrm>
              <a:off x="3777" y="4205"/>
              <a:ext cx="442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89" name="Line 21"/>
            <p:cNvSpPr>
              <a:spLocks noChangeShapeType="1"/>
            </p:cNvSpPr>
            <p:nvPr/>
          </p:nvSpPr>
          <p:spPr bwMode="auto">
            <a:xfrm>
              <a:off x="3837" y="4385"/>
              <a:ext cx="433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90" name="Line 22"/>
            <p:cNvSpPr>
              <a:spLocks noChangeShapeType="1"/>
            </p:cNvSpPr>
            <p:nvPr/>
          </p:nvSpPr>
          <p:spPr bwMode="auto">
            <a:xfrm>
              <a:off x="3837" y="4565"/>
              <a:ext cx="436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91" name="Line 23"/>
            <p:cNvSpPr>
              <a:spLocks noChangeShapeType="1"/>
            </p:cNvSpPr>
            <p:nvPr/>
          </p:nvSpPr>
          <p:spPr bwMode="auto">
            <a:xfrm>
              <a:off x="3837" y="4703"/>
              <a:ext cx="436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92" name="Line 24"/>
            <p:cNvSpPr>
              <a:spLocks noChangeShapeType="1"/>
            </p:cNvSpPr>
            <p:nvPr/>
          </p:nvSpPr>
          <p:spPr bwMode="auto">
            <a:xfrm>
              <a:off x="3819" y="4865"/>
              <a:ext cx="438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93" name="Line 25"/>
            <p:cNvSpPr>
              <a:spLocks noChangeShapeType="1"/>
            </p:cNvSpPr>
            <p:nvPr/>
          </p:nvSpPr>
          <p:spPr bwMode="auto">
            <a:xfrm>
              <a:off x="3717" y="5003"/>
              <a:ext cx="45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94" name="Line 26"/>
            <p:cNvSpPr>
              <a:spLocks noChangeShapeType="1"/>
            </p:cNvSpPr>
            <p:nvPr/>
          </p:nvSpPr>
          <p:spPr bwMode="auto">
            <a:xfrm>
              <a:off x="3639" y="5165"/>
              <a:ext cx="456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95" name="Text Box 27"/>
            <p:cNvSpPr txBox="1">
              <a:spLocks noChangeArrowheads="1"/>
            </p:cNvSpPr>
            <p:nvPr/>
          </p:nvSpPr>
          <p:spPr bwMode="auto">
            <a:xfrm>
              <a:off x="8097" y="2903"/>
              <a:ext cx="1476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3600" tIns="3600" rIns="3600" bIns="3600"/>
            <a:lstStyle/>
            <a:p>
              <a:pPr>
                <a:spcAft>
                  <a:spcPts val="1000"/>
                </a:spcAft>
              </a:pPr>
              <a:r>
                <a:rPr lang="id-ID" sz="1400" i="1">
                  <a:latin typeface="Arial Narrow" pitchFamily="34" charset="0"/>
                  <a:cs typeface="Arial" charset="0"/>
                </a:rPr>
                <a:t>signalling link</a:t>
              </a:r>
              <a:endParaRPr lang="id-ID">
                <a:cs typeface="Arial" charset="0"/>
              </a:endParaRPr>
            </a:p>
          </p:txBody>
        </p:sp>
        <p:sp>
          <p:nvSpPr>
            <p:cNvPr id="28696" name="Line 28"/>
            <p:cNvSpPr>
              <a:spLocks noChangeShapeType="1"/>
            </p:cNvSpPr>
            <p:nvPr/>
          </p:nvSpPr>
          <p:spPr bwMode="auto">
            <a:xfrm flipH="1">
              <a:off x="7614" y="3185"/>
              <a:ext cx="462" cy="69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97" name="Text Box 29"/>
            <p:cNvSpPr txBox="1">
              <a:spLocks noChangeArrowheads="1"/>
            </p:cNvSpPr>
            <p:nvPr/>
          </p:nvSpPr>
          <p:spPr bwMode="auto">
            <a:xfrm>
              <a:off x="6699" y="5279"/>
              <a:ext cx="1242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3600" tIns="3600" rIns="3600" bIns="3600"/>
            <a:lstStyle/>
            <a:p>
              <a:pPr>
                <a:spcAft>
                  <a:spcPts val="1000"/>
                </a:spcAft>
              </a:pPr>
              <a:r>
                <a:rPr lang="id-ID" sz="1400" i="1">
                  <a:latin typeface="Arial Narrow" pitchFamily="34" charset="0"/>
                  <a:cs typeface="Arial" charset="0"/>
                </a:rPr>
                <a:t> link group</a:t>
              </a:r>
              <a:endParaRPr lang="id-ID">
                <a:cs typeface="Arial" charset="0"/>
              </a:endParaRPr>
            </a:p>
          </p:txBody>
        </p:sp>
        <p:sp>
          <p:nvSpPr>
            <p:cNvPr id="28698" name="Line 30"/>
            <p:cNvSpPr>
              <a:spLocks noChangeShapeType="1"/>
            </p:cNvSpPr>
            <p:nvPr/>
          </p:nvSpPr>
          <p:spPr bwMode="auto">
            <a:xfrm flipH="1" flipV="1">
              <a:off x="6411" y="5201"/>
              <a:ext cx="228" cy="2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99" name="Text Box 31"/>
            <p:cNvSpPr txBox="1">
              <a:spLocks noChangeArrowheads="1"/>
            </p:cNvSpPr>
            <p:nvPr/>
          </p:nvSpPr>
          <p:spPr bwMode="auto">
            <a:xfrm>
              <a:off x="2703" y="4337"/>
              <a:ext cx="540" cy="4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3600" tIns="3600" rIns="3600" bIns="3600"/>
            <a:lstStyle/>
            <a:p>
              <a:pPr algn="ctr"/>
              <a:r>
                <a:rPr lang="en-US" sz="1400">
                  <a:latin typeface="Times New Roman" pitchFamily="18" charset="0"/>
                  <a:cs typeface="Arial" charset="0"/>
                </a:rPr>
                <a:t>SP</a:t>
              </a:r>
              <a:endParaRPr lang="id-ID">
                <a:cs typeface="Arial" charset="0"/>
              </a:endParaRPr>
            </a:p>
          </p:txBody>
        </p:sp>
        <p:sp>
          <p:nvSpPr>
            <p:cNvPr id="28700" name="Text Box 32"/>
            <p:cNvSpPr txBox="1">
              <a:spLocks noChangeArrowheads="1"/>
            </p:cNvSpPr>
            <p:nvPr/>
          </p:nvSpPr>
          <p:spPr bwMode="auto">
            <a:xfrm>
              <a:off x="8907" y="4235"/>
              <a:ext cx="702" cy="4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3600" tIns="3600" rIns="3600" bIns="3600"/>
            <a:lstStyle/>
            <a:p>
              <a:pPr algn="ctr"/>
              <a:r>
                <a:rPr lang="en-US" sz="1400">
                  <a:latin typeface="Times New Roman" pitchFamily="18" charset="0"/>
                  <a:cs typeface="Arial" charset="0"/>
                </a:rPr>
                <a:t>STP</a:t>
              </a:r>
              <a:endParaRPr lang="id-ID">
                <a:cs typeface="Arial" charset="0"/>
              </a:endParaRPr>
            </a:p>
          </p:txBody>
        </p:sp>
      </p:grp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d-ID" smtClean="0"/>
              <a:t>Istilah Link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r>
              <a:rPr lang="en-US" b="1" smtClean="0"/>
              <a:t>Signaling Link</a:t>
            </a:r>
            <a:endParaRPr lang="id-ID" smtClean="0"/>
          </a:p>
          <a:p>
            <a:pPr lvl="1" eaLnBrk="1" hangingPunct="1"/>
            <a:r>
              <a:rPr lang="en-US" smtClean="0"/>
              <a:t>Adalah media transmisi untuk membawa </a:t>
            </a:r>
            <a:r>
              <a:rPr lang="en-US" i="1" smtClean="0"/>
              <a:t>signalling message </a:t>
            </a:r>
            <a:r>
              <a:rPr lang="en-US" smtClean="0"/>
              <a:t>antara dua </a:t>
            </a:r>
            <a:r>
              <a:rPr lang="en-US" i="1" smtClean="0"/>
              <a:t>Signalling Point.</a:t>
            </a:r>
            <a:endParaRPr lang="id-ID" i="1" smtClean="0"/>
          </a:p>
          <a:p>
            <a:pPr eaLnBrk="1" hangingPunct="1"/>
            <a:r>
              <a:rPr lang="en-US" b="1" smtClean="0"/>
              <a:t>Link set</a:t>
            </a:r>
            <a:endParaRPr lang="id-ID" smtClean="0"/>
          </a:p>
          <a:p>
            <a:pPr lvl="1" eaLnBrk="1" hangingPunct="1"/>
            <a:r>
              <a:rPr lang="en-US" smtClean="0"/>
              <a:t>Adalah sejumlah </a:t>
            </a:r>
            <a:r>
              <a:rPr lang="en-US" i="1" smtClean="0"/>
              <a:t>signalling link</a:t>
            </a:r>
            <a:r>
              <a:rPr lang="en-US" smtClean="0"/>
              <a:t> yang menghubungkan dua buah </a:t>
            </a:r>
            <a:r>
              <a:rPr lang="en-US" i="1" smtClean="0"/>
              <a:t>signalling point </a:t>
            </a:r>
            <a:r>
              <a:rPr lang="en-US" smtClean="0"/>
              <a:t>secara langsung</a:t>
            </a:r>
            <a:endParaRPr lang="id-ID" smtClean="0"/>
          </a:p>
          <a:p>
            <a:pPr eaLnBrk="1" hangingPunct="1"/>
            <a:r>
              <a:rPr lang="en-US" b="1" smtClean="0"/>
              <a:t>Link group</a:t>
            </a:r>
            <a:endParaRPr lang="id-ID" smtClean="0"/>
          </a:p>
          <a:p>
            <a:pPr lvl="1" eaLnBrk="1" hangingPunct="1"/>
            <a:r>
              <a:rPr lang="id-ID" smtClean="0"/>
              <a:t>Adalah sekumpulan </a:t>
            </a:r>
            <a:r>
              <a:rPr lang="id-ID" i="1" smtClean="0"/>
              <a:t>link</a:t>
            </a:r>
            <a:r>
              <a:rPr lang="id-ID" smtClean="0"/>
              <a:t> dalam suatu </a:t>
            </a:r>
            <a:r>
              <a:rPr lang="id-ID" i="1" smtClean="0"/>
              <a:t>link set </a:t>
            </a:r>
            <a:r>
              <a:rPr lang="id-ID" smtClean="0"/>
              <a:t>yang mempunyai  karakteristik sama/identik.</a:t>
            </a:r>
          </a:p>
          <a:p>
            <a:pPr lvl="1" eaLnBrk="1" hangingPunct="1"/>
            <a:endParaRPr lang="id-ID" smtClean="0"/>
          </a:p>
          <a:p>
            <a:pPr eaLnBrk="1" hangingPunct="1"/>
            <a:endParaRPr lang="id-ID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2060575"/>
            <a:ext cx="7772400" cy="14700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d-ID" dirty="0" smtClean="0"/>
              <a:t>Signaling</a:t>
            </a:r>
            <a:r>
              <a:rPr lang="en-US" dirty="0" smtClean="0"/>
              <a:t> (CAS-Common </a:t>
            </a:r>
            <a:r>
              <a:rPr lang="en-US" dirty="0" err="1" smtClean="0"/>
              <a:t>Assosiated</a:t>
            </a:r>
            <a:r>
              <a:rPr lang="en-US" dirty="0" smtClean="0"/>
              <a:t> </a:t>
            </a:r>
            <a:r>
              <a:rPr lang="en-US" dirty="0" err="1" smtClean="0"/>
              <a:t>Signalling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CCS-Common Channel </a:t>
            </a:r>
            <a:r>
              <a:rPr lang="en-US" dirty="0" err="1" smtClean="0"/>
              <a:t>Signalling</a:t>
            </a:r>
            <a:r>
              <a:rPr lang="en-US" dirty="0" smtClean="0"/>
              <a:t>)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i="1" smtClean="0"/>
              <a:t>Rute Signalling</a:t>
            </a:r>
            <a:endParaRPr lang="id-ID" smtClean="0"/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endParaRPr lang="id-ID" smtClean="0"/>
          </a:p>
        </p:txBody>
      </p:sp>
      <p:pic>
        <p:nvPicPr>
          <p:cNvPr id="3072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895600"/>
            <a:ext cx="8382000" cy="213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d-ID" smtClean="0"/>
              <a:t>Keterangan Rute Signaling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467600" cy="4873625"/>
          </a:xfrm>
        </p:spPr>
        <p:txBody>
          <a:bodyPr>
            <a:normAutofit fontScale="92500"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b="1" dirty="0" smtClean="0"/>
              <a:t>Originating Point</a:t>
            </a:r>
            <a:endParaRPr lang="id-ID" dirty="0" smtClean="0"/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i="1" dirty="0" err="1" smtClean="0"/>
              <a:t>Signalling</a:t>
            </a:r>
            <a:r>
              <a:rPr lang="en-US" i="1" dirty="0" smtClean="0"/>
              <a:t> Point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titik</a:t>
            </a:r>
            <a:r>
              <a:rPr lang="en-US" dirty="0" smtClean="0"/>
              <a:t> </a:t>
            </a:r>
            <a:r>
              <a:rPr lang="en-US" dirty="0" err="1" smtClean="0"/>
              <a:t>asal</a:t>
            </a:r>
            <a:r>
              <a:rPr lang="en-US" dirty="0" smtClean="0"/>
              <a:t> </a:t>
            </a:r>
            <a:r>
              <a:rPr lang="en-US" dirty="0" err="1" smtClean="0"/>
              <a:t>pengirim</a:t>
            </a:r>
            <a:r>
              <a:rPr lang="en-US" dirty="0" smtClean="0"/>
              <a:t> </a:t>
            </a:r>
            <a:r>
              <a:rPr lang="en-US" i="1" dirty="0" err="1" smtClean="0"/>
              <a:t>signalling</a:t>
            </a:r>
            <a:r>
              <a:rPr lang="en-US" i="1" dirty="0" smtClean="0"/>
              <a:t> message</a:t>
            </a:r>
            <a:r>
              <a:rPr lang="en-US" dirty="0" smtClean="0"/>
              <a:t>.</a:t>
            </a:r>
            <a:endParaRPr lang="id-ID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dirty="0" smtClean="0"/>
              <a:t> </a:t>
            </a:r>
            <a:endParaRPr lang="id-ID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b="1" dirty="0" smtClean="0"/>
              <a:t>Destination Point</a:t>
            </a:r>
            <a:endParaRPr lang="id-ID" dirty="0" smtClean="0"/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i="1" dirty="0" err="1" smtClean="0"/>
              <a:t>Signalling</a:t>
            </a:r>
            <a:r>
              <a:rPr lang="en-US" i="1" dirty="0" smtClean="0"/>
              <a:t> Point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titik</a:t>
            </a:r>
            <a:r>
              <a:rPr lang="en-US" dirty="0" smtClean="0"/>
              <a:t> </a:t>
            </a:r>
            <a:r>
              <a:rPr lang="en-US" dirty="0" err="1" smtClean="0"/>
              <a:t>tujuan</a:t>
            </a:r>
            <a:r>
              <a:rPr lang="en-US" dirty="0" smtClean="0"/>
              <a:t> </a:t>
            </a:r>
            <a:r>
              <a:rPr lang="en-US" dirty="0" err="1" smtClean="0"/>
              <a:t>akhir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i="1" dirty="0" err="1" smtClean="0"/>
              <a:t>signalling</a:t>
            </a:r>
            <a:r>
              <a:rPr lang="en-US" i="1" dirty="0" smtClean="0"/>
              <a:t> message</a:t>
            </a:r>
            <a:r>
              <a:rPr lang="en-US" dirty="0" smtClean="0"/>
              <a:t>.</a:t>
            </a:r>
            <a:endParaRPr lang="id-ID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dirty="0" smtClean="0"/>
              <a:t> </a:t>
            </a:r>
            <a:endParaRPr lang="id-ID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b="1" dirty="0" smtClean="0"/>
              <a:t>Route </a:t>
            </a:r>
            <a:r>
              <a:rPr lang="en-US" b="1" dirty="0" err="1" smtClean="0"/>
              <a:t>signalling</a:t>
            </a:r>
            <a:endParaRPr lang="id-ID" dirty="0" smtClean="0"/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lintasan</a:t>
            </a:r>
            <a:r>
              <a:rPr lang="en-US" dirty="0" smtClean="0"/>
              <a:t> </a:t>
            </a:r>
            <a:r>
              <a:rPr lang="en-US" i="1" dirty="0" smtClean="0"/>
              <a:t>message </a:t>
            </a:r>
            <a:r>
              <a:rPr lang="en-US" dirty="0" smtClean="0"/>
              <a:t>yang </a:t>
            </a:r>
            <a:r>
              <a:rPr lang="en-US" dirty="0" err="1" smtClean="0"/>
              <a:t>telah</a:t>
            </a:r>
            <a:r>
              <a:rPr lang="en-US" dirty="0" smtClean="0"/>
              <a:t> </a:t>
            </a:r>
            <a:r>
              <a:rPr lang="en-US" dirty="0" err="1" smtClean="0"/>
              <a:t>ditentukan</a:t>
            </a:r>
            <a:r>
              <a:rPr lang="en-US" dirty="0" smtClean="0"/>
              <a:t> </a:t>
            </a:r>
            <a:r>
              <a:rPr lang="en-US" dirty="0" err="1" smtClean="0"/>
              <a:t>sebelumnya</a:t>
            </a:r>
            <a:r>
              <a:rPr lang="en-US" dirty="0" smtClean="0"/>
              <a:t>.</a:t>
            </a:r>
            <a:endParaRPr lang="id-ID" dirty="0" smtClean="0"/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err="1" smtClean="0"/>
              <a:t>Lintasan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terdiri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STP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i="1" dirty="0" smtClean="0"/>
              <a:t>link </a:t>
            </a:r>
            <a:r>
              <a:rPr lang="en-US" i="1" dirty="0" err="1" smtClean="0"/>
              <a:t>signalling</a:t>
            </a:r>
            <a:r>
              <a:rPr lang="en-US" i="1" dirty="0" smtClean="0"/>
              <a:t> </a:t>
            </a:r>
            <a:r>
              <a:rPr lang="en-US" dirty="0" smtClean="0"/>
              <a:t>yang </a:t>
            </a:r>
            <a:r>
              <a:rPr lang="en-US" dirty="0" err="1" smtClean="0"/>
              <a:t>berada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id-ID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</a:t>
            </a:r>
            <a:r>
              <a:rPr lang="en-US" i="1" dirty="0" smtClean="0"/>
              <a:t>Originating Point </a:t>
            </a:r>
            <a:r>
              <a:rPr lang="en-US" dirty="0" smtClean="0"/>
              <a:t>(OP)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i="1" dirty="0" smtClean="0"/>
              <a:t>Destination Point </a:t>
            </a:r>
            <a:r>
              <a:rPr lang="en-US" dirty="0" smtClean="0"/>
              <a:t>(DP)</a:t>
            </a:r>
            <a:r>
              <a:rPr lang="en-US" i="1" dirty="0" smtClean="0"/>
              <a:t>.</a:t>
            </a:r>
            <a:endParaRPr lang="id-ID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id-ID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smtClean="0"/>
              <a:t>Mode Signalling</a:t>
            </a:r>
            <a:endParaRPr lang="id-ID" smtClean="0"/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r>
              <a:rPr lang="en-US" smtClean="0"/>
              <a:t>Ditinjau dari konfigurasi antara kanal </a:t>
            </a:r>
            <a:r>
              <a:rPr lang="en-US" i="1" smtClean="0"/>
              <a:t>data/speech</a:t>
            </a:r>
            <a:r>
              <a:rPr lang="en-US" smtClean="0"/>
              <a:t> dan link </a:t>
            </a:r>
            <a:r>
              <a:rPr lang="en-US" i="1" smtClean="0"/>
              <a:t>pensinyalan, </a:t>
            </a:r>
            <a:r>
              <a:rPr lang="en-US" smtClean="0"/>
              <a:t>terdapat dua mode signalling, yaitu: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    1. </a:t>
            </a:r>
            <a:r>
              <a:rPr lang="en-US" i="1" smtClean="0"/>
              <a:t>Associated ,</a:t>
            </a:r>
            <a:r>
              <a:rPr lang="en-US" smtClean="0"/>
              <a:t>dan 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i="1" smtClean="0"/>
              <a:t>    2. Non Associated</a:t>
            </a:r>
            <a:r>
              <a:rPr lang="en-US" smtClean="0"/>
              <a:t>.  </a:t>
            </a:r>
          </a:p>
          <a:p>
            <a:pPr eaLnBrk="1" hangingPunct="1">
              <a:buFont typeface="Wingdings 2" pitchFamily="18" charset="2"/>
              <a:buNone/>
            </a:pPr>
            <a:endParaRPr lang="en-US" smtClean="0"/>
          </a:p>
          <a:p>
            <a:pPr eaLnBrk="1" hangingPunct="1">
              <a:buFont typeface="Wingdings 2" pitchFamily="18" charset="2"/>
              <a:buNone/>
            </a:pPr>
            <a:endParaRPr lang="en-US" smtClean="0"/>
          </a:p>
          <a:p>
            <a:pPr eaLnBrk="1" hangingPunct="1">
              <a:buFont typeface="Wingdings 2" pitchFamily="18" charset="2"/>
              <a:buNone/>
            </a:pPr>
            <a:endParaRPr lang="en-US" smtClean="0"/>
          </a:p>
          <a:p>
            <a:pPr eaLnBrk="1" hangingPunct="1">
              <a:buFont typeface="Wingdings 2" pitchFamily="18" charset="2"/>
              <a:buNone/>
            </a:pPr>
            <a:endParaRPr lang="id-ID" smtClean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3581400" y="3200400"/>
            <a:ext cx="11430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581400" y="3429000"/>
            <a:ext cx="11430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74" name="TextBox 7"/>
          <p:cNvSpPr txBox="1">
            <a:spLocks noChangeArrowheads="1"/>
          </p:cNvSpPr>
          <p:nvPr/>
        </p:nvSpPr>
        <p:spPr bwMode="auto">
          <a:xfrm>
            <a:off x="4876800" y="3048000"/>
            <a:ext cx="1981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Quasi Associated</a:t>
            </a:r>
          </a:p>
        </p:txBody>
      </p:sp>
      <p:sp>
        <p:nvSpPr>
          <p:cNvPr id="32775" name="TextBox 8"/>
          <p:cNvSpPr txBox="1">
            <a:spLocks noChangeArrowheads="1"/>
          </p:cNvSpPr>
          <p:nvPr/>
        </p:nvSpPr>
        <p:spPr bwMode="auto">
          <a:xfrm>
            <a:off x="4876800" y="3516313"/>
            <a:ext cx="19812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Fully Non Associated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smtClean="0"/>
              <a:t>Mode Associated</a:t>
            </a:r>
            <a:endParaRPr lang="id-ID" smtClean="0"/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r>
              <a:rPr lang="id-ID" smtClean="0"/>
              <a:t>Dalam mode ini </a:t>
            </a:r>
            <a:r>
              <a:rPr lang="id-ID" i="1" smtClean="0"/>
              <a:t>signalling message </a:t>
            </a:r>
            <a:r>
              <a:rPr lang="id-ID" smtClean="0"/>
              <a:t>ditransfer melalui </a:t>
            </a:r>
            <a:r>
              <a:rPr lang="id-ID" i="1" smtClean="0"/>
              <a:t>signalling link </a:t>
            </a:r>
            <a:r>
              <a:rPr lang="id-ID" smtClean="0"/>
              <a:t>yang lintasannya sama dengan lintasan </a:t>
            </a:r>
            <a:r>
              <a:rPr lang="id-ID" i="1" smtClean="0"/>
              <a:t>group sirkit bicara</a:t>
            </a:r>
            <a:r>
              <a:rPr lang="id-ID" smtClean="0"/>
              <a:t>.</a:t>
            </a:r>
          </a:p>
          <a:p>
            <a:pPr eaLnBrk="1" hangingPunct="1"/>
            <a:endParaRPr lang="id-ID" smtClean="0"/>
          </a:p>
        </p:txBody>
      </p:sp>
      <p:grpSp>
        <p:nvGrpSpPr>
          <p:cNvPr id="33796" name="Group 2"/>
          <p:cNvGrpSpPr>
            <a:grpSpLocks/>
          </p:cNvGrpSpPr>
          <p:nvPr/>
        </p:nvGrpSpPr>
        <p:grpSpPr bwMode="auto">
          <a:xfrm>
            <a:off x="457200" y="3505200"/>
            <a:ext cx="8153400" cy="2625725"/>
            <a:chOff x="2928" y="5101"/>
            <a:chExt cx="7116" cy="1654"/>
          </a:xfrm>
        </p:grpSpPr>
        <p:sp>
          <p:nvSpPr>
            <p:cNvPr id="33797" name="Oval 3"/>
            <p:cNvSpPr>
              <a:spLocks noChangeArrowheads="1"/>
            </p:cNvSpPr>
            <p:nvPr/>
          </p:nvSpPr>
          <p:spPr bwMode="auto">
            <a:xfrm>
              <a:off x="2928" y="5101"/>
              <a:ext cx="498" cy="498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onstantia" pitchFamily="18" charset="0"/>
              </a:endParaRPr>
            </a:p>
          </p:txBody>
        </p:sp>
        <p:sp>
          <p:nvSpPr>
            <p:cNvPr id="33798" name="Line 4"/>
            <p:cNvSpPr>
              <a:spLocks noChangeShapeType="1"/>
            </p:cNvSpPr>
            <p:nvPr/>
          </p:nvSpPr>
          <p:spPr bwMode="auto">
            <a:xfrm>
              <a:off x="3441" y="5299"/>
              <a:ext cx="294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799" name="Oval 5"/>
            <p:cNvSpPr>
              <a:spLocks noChangeArrowheads="1"/>
            </p:cNvSpPr>
            <p:nvPr/>
          </p:nvSpPr>
          <p:spPr bwMode="auto">
            <a:xfrm>
              <a:off x="6345" y="5161"/>
              <a:ext cx="498" cy="498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onstantia" pitchFamily="18" charset="0"/>
              </a:endParaRPr>
            </a:p>
          </p:txBody>
        </p:sp>
        <p:sp>
          <p:nvSpPr>
            <p:cNvPr id="33800" name="Line 6"/>
            <p:cNvSpPr>
              <a:spLocks noChangeShapeType="1"/>
            </p:cNvSpPr>
            <p:nvPr/>
          </p:nvSpPr>
          <p:spPr bwMode="auto">
            <a:xfrm>
              <a:off x="3387" y="5482"/>
              <a:ext cx="2964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01" name="Text Box 7"/>
            <p:cNvSpPr txBox="1">
              <a:spLocks noChangeArrowheads="1"/>
            </p:cNvSpPr>
            <p:nvPr/>
          </p:nvSpPr>
          <p:spPr bwMode="auto">
            <a:xfrm>
              <a:off x="4266" y="5497"/>
              <a:ext cx="1416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8000" tIns="18000" rIns="18000" bIns="18000"/>
            <a:lstStyle/>
            <a:p>
              <a:pPr algn="ctr">
                <a:spcAft>
                  <a:spcPts val="1000"/>
                </a:spcAft>
              </a:pPr>
              <a:r>
                <a:rPr lang="id-ID" sz="1100" i="1">
                  <a:cs typeface="Arial" charset="0"/>
                </a:rPr>
                <a:t>Associated</a:t>
              </a:r>
              <a:endParaRPr lang="id-ID">
                <a:cs typeface="Arial" charset="0"/>
              </a:endParaRPr>
            </a:p>
          </p:txBody>
        </p:sp>
        <p:sp>
          <p:nvSpPr>
            <p:cNvPr id="33802" name="Text Box 9"/>
            <p:cNvSpPr txBox="1">
              <a:spLocks noChangeArrowheads="1"/>
            </p:cNvSpPr>
            <p:nvPr/>
          </p:nvSpPr>
          <p:spPr bwMode="auto">
            <a:xfrm>
              <a:off x="3006" y="5155"/>
              <a:ext cx="420" cy="3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8000" tIns="18000" rIns="18000" bIns="18000"/>
            <a:lstStyle/>
            <a:p>
              <a:pPr algn="ctr">
                <a:spcAft>
                  <a:spcPts val="1000"/>
                </a:spcAft>
              </a:pPr>
              <a:r>
                <a:rPr lang="id-ID" sz="1100" b="1">
                  <a:cs typeface="Arial" charset="0"/>
                </a:rPr>
                <a:t>SP</a:t>
              </a:r>
              <a:endParaRPr lang="id-ID">
                <a:cs typeface="Arial" charset="0"/>
              </a:endParaRPr>
            </a:p>
          </p:txBody>
        </p:sp>
        <p:sp>
          <p:nvSpPr>
            <p:cNvPr id="33803" name="Text Box 10"/>
            <p:cNvSpPr txBox="1">
              <a:spLocks noChangeArrowheads="1"/>
            </p:cNvSpPr>
            <p:nvPr/>
          </p:nvSpPr>
          <p:spPr bwMode="auto">
            <a:xfrm>
              <a:off x="6426" y="5215"/>
              <a:ext cx="420" cy="3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8000" tIns="18000" rIns="18000" bIns="18000"/>
            <a:lstStyle/>
            <a:p>
              <a:pPr algn="ctr">
                <a:spcAft>
                  <a:spcPts val="1000"/>
                </a:spcAft>
              </a:pPr>
              <a:r>
                <a:rPr lang="id-ID" sz="1100" b="1">
                  <a:cs typeface="Arial" charset="0"/>
                </a:rPr>
                <a:t>SP</a:t>
              </a:r>
              <a:endParaRPr lang="id-ID">
                <a:cs typeface="Arial" charset="0"/>
              </a:endParaRPr>
            </a:p>
          </p:txBody>
        </p:sp>
        <p:sp>
          <p:nvSpPr>
            <p:cNvPr id="33804" name="Text Box 11"/>
            <p:cNvSpPr txBox="1">
              <a:spLocks noChangeArrowheads="1"/>
            </p:cNvSpPr>
            <p:nvPr/>
          </p:nvSpPr>
          <p:spPr bwMode="auto">
            <a:xfrm>
              <a:off x="8334" y="5965"/>
              <a:ext cx="1710" cy="79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8000" tIns="18000" rIns="18000" bIns="18000"/>
            <a:lstStyle/>
            <a:p>
              <a:pPr lvl="1"/>
              <a:r>
                <a:rPr lang="en-US" sz="1000" u="sng">
                  <a:latin typeface="Arial Narrow" pitchFamily="34" charset="0"/>
                  <a:cs typeface="Arial" charset="0"/>
                </a:rPr>
                <a:t>Ket</a:t>
              </a:r>
              <a:r>
                <a:rPr lang="en-US" sz="1000">
                  <a:latin typeface="Arial Narrow" pitchFamily="34" charset="0"/>
                  <a:cs typeface="Arial" charset="0"/>
                </a:rPr>
                <a:t> :</a:t>
              </a:r>
            </a:p>
            <a:p>
              <a:pPr lvl="1"/>
              <a:r>
                <a:rPr lang="en-US" sz="1000">
                  <a:latin typeface="Arial Narrow" pitchFamily="34" charset="0"/>
                  <a:cs typeface="Arial" charset="0"/>
                </a:rPr>
                <a:t>	Signalling</a:t>
              </a:r>
            </a:p>
            <a:p>
              <a:pPr>
                <a:spcAft>
                  <a:spcPts val="1000"/>
                </a:spcAft>
              </a:pPr>
              <a:r>
                <a:rPr lang="id-ID" sz="1000">
                  <a:latin typeface="Arial Narrow" pitchFamily="34" charset="0"/>
                  <a:cs typeface="Arial" charset="0"/>
                </a:rPr>
                <a:t>	</a:t>
              </a:r>
              <a:endParaRPr lang="en-US" sz="1000">
                <a:latin typeface="Arial Narrow" pitchFamily="34" charset="0"/>
                <a:cs typeface="Arial" charset="0"/>
              </a:endParaRPr>
            </a:p>
            <a:p>
              <a:pPr>
                <a:spcAft>
                  <a:spcPts val="1000"/>
                </a:spcAft>
              </a:pPr>
              <a:r>
                <a:rPr lang="en-US" sz="1000" i="1">
                  <a:latin typeface="Arial Narrow" pitchFamily="34" charset="0"/>
                  <a:cs typeface="Arial" charset="0"/>
                </a:rPr>
                <a:t>                                </a:t>
              </a:r>
              <a:r>
                <a:rPr lang="id-ID" sz="1000" i="1">
                  <a:latin typeface="Arial Narrow" pitchFamily="34" charset="0"/>
                  <a:cs typeface="Arial" charset="0"/>
                </a:rPr>
                <a:t>Speech</a:t>
              </a:r>
              <a:endParaRPr lang="id-ID">
                <a:cs typeface="Arial" charset="0"/>
              </a:endParaRPr>
            </a:p>
          </p:txBody>
        </p:sp>
        <p:sp>
          <p:nvSpPr>
            <p:cNvPr id="33805" name="Line 12"/>
            <p:cNvSpPr>
              <a:spLocks noChangeShapeType="1"/>
            </p:cNvSpPr>
            <p:nvPr/>
          </p:nvSpPr>
          <p:spPr bwMode="auto">
            <a:xfrm flipV="1">
              <a:off x="8406" y="6134"/>
              <a:ext cx="546" cy="1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lIns="18000" tIns="18000" rIns="18000" bIns="18000"/>
            <a:lstStyle/>
            <a:p>
              <a:endParaRPr lang="en-US"/>
            </a:p>
          </p:txBody>
        </p:sp>
        <p:sp>
          <p:nvSpPr>
            <p:cNvPr id="33806" name="Line 13"/>
            <p:cNvSpPr>
              <a:spLocks noChangeShapeType="1"/>
            </p:cNvSpPr>
            <p:nvPr/>
          </p:nvSpPr>
          <p:spPr bwMode="auto">
            <a:xfrm>
              <a:off x="8364" y="6380"/>
              <a:ext cx="51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18000" tIns="18000" rIns="18000" bIns="18000"/>
            <a:lstStyle/>
            <a:p>
              <a:endParaRPr lang="en-US"/>
            </a:p>
          </p:txBody>
        </p:sp>
      </p:grp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smtClean="0"/>
              <a:t>Mode Non Associated</a:t>
            </a:r>
            <a:endParaRPr lang="id-ID" smtClean="0"/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r>
              <a:rPr lang="en-US" smtClean="0"/>
              <a:t>Dalam mode ini </a:t>
            </a:r>
            <a:r>
              <a:rPr lang="en-US" i="1" smtClean="0"/>
              <a:t>signalling message </a:t>
            </a:r>
            <a:r>
              <a:rPr lang="en-US" smtClean="0"/>
              <a:t>antara dua SP ditransfer melalui satu STP atau lebih, sehingga </a:t>
            </a:r>
            <a:r>
              <a:rPr lang="en-US" i="1" smtClean="0"/>
              <a:t>signalling message </a:t>
            </a:r>
            <a:r>
              <a:rPr lang="en-US" smtClean="0"/>
              <a:t>menempuh lintasan yang berbeda dengan group sirkit voice/data. Terdapat dua macam mode </a:t>
            </a:r>
            <a:r>
              <a:rPr lang="en-US" i="1" smtClean="0"/>
              <a:t>Non Associated, </a:t>
            </a:r>
            <a:r>
              <a:rPr lang="en-US" smtClean="0"/>
              <a:t>yaitu</a:t>
            </a:r>
            <a:r>
              <a:rPr lang="en-US" i="1" smtClean="0"/>
              <a:t> </a:t>
            </a:r>
            <a:r>
              <a:rPr lang="en-US" smtClean="0"/>
              <a:t>:</a:t>
            </a:r>
            <a:endParaRPr lang="id-ID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smtClean="0"/>
              <a:t>Quasi Associated</a:t>
            </a:r>
            <a:endParaRPr lang="id-ID" smtClean="0"/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r>
              <a:rPr lang="en-US" smtClean="0"/>
              <a:t>Dalam mode ini</a:t>
            </a:r>
            <a:r>
              <a:rPr lang="en-US" i="1" smtClean="0"/>
              <a:t>, </a:t>
            </a:r>
            <a:r>
              <a:rPr lang="en-US" smtClean="0"/>
              <a:t>lintasan </a:t>
            </a:r>
            <a:r>
              <a:rPr lang="en-US" i="1" smtClean="0"/>
              <a:t>message </a:t>
            </a:r>
            <a:r>
              <a:rPr lang="en-US" smtClean="0"/>
              <a:t> telah ditentukan sebelumnya.</a:t>
            </a:r>
            <a:endParaRPr lang="id-ID" smtClean="0"/>
          </a:p>
          <a:p>
            <a:pPr eaLnBrk="1" hangingPunct="1"/>
            <a:endParaRPr lang="id-ID" smtClean="0"/>
          </a:p>
        </p:txBody>
      </p:sp>
      <p:grpSp>
        <p:nvGrpSpPr>
          <p:cNvPr id="35844" name="Group 2"/>
          <p:cNvGrpSpPr>
            <a:grpSpLocks/>
          </p:cNvGrpSpPr>
          <p:nvPr/>
        </p:nvGrpSpPr>
        <p:grpSpPr bwMode="auto">
          <a:xfrm>
            <a:off x="609600" y="3048000"/>
            <a:ext cx="7543800" cy="3124200"/>
            <a:chOff x="2007" y="10748"/>
            <a:chExt cx="8580" cy="1971"/>
          </a:xfrm>
        </p:grpSpPr>
        <p:sp>
          <p:nvSpPr>
            <p:cNvPr id="35845" name="Text Box 4"/>
            <p:cNvSpPr txBox="1">
              <a:spLocks noChangeArrowheads="1"/>
            </p:cNvSpPr>
            <p:nvPr/>
          </p:nvSpPr>
          <p:spPr bwMode="auto">
            <a:xfrm>
              <a:off x="2877" y="11648"/>
              <a:ext cx="2112" cy="3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8000" tIns="18000" rIns="18000" bIns="18000"/>
            <a:lstStyle/>
            <a:p>
              <a:pPr algn="ctr">
                <a:spcAft>
                  <a:spcPts val="1000"/>
                </a:spcAft>
              </a:pPr>
              <a:r>
                <a:rPr lang="id-ID" sz="1100" i="1">
                  <a:cs typeface="Arial" charset="0"/>
                </a:rPr>
                <a:t>Quasi Associated</a:t>
              </a:r>
              <a:endParaRPr lang="id-ID">
                <a:cs typeface="Arial" charset="0"/>
              </a:endParaRPr>
            </a:p>
          </p:txBody>
        </p:sp>
        <p:sp>
          <p:nvSpPr>
            <p:cNvPr id="35846" name="Oval 5"/>
            <p:cNvSpPr>
              <a:spLocks noChangeArrowheads="1"/>
            </p:cNvSpPr>
            <p:nvPr/>
          </p:nvSpPr>
          <p:spPr bwMode="auto">
            <a:xfrm>
              <a:off x="2007" y="10754"/>
              <a:ext cx="498" cy="498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onstantia" pitchFamily="18" charset="0"/>
              </a:endParaRPr>
            </a:p>
          </p:txBody>
        </p:sp>
        <p:sp>
          <p:nvSpPr>
            <p:cNvPr id="35847" name="Line 6"/>
            <p:cNvSpPr>
              <a:spLocks noChangeShapeType="1"/>
            </p:cNvSpPr>
            <p:nvPr/>
          </p:nvSpPr>
          <p:spPr bwMode="auto">
            <a:xfrm>
              <a:off x="2520" y="10952"/>
              <a:ext cx="294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48" name="Oval 7"/>
            <p:cNvSpPr>
              <a:spLocks noChangeArrowheads="1"/>
            </p:cNvSpPr>
            <p:nvPr/>
          </p:nvSpPr>
          <p:spPr bwMode="auto">
            <a:xfrm>
              <a:off x="5427" y="10754"/>
              <a:ext cx="498" cy="498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onstantia" pitchFamily="18" charset="0"/>
              </a:endParaRPr>
            </a:p>
          </p:txBody>
        </p:sp>
        <p:sp>
          <p:nvSpPr>
            <p:cNvPr id="35849" name="Line 8"/>
            <p:cNvSpPr>
              <a:spLocks noChangeShapeType="1"/>
            </p:cNvSpPr>
            <p:nvPr/>
          </p:nvSpPr>
          <p:spPr bwMode="auto">
            <a:xfrm>
              <a:off x="2349" y="11195"/>
              <a:ext cx="1356" cy="134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50" name="Text Box 9"/>
            <p:cNvSpPr txBox="1">
              <a:spLocks noChangeArrowheads="1"/>
            </p:cNvSpPr>
            <p:nvPr/>
          </p:nvSpPr>
          <p:spPr bwMode="auto">
            <a:xfrm>
              <a:off x="2085" y="10808"/>
              <a:ext cx="420" cy="3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8000" tIns="18000" rIns="18000" bIns="18000"/>
            <a:lstStyle/>
            <a:p>
              <a:pPr algn="ctr">
                <a:spcAft>
                  <a:spcPts val="1000"/>
                </a:spcAft>
              </a:pPr>
              <a:r>
                <a:rPr lang="id-ID" sz="1100" b="1">
                  <a:cs typeface="Arial" charset="0"/>
                </a:rPr>
                <a:t>SP</a:t>
              </a:r>
              <a:endParaRPr lang="id-ID">
                <a:cs typeface="Arial" charset="0"/>
              </a:endParaRPr>
            </a:p>
          </p:txBody>
        </p:sp>
        <p:sp>
          <p:nvSpPr>
            <p:cNvPr id="35851" name="Text Box 10"/>
            <p:cNvSpPr txBox="1">
              <a:spLocks noChangeArrowheads="1"/>
            </p:cNvSpPr>
            <p:nvPr/>
          </p:nvSpPr>
          <p:spPr bwMode="auto">
            <a:xfrm>
              <a:off x="5505" y="10868"/>
              <a:ext cx="420" cy="3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8000" tIns="18000" rIns="18000" bIns="18000"/>
            <a:lstStyle/>
            <a:p>
              <a:pPr algn="ctr">
                <a:spcAft>
                  <a:spcPts val="1000"/>
                </a:spcAft>
              </a:pPr>
              <a:r>
                <a:rPr lang="id-ID" sz="1100" b="1">
                  <a:cs typeface="Arial" charset="0"/>
                </a:rPr>
                <a:t>SP</a:t>
              </a:r>
              <a:endParaRPr lang="id-ID">
                <a:cs typeface="Arial" charset="0"/>
              </a:endParaRPr>
            </a:p>
          </p:txBody>
        </p:sp>
        <p:grpSp>
          <p:nvGrpSpPr>
            <p:cNvPr id="35852" name="Group 11"/>
            <p:cNvGrpSpPr>
              <a:grpSpLocks/>
            </p:cNvGrpSpPr>
            <p:nvPr/>
          </p:nvGrpSpPr>
          <p:grpSpPr bwMode="auto">
            <a:xfrm>
              <a:off x="3633" y="12281"/>
              <a:ext cx="696" cy="438"/>
              <a:chOff x="5193" y="11015"/>
              <a:chExt cx="696" cy="438"/>
            </a:xfrm>
          </p:grpSpPr>
          <p:sp>
            <p:nvSpPr>
              <p:cNvPr id="35869" name="Rectangle 12"/>
              <p:cNvSpPr>
                <a:spLocks noChangeArrowheads="1"/>
              </p:cNvSpPr>
              <p:nvPr/>
            </p:nvSpPr>
            <p:spPr bwMode="auto">
              <a:xfrm>
                <a:off x="5241" y="11015"/>
                <a:ext cx="558" cy="438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18000" tIns="18000" rIns="18000" bIns="18000"/>
              <a:lstStyle/>
              <a:p>
                <a:endParaRPr lang="id-ID">
                  <a:latin typeface="Constantia" pitchFamily="18" charset="0"/>
                </a:endParaRPr>
              </a:p>
            </p:txBody>
          </p:sp>
          <p:sp>
            <p:nvSpPr>
              <p:cNvPr id="35870" name="Text Box 13"/>
              <p:cNvSpPr txBox="1">
                <a:spLocks noChangeArrowheads="1"/>
              </p:cNvSpPr>
              <p:nvPr/>
            </p:nvSpPr>
            <p:spPr bwMode="auto">
              <a:xfrm>
                <a:off x="5193" y="11057"/>
                <a:ext cx="696" cy="3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18000" tIns="18000" rIns="18000" bIns="18000"/>
              <a:lstStyle/>
              <a:p>
                <a:pPr algn="ctr">
                  <a:spcAft>
                    <a:spcPts val="1000"/>
                  </a:spcAft>
                </a:pPr>
                <a:r>
                  <a:rPr lang="id-ID" sz="1100" b="1">
                    <a:cs typeface="Arial" charset="0"/>
                  </a:rPr>
                  <a:t>STP</a:t>
                </a:r>
                <a:endParaRPr lang="id-ID">
                  <a:cs typeface="Arial" charset="0"/>
                </a:endParaRPr>
              </a:p>
            </p:txBody>
          </p:sp>
        </p:grpSp>
        <p:sp>
          <p:nvSpPr>
            <p:cNvPr id="35853" name="Line 14"/>
            <p:cNvSpPr>
              <a:spLocks noChangeShapeType="1"/>
            </p:cNvSpPr>
            <p:nvPr/>
          </p:nvSpPr>
          <p:spPr bwMode="auto">
            <a:xfrm flipH="1">
              <a:off x="4203" y="11237"/>
              <a:ext cx="1338" cy="132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54" name="Oval 15"/>
            <p:cNvSpPr>
              <a:spLocks noChangeArrowheads="1"/>
            </p:cNvSpPr>
            <p:nvPr/>
          </p:nvSpPr>
          <p:spPr bwMode="auto">
            <a:xfrm>
              <a:off x="6669" y="10748"/>
              <a:ext cx="498" cy="498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onstantia" pitchFamily="18" charset="0"/>
              </a:endParaRPr>
            </a:p>
          </p:txBody>
        </p:sp>
        <p:sp>
          <p:nvSpPr>
            <p:cNvPr id="35855" name="Line 16"/>
            <p:cNvSpPr>
              <a:spLocks noChangeShapeType="1"/>
            </p:cNvSpPr>
            <p:nvPr/>
          </p:nvSpPr>
          <p:spPr bwMode="auto">
            <a:xfrm>
              <a:off x="7182" y="10946"/>
              <a:ext cx="294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56" name="Oval 17"/>
            <p:cNvSpPr>
              <a:spLocks noChangeArrowheads="1"/>
            </p:cNvSpPr>
            <p:nvPr/>
          </p:nvSpPr>
          <p:spPr bwMode="auto">
            <a:xfrm>
              <a:off x="10089" y="10748"/>
              <a:ext cx="498" cy="498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onstantia" pitchFamily="18" charset="0"/>
              </a:endParaRPr>
            </a:p>
          </p:txBody>
        </p:sp>
        <p:sp>
          <p:nvSpPr>
            <p:cNvPr id="35857" name="Text Box 18"/>
            <p:cNvSpPr txBox="1">
              <a:spLocks noChangeArrowheads="1"/>
            </p:cNvSpPr>
            <p:nvPr/>
          </p:nvSpPr>
          <p:spPr bwMode="auto">
            <a:xfrm>
              <a:off x="6747" y="10802"/>
              <a:ext cx="420" cy="3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8000" tIns="18000" rIns="18000" bIns="18000"/>
            <a:lstStyle/>
            <a:p>
              <a:pPr algn="ctr">
                <a:spcAft>
                  <a:spcPts val="1000"/>
                </a:spcAft>
              </a:pPr>
              <a:r>
                <a:rPr lang="id-ID" sz="1100" b="1">
                  <a:cs typeface="Arial" charset="0"/>
                </a:rPr>
                <a:t>SP</a:t>
              </a:r>
              <a:endParaRPr lang="id-ID">
                <a:cs typeface="Arial" charset="0"/>
              </a:endParaRPr>
            </a:p>
          </p:txBody>
        </p:sp>
        <p:sp>
          <p:nvSpPr>
            <p:cNvPr id="35858" name="Text Box 19"/>
            <p:cNvSpPr txBox="1">
              <a:spLocks noChangeArrowheads="1"/>
            </p:cNvSpPr>
            <p:nvPr/>
          </p:nvSpPr>
          <p:spPr bwMode="auto">
            <a:xfrm>
              <a:off x="10167" y="10862"/>
              <a:ext cx="420" cy="3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8000" tIns="18000" rIns="18000" bIns="18000"/>
            <a:lstStyle/>
            <a:p>
              <a:pPr algn="ctr">
                <a:spcAft>
                  <a:spcPts val="1000"/>
                </a:spcAft>
              </a:pPr>
              <a:r>
                <a:rPr lang="id-ID" sz="1100" b="1">
                  <a:cs typeface="Arial" charset="0"/>
                </a:rPr>
                <a:t>SP</a:t>
              </a:r>
              <a:endParaRPr lang="id-ID">
                <a:cs typeface="Arial" charset="0"/>
              </a:endParaRPr>
            </a:p>
          </p:txBody>
        </p:sp>
        <p:grpSp>
          <p:nvGrpSpPr>
            <p:cNvPr id="35859" name="Group 20"/>
            <p:cNvGrpSpPr>
              <a:grpSpLocks/>
            </p:cNvGrpSpPr>
            <p:nvPr/>
          </p:nvGrpSpPr>
          <p:grpSpPr bwMode="auto">
            <a:xfrm>
              <a:off x="7659" y="12278"/>
              <a:ext cx="696" cy="438"/>
              <a:chOff x="5193" y="11015"/>
              <a:chExt cx="696" cy="438"/>
            </a:xfrm>
          </p:grpSpPr>
          <p:sp>
            <p:nvSpPr>
              <p:cNvPr id="35867" name="Rectangle 21"/>
              <p:cNvSpPr>
                <a:spLocks noChangeArrowheads="1"/>
              </p:cNvSpPr>
              <p:nvPr/>
            </p:nvSpPr>
            <p:spPr bwMode="auto">
              <a:xfrm>
                <a:off x="5241" y="11015"/>
                <a:ext cx="558" cy="438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18000" tIns="18000" rIns="18000" bIns="18000"/>
              <a:lstStyle/>
              <a:p>
                <a:endParaRPr lang="id-ID">
                  <a:latin typeface="Constantia" pitchFamily="18" charset="0"/>
                </a:endParaRPr>
              </a:p>
            </p:txBody>
          </p:sp>
          <p:sp>
            <p:nvSpPr>
              <p:cNvPr id="35868" name="Text Box 22"/>
              <p:cNvSpPr txBox="1">
                <a:spLocks noChangeArrowheads="1"/>
              </p:cNvSpPr>
              <p:nvPr/>
            </p:nvSpPr>
            <p:spPr bwMode="auto">
              <a:xfrm>
                <a:off x="5193" y="11057"/>
                <a:ext cx="696" cy="3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18000" tIns="18000" rIns="18000" bIns="18000"/>
              <a:lstStyle/>
              <a:p>
                <a:pPr algn="ctr">
                  <a:spcAft>
                    <a:spcPts val="1000"/>
                  </a:spcAft>
                </a:pPr>
                <a:r>
                  <a:rPr lang="id-ID" sz="1100" b="1">
                    <a:cs typeface="Arial" charset="0"/>
                  </a:rPr>
                  <a:t>STP</a:t>
                </a:r>
                <a:endParaRPr lang="id-ID">
                  <a:cs typeface="Arial" charset="0"/>
                </a:endParaRPr>
              </a:p>
            </p:txBody>
          </p:sp>
        </p:grpSp>
        <p:grpSp>
          <p:nvGrpSpPr>
            <p:cNvPr id="35860" name="Group 23"/>
            <p:cNvGrpSpPr>
              <a:grpSpLocks/>
            </p:cNvGrpSpPr>
            <p:nvPr/>
          </p:nvGrpSpPr>
          <p:grpSpPr bwMode="auto">
            <a:xfrm>
              <a:off x="8913" y="12278"/>
              <a:ext cx="696" cy="438"/>
              <a:chOff x="5193" y="11015"/>
              <a:chExt cx="696" cy="438"/>
            </a:xfrm>
          </p:grpSpPr>
          <p:sp>
            <p:nvSpPr>
              <p:cNvPr id="35865" name="Rectangle 24"/>
              <p:cNvSpPr>
                <a:spLocks noChangeArrowheads="1"/>
              </p:cNvSpPr>
              <p:nvPr/>
            </p:nvSpPr>
            <p:spPr bwMode="auto">
              <a:xfrm>
                <a:off x="5241" y="11015"/>
                <a:ext cx="558" cy="438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18000" tIns="18000" rIns="18000" bIns="18000"/>
              <a:lstStyle/>
              <a:p>
                <a:endParaRPr lang="id-ID">
                  <a:latin typeface="Constantia" pitchFamily="18" charset="0"/>
                </a:endParaRPr>
              </a:p>
            </p:txBody>
          </p:sp>
          <p:sp>
            <p:nvSpPr>
              <p:cNvPr id="35866" name="Text Box 25"/>
              <p:cNvSpPr txBox="1">
                <a:spLocks noChangeArrowheads="1"/>
              </p:cNvSpPr>
              <p:nvPr/>
            </p:nvSpPr>
            <p:spPr bwMode="auto">
              <a:xfrm>
                <a:off x="5193" y="11057"/>
                <a:ext cx="696" cy="3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18000" tIns="18000" rIns="18000" bIns="18000"/>
              <a:lstStyle/>
              <a:p>
                <a:pPr algn="ctr">
                  <a:spcAft>
                    <a:spcPts val="1000"/>
                  </a:spcAft>
                </a:pPr>
                <a:r>
                  <a:rPr lang="id-ID" sz="1100" b="1">
                    <a:cs typeface="Arial" charset="0"/>
                  </a:rPr>
                  <a:t>STP</a:t>
                </a:r>
                <a:endParaRPr lang="id-ID">
                  <a:cs typeface="Arial" charset="0"/>
                </a:endParaRPr>
              </a:p>
            </p:txBody>
          </p:sp>
        </p:grpSp>
        <p:sp>
          <p:nvSpPr>
            <p:cNvPr id="35861" name="Line 26"/>
            <p:cNvSpPr>
              <a:spLocks noChangeShapeType="1"/>
            </p:cNvSpPr>
            <p:nvPr/>
          </p:nvSpPr>
          <p:spPr bwMode="auto">
            <a:xfrm>
              <a:off x="6945" y="11294"/>
              <a:ext cx="858" cy="109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62" name="Line 27"/>
            <p:cNvSpPr>
              <a:spLocks noChangeShapeType="1"/>
            </p:cNvSpPr>
            <p:nvPr/>
          </p:nvSpPr>
          <p:spPr bwMode="auto">
            <a:xfrm flipH="1">
              <a:off x="9387" y="11288"/>
              <a:ext cx="858" cy="109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63" name="Line 28"/>
            <p:cNvSpPr>
              <a:spLocks noChangeShapeType="1"/>
            </p:cNvSpPr>
            <p:nvPr/>
          </p:nvSpPr>
          <p:spPr bwMode="auto">
            <a:xfrm>
              <a:off x="8235" y="12488"/>
              <a:ext cx="72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lIns="18000" tIns="18000" rIns="18000" bIns="18000"/>
            <a:lstStyle/>
            <a:p>
              <a:endParaRPr lang="en-US"/>
            </a:p>
          </p:txBody>
        </p:sp>
        <p:sp>
          <p:nvSpPr>
            <p:cNvPr id="35864" name="Text Box 29"/>
            <p:cNvSpPr txBox="1">
              <a:spLocks noChangeArrowheads="1"/>
            </p:cNvSpPr>
            <p:nvPr/>
          </p:nvSpPr>
          <p:spPr bwMode="auto">
            <a:xfrm>
              <a:off x="7569" y="11624"/>
              <a:ext cx="2112" cy="3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8000" tIns="18000" rIns="18000" bIns="18000"/>
            <a:lstStyle/>
            <a:p>
              <a:pPr algn="ctr">
                <a:spcAft>
                  <a:spcPts val="1000"/>
                </a:spcAft>
              </a:pPr>
              <a:r>
                <a:rPr lang="id-ID" sz="1100" i="1">
                  <a:cs typeface="Arial" charset="0"/>
                </a:rPr>
                <a:t>Quasi Associated</a:t>
              </a:r>
              <a:endParaRPr lang="id-ID">
                <a:cs typeface="Arial" charset="0"/>
              </a:endParaRPr>
            </a:p>
          </p:txBody>
        </p:sp>
      </p:grp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smtClean="0"/>
              <a:t>Fully Non Associated</a:t>
            </a:r>
            <a:endParaRPr lang="id-ID" smtClean="0"/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r>
              <a:rPr lang="en-US" smtClean="0"/>
              <a:t>Dalam mode ini, </a:t>
            </a:r>
            <a:r>
              <a:rPr lang="en-US" i="1" smtClean="0"/>
              <a:t>message </a:t>
            </a:r>
            <a:r>
              <a:rPr lang="en-US" smtClean="0"/>
              <a:t>ditransfer melalui lintasan manapun yang tersedia dalam </a:t>
            </a:r>
            <a:r>
              <a:rPr lang="en-US" i="1" smtClean="0"/>
              <a:t>network </a:t>
            </a:r>
            <a:r>
              <a:rPr lang="en-US" smtClean="0"/>
              <a:t>dan tidak dapat ditentukan sebelumnya</a:t>
            </a:r>
            <a:endParaRPr lang="id-ID" smtClean="0"/>
          </a:p>
        </p:txBody>
      </p:sp>
      <p:grpSp>
        <p:nvGrpSpPr>
          <p:cNvPr id="36868" name="Group 2"/>
          <p:cNvGrpSpPr>
            <a:grpSpLocks/>
          </p:cNvGrpSpPr>
          <p:nvPr/>
        </p:nvGrpSpPr>
        <p:grpSpPr bwMode="auto">
          <a:xfrm>
            <a:off x="533400" y="3733800"/>
            <a:ext cx="7696200" cy="2590800"/>
            <a:chOff x="1707" y="7482"/>
            <a:chExt cx="8796" cy="2772"/>
          </a:xfrm>
        </p:grpSpPr>
        <p:sp>
          <p:nvSpPr>
            <p:cNvPr id="36869" name="Freeform 3"/>
            <p:cNvSpPr>
              <a:spLocks/>
            </p:cNvSpPr>
            <p:nvPr/>
          </p:nvSpPr>
          <p:spPr bwMode="auto">
            <a:xfrm>
              <a:off x="1977" y="7962"/>
              <a:ext cx="3342" cy="1272"/>
            </a:xfrm>
            <a:custGeom>
              <a:avLst/>
              <a:gdLst>
                <a:gd name="T0" fmla="*/ 0 w 3342"/>
                <a:gd name="T1" fmla="*/ 12 h 1272"/>
                <a:gd name="T2" fmla="*/ 762 w 3342"/>
                <a:gd name="T3" fmla="*/ 1272 h 1272"/>
                <a:gd name="T4" fmla="*/ 2580 w 3342"/>
                <a:gd name="T5" fmla="*/ 1272 h 1272"/>
                <a:gd name="T6" fmla="*/ 3342 w 3342"/>
                <a:gd name="T7" fmla="*/ 0 h 12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42"/>
                <a:gd name="T13" fmla="*/ 0 h 1272"/>
                <a:gd name="T14" fmla="*/ 3342 w 3342"/>
                <a:gd name="T15" fmla="*/ 1272 h 12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42" h="1272">
                  <a:moveTo>
                    <a:pt x="0" y="12"/>
                  </a:moveTo>
                  <a:lnTo>
                    <a:pt x="762" y="1272"/>
                  </a:lnTo>
                  <a:lnTo>
                    <a:pt x="2580" y="1272"/>
                  </a:lnTo>
                  <a:lnTo>
                    <a:pt x="3342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lIns="10800" tIns="10800" rIns="10800" bIns="10800"/>
            <a:lstStyle/>
            <a:p>
              <a:endParaRPr lang="id-ID">
                <a:latin typeface="Constantia" pitchFamily="18" charset="0"/>
              </a:endParaRPr>
            </a:p>
          </p:txBody>
        </p:sp>
        <p:sp>
          <p:nvSpPr>
            <p:cNvPr id="36870" name="Oval 5"/>
            <p:cNvSpPr>
              <a:spLocks noChangeArrowheads="1"/>
            </p:cNvSpPr>
            <p:nvPr/>
          </p:nvSpPr>
          <p:spPr bwMode="auto">
            <a:xfrm>
              <a:off x="1707" y="7482"/>
              <a:ext cx="498" cy="498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onstantia" pitchFamily="18" charset="0"/>
              </a:endParaRPr>
            </a:p>
          </p:txBody>
        </p:sp>
        <p:sp>
          <p:nvSpPr>
            <p:cNvPr id="36871" name="Line 6"/>
            <p:cNvSpPr>
              <a:spLocks noChangeShapeType="1"/>
            </p:cNvSpPr>
            <p:nvPr/>
          </p:nvSpPr>
          <p:spPr bwMode="auto">
            <a:xfrm>
              <a:off x="2217" y="7800"/>
              <a:ext cx="294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872" name="Oval 7"/>
            <p:cNvSpPr>
              <a:spLocks noChangeArrowheads="1"/>
            </p:cNvSpPr>
            <p:nvPr/>
          </p:nvSpPr>
          <p:spPr bwMode="auto">
            <a:xfrm>
              <a:off x="5127" y="7482"/>
              <a:ext cx="498" cy="498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>
                <a:latin typeface="Constantia" pitchFamily="18" charset="0"/>
              </a:endParaRPr>
            </a:p>
          </p:txBody>
        </p:sp>
        <p:sp>
          <p:nvSpPr>
            <p:cNvPr id="36873" name="Text Box 8"/>
            <p:cNvSpPr txBox="1">
              <a:spLocks noChangeArrowheads="1"/>
            </p:cNvSpPr>
            <p:nvPr/>
          </p:nvSpPr>
          <p:spPr bwMode="auto">
            <a:xfrm>
              <a:off x="1785" y="7536"/>
              <a:ext cx="420" cy="3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8000" tIns="18000" rIns="18000" bIns="18000"/>
            <a:lstStyle/>
            <a:p>
              <a:pPr algn="ctr">
                <a:spcAft>
                  <a:spcPts val="1000"/>
                </a:spcAft>
              </a:pPr>
              <a:r>
                <a:rPr lang="id-ID" sz="1100" b="1">
                  <a:cs typeface="Arial" charset="0"/>
                </a:rPr>
                <a:t>SP</a:t>
              </a:r>
              <a:endParaRPr lang="id-ID">
                <a:cs typeface="Arial" charset="0"/>
              </a:endParaRPr>
            </a:p>
          </p:txBody>
        </p:sp>
        <p:sp>
          <p:nvSpPr>
            <p:cNvPr id="36874" name="Text Box 9"/>
            <p:cNvSpPr txBox="1">
              <a:spLocks noChangeArrowheads="1"/>
            </p:cNvSpPr>
            <p:nvPr/>
          </p:nvSpPr>
          <p:spPr bwMode="auto">
            <a:xfrm>
              <a:off x="5205" y="7593"/>
              <a:ext cx="420" cy="3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8000" tIns="18000" rIns="18000" bIns="18000"/>
            <a:lstStyle/>
            <a:p>
              <a:pPr algn="ctr">
                <a:spcAft>
                  <a:spcPts val="1000"/>
                </a:spcAft>
              </a:pPr>
              <a:r>
                <a:rPr lang="id-ID" sz="1100" b="1">
                  <a:cs typeface="Arial" charset="0"/>
                </a:rPr>
                <a:t>SP</a:t>
              </a:r>
              <a:endParaRPr lang="id-ID">
                <a:cs typeface="Arial" charset="0"/>
              </a:endParaRPr>
            </a:p>
          </p:txBody>
        </p:sp>
        <p:grpSp>
          <p:nvGrpSpPr>
            <p:cNvPr id="36875" name="Group 10"/>
            <p:cNvGrpSpPr>
              <a:grpSpLocks/>
            </p:cNvGrpSpPr>
            <p:nvPr/>
          </p:nvGrpSpPr>
          <p:grpSpPr bwMode="auto">
            <a:xfrm>
              <a:off x="2697" y="9012"/>
              <a:ext cx="696" cy="438"/>
              <a:chOff x="5193" y="11015"/>
              <a:chExt cx="696" cy="438"/>
            </a:xfrm>
          </p:grpSpPr>
          <p:sp>
            <p:nvSpPr>
              <p:cNvPr id="36900" name="Rectangle 11"/>
              <p:cNvSpPr>
                <a:spLocks noChangeArrowheads="1"/>
              </p:cNvSpPr>
              <p:nvPr/>
            </p:nvSpPr>
            <p:spPr bwMode="auto">
              <a:xfrm>
                <a:off x="5241" y="11015"/>
                <a:ext cx="558" cy="438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18000" tIns="18000" rIns="18000" bIns="18000"/>
              <a:lstStyle/>
              <a:p>
                <a:endParaRPr lang="id-ID">
                  <a:latin typeface="Constantia" pitchFamily="18" charset="0"/>
                </a:endParaRPr>
              </a:p>
            </p:txBody>
          </p:sp>
          <p:sp>
            <p:nvSpPr>
              <p:cNvPr id="36901" name="Text Box 12"/>
              <p:cNvSpPr txBox="1">
                <a:spLocks noChangeArrowheads="1"/>
              </p:cNvSpPr>
              <p:nvPr/>
            </p:nvSpPr>
            <p:spPr bwMode="auto">
              <a:xfrm>
                <a:off x="5193" y="11057"/>
                <a:ext cx="696" cy="3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18000" tIns="18000" rIns="18000" bIns="18000"/>
              <a:lstStyle/>
              <a:p>
                <a:pPr algn="ctr">
                  <a:spcAft>
                    <a:spcPts val="1000"/>
                  </a:spcAft>
                </a:pPr>
                <a:r>
                  <a:rPr lang="id-ID" sz="1100" b="1">
                    <a:cs typeface="Arial" charset="0"/>
                  </a:rPr>
                  <a:t>STP</a:t>
                </a:r>
                <a:endParaRPr lang="id-ID">
                  <a:cs typeface="Arial" charset="0"/>
                </a:endParaRPr>
              </a:p>
            </p:txBody>
          </p:sp>
        </p:grpSp>
        <p:grpSp>
          <p:nvGrpSpPr>
            <p:cNvPr id="36876" name="Group 13"/>
            <p:cNvGrpSpPr>
              <a:grpSpLocks/>
            </p:cNvGrpSpPr>
            <p:nvPr/>
          </p:nvGrpSpPr>
          <p:grpSpPr bwMode="auto">
            <a:xfrm>
              <a:off x="3951" y="9012"/>
              <a:ext cx="696" cy="438"/>
              <a:chOff x="5193" y="11015"/>
              <a:chExt cx="696" cy="438"/>
            </a:xfrm>
          </p:grpSpPr>
          <p:sp>
            <p:nvSpPr>
              <p:cNvPr id="36898" name="Rectangle 14"/>
              <p:cNvSpPr>
                <a:spLocks noChangeArrowheads="1"/>
              </p:cNvSpPr>
              <p:nvPr/>
            </p:nvSpPr>
            <p:spPr bwMode="auto">
              <a:xfrm>
                <a:off x="5241" y="11015"/>
                <a:ext cx="558" cy="438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18000" tIns="18000" rIns="18000" bIns="18000"/>
              <a:lstStyle/>
              <a:p>
                <a:endParaRPr lang="id-ID">
                  <a:latin typeface="Constantia" pitchFamily="18" charset="0"/>
                </a:endParaRPr>
              </a:p>
            </p:txBody>
          </p:sp>
          <p:sp>
            <p:nvSpPr>
              <p:cNvPr id="36899" name="Text Box 15"/>
              <p:cNvSpPr txBox="1">
                <a:spLocks noChangeArrowheads="1"/>
              </p:cNvSpPr>
              <p:nvPr/>
            </p:nvSpPr>
            <p:spPr bwMode="auto">
              <a:xfrm>
                <a:off x="5193" y="11057"/>
                <a:ext cx="696" cy="3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18000" tIns="18000" rIns="18000" bIns="18000"/>
              <a:lstStyle/>
              <a:p>
                <a:pPr algn="ctr">
                  <a:spcAft>
                    <a:spcPts val="1000"/>
                  </a:spcAft>
                </a:pPr>
                <a:r>
                  <a:rPr lang="id-ID" sz="1100" b="1">
                    <a:cs typeface="Arial" charset="0"/>
                  </a:rPr>
                  <a:t>STP</a:t>
                </a:r>
                <a:endParaRPr lang="id-ID">
                  <a:cs typeface="Arial" charset="0"/>
                </a:endParaRPr>
              </a:p>
            </p:txBody>
          </p:sp>
        </p:grpSp>
        <p:sp>
          <p:nvSpPr>
            <p:cNvPr id="36877" name="Text Box 16"/>
            <p:cNvSpPr txBox="1">
              <a:spLocks noChangeArrowheads="1"/>
            </p:cNvSpPr>
            <p:nvPr/>
          </p:nvSpPr>
          <p:spPr bwMode="auto">
            <a:xfrm>
              <a:off x="2943" y="9786"/>
              <a:ext cx="1350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8000" tIns="18000" rIns="18000" bIns="18000"/>
            <a:lstStyle/>
            <a:p>
              <a:pPr algn="ctr">
                <a:spcAft>
                  <a:spcPts val="1000"/>
                </a:spcAft>
              </a:pPr>
              <a:r>
                <a:rPr lang="id-ID" sz="1100" i="1">
                  <a:cs typeface="Arial" charset="0"/>
                </a:rPr>
                <a:t> suatu saat</a:t>
              </a:r>
              <a:endParaRPr lang="id-ID">
                <a:cs typeface="Arial" charset="0"/>
              </a:endParaRPr>
            </a:p>
          </p:txBody>
        </p:sp>
        <p:grpSp>
          <p:nvGrpSpPr>
            <p:cNvPr id="36878" name="Group 17"/>
            <p:cNvGrpSpPr>
              <a:grpSpLocks/>
            </p:cNvGrpSpPr>
            <p:nvPr/>
          </p:nvGrpSpPr>
          <p:grpSpPr bwMode="auto">
            <a:xfrm>
              <a:off x="6585" y="7506"/>
              <a:ext cx="3918" cy="2748"/>
              <a:chOff x="7059" y="7506"/>
              <a:chExt cx="3918" cy="2748"/>
            </a:xfrm>
          </p:grpSpPr>
          <p:sp>
            <p:nvSpPr>
              <p:cNvPr id="36879" name="Freeform 18"/>
              <p:cNvSpPr>
                <a:spLocks/>
              </p:cNvSpPr>
              <p:nvPr/>
            </p:nvSpPr>
            <p:spPr bwMode="auto">
              <a:xfrm>
                <a:off x="7389" y="7950"/>
                <a:ext cx="3198" cy="1278"/>
              </a:xfrm>
              <a:custGeom>
                <a:avLst/>
                <a:gdLst>
                  <a:gd name="T0" fmla="*/ 0 w 3198"/>
                  <a:gd name="T1" fmla="*/ 498 h 1278"/>
                  <a:gd name="T2" fmla="*/ 498 w 3198"/>
                  <a:gd name="T3" fmla="*/ 0 h 1278"/>
                  <a:gd name="T4" fmla="*/ 708 w 3198"/>
                  <a:gd name="T5" fmla="*/ 0 h 1278"/>
                  <a:gd name="T6" fmla="*/ 1200 w 3198"/>
                  <a:gd name="T7" fmla="*/ 1278 h 1278"/>
                  <a:gd name="T8" fmla="*/ 1368 w 3198"/>
                  <a:gd name="T9" fmla="*/ 1278 h 1278"/>
                  <a:gd name="T10" fmla="*/ 2220 w 3198"/>
                  <a:gd name="T11" fmla="*/ 48 h 1278"/>
                  <a:gd name="T12" fmla="*/ 2400 w 3198"/>
                  <a:gd name="T13" fmla="*/ 48 h 1278"/>
                  <a:gd name="T14" fmla="*/ 2688 w 3198"/>
                  <a:gd name="T15" fmla="*/ 1230 h 1278"/>
                  <a:gd name="T16" fmla="*/ 2808 w 3198"/>
                  <a:gd name="T17" fmla="*/ 1230 h 1278"/>
                  <a:gd name="T18" fmla="*/ 3198 w 3198"/>
                  <a:gd name="T19" fmla="*/ 930 h 127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198"/>
                  <a:gd name="T31" fmla="*/ 0 h 1278"/>
                  <a:gd name="T32" fmla="*/ 3198 w 3198"/>
                  <a:gd name="T33" fmla="*/ 1278 h 127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198" h="1278">
                    <a:moveTo>
                      <a:pt x="0" y="498"/>
                    </a:moveTo>
                    <a:lnTo>
                      <a:pt x="498" y="0"/>
                    </a:lnTo>
                    <a:lnTo>
                      <a:pt x="708" y="0"/>
                    </a:lnTo>
                    <a:lnTo>
                      <a:pt x="1200" y="1278"/>
                    </a:lnTo>
                    <a:lnTo>
                      <a:pt x="1368" y="1278"/>
                    </a:lnTo>
                    <a:lnTo>
                      <a:pt x="2220" y="48"/>
                    </a:lnTo>
                    <a:lnTo>
                      <a:pt x="2400" y="48"/>
                    </a:lnTo>
                    <a:lnTo>
                      <a:pt x="2688" y="1230"/>
                    </a:lnTo>
                    <a:lnTo>
                      <a:pt x="2808" y="1230"/>
                    </a:lnTo>
                    <a:lnTo>
                      <a:pt x="3198" y="930"/>
                    </a:lnTo>
                  </a:path>
                </a:pathLst>
              </a:custGeom>
              <a:noFill/>
              <a:ln w="19050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 lIns="10800" tIns="10800" rIns="10800" bIns="10800"/>
              <a:lstStyle/>
              <a:p>
                <a:endParaRPr lang="id-ID">
                  <a:latin typeface="Constantia" pitchFamily="18" charset="0"/>
                </a:endParaRPr>
              </a:p>
            </p:txBody>
          </p:sp>
          <p:sp>
            <p:nvSpPr>
              <p:cNvPr id="36880" name="Oval 19"/>
              <p:cNvSpPr>
                <a:spLocks noChangeArrowheads="1"/>
              </p:cNvSpPr>
              <p:nvPr/>
            </p:nvSpPr>
            <p:spPr bwMode="auto">
              <a:xfrm>
                <a:off x="7059" y="8418"/>
                <a:ext cx="498" cy="498"/>
              </a:xfrm>
              <a:prstGeom prst="ellipse">
                <a:avLst/>
              </a:prstGeom>
              <a:solidFill>
                <a:srgbClr val="FFFF99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>
                  <a:latin typeface="Constantia" pitchFamily="18" charset="0"/>
                </a:endParaRPr>
              </a:p>
            </p:txBody>
          </p:sp>
          <p:sp>
            <p:nvSpPr>
              <p:cNvPr id="36881" name="Line 20"/>
              <p:cNvSpPr>
                <a:spLocks noChangeShapeType="1"/>
              </p:cNvSpPr>
              <p:nvPr/>
            </p:nvSpPr>
            <p:spPr bwMode="auto">
              <a:xfrm>
                <a:off x="7581" y="8676"/>
                <a:ext cx="294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82" name="Oval 21"/>
              <p:cNvSpPr>
                <a:spLocks noChangeArrowheads="1"/>
              </p:cNvSpPr>
              <p:nvPr/>
            </p:nvSpPr>
            <p:spPr bwMode="auto">
              <a:xfrm>
                <a:off x="10479" y="8418"/>
                <a:ext cx="498" cy="498"/>
              </a:xfrm>
              <a:prstGeom prst="ellipse">
                <a:avLst/>
              </a:prstGeom>
              <a:solidFill>
                <a:srgbClr val="FFFF99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>
                  <a:latin typeface="Constantia" pitchFamily="18" charset="0"/>
                </a:endParaRPr>
              </a:p>
            </p:txBody>
          </p:sp>
          <p:sp>
            <p:nvSpPr>
              <p:cNvPr id="36883" name="Text Box 22"/>
              <p:cNvSpPr txBox="1">
                <a:spLocks noChangeArrowheads="1"/>
              </p:cNvSpPr>
              <p:nvPr/>
            </p:nvSpPr>
            <p:spPr bwMode="auto">
              <a:xfrm>
                <a:off x="7137" y="8472"/>
                <a:ext cx="420" cy="3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18000" tIns="18000" rIns="18000" bIns="18000"/>
              <a:lstStyle/>
              <a:p>
                <a:pPr algn="ctr">
                  <a:spcAft>
                    <a:spcPts val="1000"/>
                  </a:spcAft>
                </a:pPr>
                <a:r>
                  <a:rPr lang="id-ID" sz="1100" b="1">
                    <a:cs typeface="Arial" charset="0"/>
                  </a:rPr>
                  <a:t>SP</a:t>
                </a:r>
                <a:endParaRPr lang="id-ID">
                  <a:cs typeface="Arial" charset="0"/>
                </a:endParaRPr>
              </a:p>
            </p:txBody>
          </p:sp>
          <p:sp>
            <p:nvSpPr>
              <p:cNvPr id="36884" name="Text Box 23"/>
              <p:cNvSpPr txBox="1">
                <a:spLocks noChangeArrowheads="1"/>
              </p:cNvSpPr>
              <p:nvPr/>
            </p:nvSpPr>
            <p:spPr bwMode="auto">
              <a:xfrm>
                <a:off x="10557" y="8532"/>
                <a:ext cx="420" cy="3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18000" tIns="18000" rIns="18000" bIns="18000"/>
              <a:lstStyle/>
              <a:p>
                <a:pPr algn="ctr">
                  <a:spcAft>
                    <a:spcPts val="1000"/>
                  </a:spcAft>
                </a:pPr>
                <a:r>
                  <a:rPr lang="id-ID" sz="1100" b="1">
                    <a:cs typeface="Arial" charset="0"/>
                  </a:rPr>
                  <a:t>SP</a:t>
                </a:r>
                <a:endParaRPr lang="id-ID">
                  <a:cs typeface="Arial" charset="0"/>
                </a:endParaRPr>
              </a:p>
            </p:txBody>
          </p:sp>
          <p:grpSp>
            <p:nvGrpSpPr>
              <p:cNvPr id="36885" name="Group 24"/>
              <p:cNvGrpSpPr>
                <a:grpSpLocks/>
              </p:cNvGrpSpPr>
              <p:nvPr/>
            </p:nvGrpSpPr>
            <p:grpSpPr bwMode="auto">
              <a:xfrm>
                <a:off x="7665" y="7506"/>
                <a:ext cx="696" cy="438"/>
                <a:chOff x="5193" y="11015"/>
                <a:chExt cx="696" cy="438"/>
              </a:xfrm>
            </p:grpSpPr>
            <p:sp>
              <p:nvSpPr>
                <p:cNvPr id="36896" name="Rectangle 25"/>
                <p:cNvSpPr>
                  <a:spLocks noChangeArrowheads="1"/>
                </p:cNvSpPr>
                <p:nvPr/>
              </p:nvSpPr>
              <p:spPr bwMode="auto">
                <a:xfrm>
                  <a:off x="5241" y="11015"/>
                  <a:ext cx="558" cy="438"/>
                </a:xfrm>
                <a:prstGeom prst="rect">
                  <a:avLst/>
                </a:prstGeom>
                <a:solidFill>
                  <a:srgbClr val="00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lIns="18000" tIns="18000" rIns="18000" bIns="18000"/>
                <a:lstStyle/>
                <a:p>
                  <a:endParaRPr lang="id-ID">
                    <a:latin typeface="Constantia" pitchFamily="18" charset="0"/>
                  </a:endParaRPr>
                </a:p>
              </p:txBody>
            </p:sp>
            <p:sp>
              <p:nvSpPr>
                <p:cNvPr id="36897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5193" y="11057"/>
                  <a:ext cx="696" cy="37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18000" tIns="18000" rIns="18000" bIns="18000"/>
                <a:lstStyle/>
                <a:p>
                  <a:pPr algn="ctr">
                    <a:spcAft>
                      <a:spcPts val="1000"/>
                    </a:spcAft>
                  </a:pPr>
                  <a:r>
                    <a:rPr lang="id-ID" sz="1100" b="1">
                      <a:cs typeface="Arial" charset="0"/>
                    </a:rPr>
                    <a:t>STP</a:t>
                  </a:r>
                  <a:endParaRPr lang="id-ID">
                    <a:cs typeface="Arial" charset="0"/>
                  </a:endParaRPr>
                </a:p>
              </p:txBody>
            </p:sp>
          </p:grpSp>
          <p:grpSp>
            <p:nvGrpSpPr>
              <p:cNvPr id="36886" name="Group 27"/>
              <p:cNvGrpSpPr>
                <a:grpSpLocks/>
              </p:cNvGrpSpPr>
              <p:nvPr/>
            </p:nvGrpSpPr>
            <p:grpSpPr bwMode="auto">
              <a:xfrm>
                <a:off x="8343" y="9222"/>
                <a:ext cx="696" cy="438"/>
                <a:chOff x="5193" y="11015"/>
                <a:chExt cx="696" cy="438"/>
              </a:xfrm>
            </p:grpSpPr>
            <p:sp>
              <p:nvSpPr>
                <p:cNvPr id="36894" name="Rectangle 28"/>
                <p:cNvSpPr>
                  <a:spLocks noChangeArrowheads="1"/>
                </p:cNvSpPr>
                <p:nvPr/>
              </p:nvSpPr>
              <p:spPr bwMode="auto">
                <a:xfrm>
                  <a:off x="5241" y="11015"/>
                  <a:ext cx="558" cy="438"/>
                </a:xfrm>
                <a:prstGeom prst="rect">
                  <a:avLst/>
                </a:prstGeom>
                <a:solidFill>
                  <a:srgbClr val="00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lIns="18000" tIns="18000" rIns="18000" bIns="18000"/>
                <a:lstStyle/>
                <a:p>
                  <a:endParaRPr lang="id-ID">
                    <a:latin typeface="Constantia" pitchFamily="18" charset="0"/>
                  </a:endParaRPr>
                </a:p>
              </p:txBody>
            </p:sp>
            <p:sp>
              <p:nvSpPr>
                <p:cNvPr id="36895" name="Text Box 29"/>
                <p:cNvSpPr txBox="1">
                  <a:spLocks noChangeArrowheads="1"/>
                </p:cNvSpPr>
                <p:nvPr/>
              </p:nvSpPr>
              <p:spPr bwMode="auto">
                <a:xfrm>
                  <a:off x="5193" y="11057"/>
                  <a:ext cx="696" cy="37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18000" tIns="18000" rIns="18000" bIns="18000"/>
                <a:lstStyle/>
                <a:p>
                  <a:pPr algn="ctr">
                    <a:spcAft>
                      <a:spcPts val="1000"/>
                    </a:spcAft>
                  </a:pPr>
                  <a:r>
                    <a:rPr lang="id-ID" sz="1100" b="1">
                      <a:cs typeface="Arial" charset="0"/>
                    </a:rPr>
                    <a:t>STP</a:t>
                  </a:r>
                  <a:endParaRPr lang="id-ID">
                    <a:cs typeface="Arial" charset="0"/>
                  </a:endParaRPr>
                </a:p>
              </p:txBody>
            </p:sp>
          </p:grpSp>
          <p:grpSp>
            <p:nvGrpSpPr>
              <p:cNvPr id="36887" name="Group 30"/>
              <p:cNvGrpSpPr>
                <a:grpSpLocks/>
              </p:cNvGrpSpPr>
              <p:nvPr/>
            </p:nvGrpSpPr>
            <p:grpSpPr bwMode="auto">
              <a:xfrm>
                <a:off x="9387" y="7548"/>
                <a:ext cx="696" cy="438"/>
                <a:chOff x="5193" y="11015"/>
                <a:chExt cx="696" cy="438"/>
              </a:xfrm>
            </p:grpSpPr>
            <p:sp>
              <p:nvSpPr>
                <p:cNvPr id="36892" name="Rectangle 31"/>
                <p:cNvSpPr>
                  <a:spLocks noChangeArrowheads="1"/>
                </p:cNvSpPr>
                <p:nvPr/>
              </p:nvSpPr>
              <p:spPr bwMode="auto">
                <a:xfrm>
                  <a:off x="5241" y="11015"/>
                  <a:ext cx="558" cy="438"/>
                </a:xfrm>
                <a:prstGeom prst="rect">
                  <a:avLst/>
                </a:prstGeom>
                <a:solidFill>
                  <a:srgbClr val="00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lIns="18000" tIns="18000" rIns="18000" bIns="18000"/>
                <a:lstStyle/>
                <a:p>
                  <a:endParaRPr lang="id-ID">
                    <a:latin typeface="Constantia" pitchFamily="18" charset="0"/>
                  </a:endParaRPr>
                </a:p>
              </p:txBody>
            </p:sp>
            <p:sp>
              <p:nvSpPr>
                <p:cNvPr id="36893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5193" y="11057"/>
                  <a:ext cx="696" cy="37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18000" tIns="18000" rIns="18000" bIns="18000"/>
                <a:lstStyle/>
                <a:p>
                  <a:pPr algn="ctr">
                    <a:spcAft>
                      <a:spcPts val="1000"/>
                    </a:spcAft>
                  </a:pPr>
                  <a:r>
                    <a:rPr lang="id-ID" sz="1100" b="1">
                      <a:cs typeface="Arial" charset="0"/>
                    </a:rPr>
                    <a:t>STP</a:t>
                  </a:r>
                  <a:endParaRPr lang="id-ID">
                    <a:cs typeface="Arial" charset="0"/>
                  </a:endParaRPr>
                </a:p>
              </p:txBody>
            </p:sp>
          </p:grpSp>
          <p:grpSp>
            <p:nvGrpSpPr>
              <p:cNvPr id="36888" name="Group 33"/>
              <p:cNvGrpSpPr>
                <a:grpSpLocks/>
              </p:cNvGrpSpPr>
              <p:nvPr/>
            </p:nvGrpSpPr>
            <p:grpSpPr bwMode="auto">
              <a:xfrm>
                <a:off x="9843" y="9168"/>
                <a:ext cx="696" cy="438"/>
                <a:chOff x="5193" y="11015"/>
                <a:chExt cx="696" cy="438"/>
              </a:xfrm>
            </p:grpSpPr>
            <p:sp>
              <p:nvSpPr>
                <p:cNvPr id="36890" name="Rectangle 34"/>
                <p:cNvSpPr>
                  <a:spLocks noChangeArrowheads="1"/>
                </p:cNvSpPr>
                <p:nvPr/>
              </p:nvSpPr>
              <p:spPr bwMode="auto">
                <a:xfrm>
                  <a:off x="5241" y="11015"/>
                  <a:ext cx="558" cy="438"/>
                </a:xfrm>
                <a:prstGeom prst="rect">
                  <a:avLst/>
                </a:prstGeom>
                <a:solidFill>
                  <a:srgbClr val="00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lIns="18000" tIns="18000" rIns="18000" bIns="18000"/>
                <a:lstStyle/>
                <a:p>
                  <a:endParaRPr lang="id-ID">
                    <a:latin typeface="Constantia" pitchFamily="18" charset="0"/>
                  </a:endParaRPr>
                </a:p>
              </p:txBody>
            </p:sp>
            <p:sp>
              <p:nvSpPr>
                <p:cNvPr id="36891" name="Text Box 35"/>
                <p:cNvSpPr txBox="1">
                  <a:spLocks noChangeArrowheads="1"/>
                </p:cNvSpPr>
                <p:nvPr/>
              </p:nvSpPr>
              <p:spPr bwMode="auto">
                <a:xfrm>
                  <a:off x="5193" y="11057"/>
                  <a:ext cx="696" cy="37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18000" tIns="18000" rIns="18000" bIns="18000"/>
                <a:lstStyle/>
                <a:p>
                  <a:pPr algn="ctr">
                    <a:spcAft>
                      <a:spcPts val="1000"/>
                    </a:spcAft>
                  </a:pPr>
                  <a:r>
                    <a:rPr lang="id-ID" sz="1100" b="1">
                      <a:cs typeface="Arial" charset="0"/>
                    </a:rPr>
                    <a:t>STP</a:t>
                  </a:r>
                  <a:endParaRPr lang="id-ID">
                    <a:cs typeface="Arial" charset="0"/>
                  </a:endParaRPr>
                </a:p>
              </p:txBody>
            </p:sp>
          </p:grpSp>
          <p:sp>
            <p:nvSpPr>
              <p:cNvPr id="36889" name="Text Box 36"/>
              <p:cNvSpPr txBox="1">
                <a:spLocks noChangeArrowheads="1"/>
              </p:cNvSpPr>
              <p:nvPr/>
            </p:nvSpPr>
            <p:spPr bwMode="auto">
              <a:xfrm>
                <a:off x="8211" y="9863"/>
                <a:ext cx="1566" cy="3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18000" tIns="18000" rIns="18000" bIns="18000"/>
              <a:lstStyle/>
              <a:p>
                <a:pPr algn="ctr">
                  <a:spcAft>
                    <a:spcPts val="1000"/>
                  </a:spcAft>
                </a:pPr>
                <a:r>
                  <a:rPr lang="id-ID" sz="1100" i="1">
                    <a:cs typeface="Arial" charset="0"/>
                  </a:rPr>
                  <a:t>di saat  lain</a:t>
                </a:r>
                <a:endParaRPr lang="id-ID">
                  <a:cs typeface="Arial" charset="0"/>
                </a:endParaRPr>
              </a:p>
            </p:txBody>
          </p:sp>
        </p:grpSp>
      </p:grp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d-ID" smtClean="0"/>
              <a:t>Catata</a:t>
            </a:r>
            <a:r>
              <a:rPr lang="en-US" smtClean="0"/>
              <a:t>n</a:t>
            </a:r>
            <a:endParaRPr lang="id-ID" smtClean="0"/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r>
              <a:rPr lang="en-US" smtClean="0"/>
              <a:t>Dalam praktek, karena </a:t>
            </a:r>
            <a:r>
              <a:rPr lang="en-US" i="1" smtClean="0"/>
              <a:t>feature</a:t>
            </a:r>
            <a:r>
              <a:rPr lang="en-US" smtClean="0"/>
              <a:t> MTP dari SS7 tidak mempunyai kemampuan untuk menyusun kembali urutan message yang diterima dan masalah-masalah lain seperti dynamic routing dsb, maka mode </a:t>
            </a:r>
            <a:r>
              <a:rPr lang="en-US" i="1" smtClean="0"/>
              <a:t>Fully Non Associated</a:t>
            </a:r>
            <a:r>
              <a:rPr lang="en-US" smtClean="0"/>
              <a:t> tidak dapat diterapkan, sehingga yang lazim digunakan adalah Mode </a:t>
            </a:r>
            <a:r>
              <a:rPr lang="en-US" b="1" smtClean="0"/>
              <a:t>Associated</a:t>
            </a:r>
            <a:r>
              <a:rPr lang="en-US" smtClean="0"/>
              <a:t> dan </a:t>
            </a:r>
            <a:r>
              <a:rPr lang="en-US" b="1" smtClean="0"/>
              <a:t>Quasi Associated</a:t>
            </a:r>
            <a:r>
              <a:rPr lang="en-US" smtClean="0"/>
              <a:t>.</a:t>
            </a:r>
            <a:endParaRPr lang="id-ID" smtClean="0"/>
          </a:p>
          <a:p>
            <a:pPr eaLnBrk="1" hangingPunct="1"/>
            <a:endParaRPr lang="id-ID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Contoh Konfigurasi </a:t>
            </a:r>
            <a:r>
              <a:rPr lang="id-ID" smtClean="0"/>
              <a:t>Kombinasi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endParaRPr lang="id-ID" smtClean="0"/>
          </a:p>
        </p:txBody>
      </p:sp>
      <p:grpSp>
        <p:nvGrpSpPr>
          <p:cNvPr id="38916" name="Group 3"/>
          <p:cNvGrpSpPr>
            <a:grpSpLocks/>
          </p:cNvGrpSpPr>
          <p:nvPr/>
        </p:nvGrpSpPr>
        <p:grpSpPr bwMode="auto">
          <a:xfrm>
            <a:off x="609600" y="1804988"/>
            <a:ext cx="8305800" cy="3954462"/>
            <a:chOff x="2976" y="7598"/>
            <a:chExt cx="7656" cy="5617"/>
          </a:xfrm>
        </p:grpSpPr>
        <p:grpSp>
          <p:nvGrpSpPr>
            <p:cNvPr id="38917" name="Group 4"/>
            <p:cNvGrpSpPr>
              <a:grpSpLocks/>
            </p:cNvGrpSpPr>
            <p:nvPr/>
          </p:nvGrpSpPr>
          <p:grpSpPr bwMode="auto">
            <a:xfrm>
              <a:off x="2976" y="8299"/>
              <a:ext cx="1062" cy="1020"/>
              <a:chOff x="2976" y="10281"/>
              <a:chExt cx="1062" cy="1020"/>
            </a:xfrm>
          </p:grpSpPr>
          <p:sp>
            <p:nvSpPr>
              <p:cNvPr id="38949" name="Oval 5"/>
              <p:cNvSpPr>
                <a:spLocks noChangeArrowheads="1"/>
              </p:cNvSpPr>
              <p:nvPr/>
            </p:nvSpPr>
            <p:spPr bwMode="auto">
              <a:xfrm>
                <a:off x="2976" y="10281"/>
                <a:ext cx="1062" cy="1020"/>
              </a:xfrm>
              <a:prstGeom prst="ellipse">
                <a:avLst/>
              </a:prstGeom>
              <a:solidFill>
                <a:srgbClr val="FFFF99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18000" tIns="18000" rIns="18000" bIns="18000"/>
              <a:lstStyle/>
              <a:p>
                <a:endParaRPr lang="id-ID">
                  <a:latin typeface="Constantia" pitchFamily="18" charset="0"/>
                </a:endParaRPr>
              </a:p>
            </p:txBody>
          </p:sp>
          <p:sp>
            <p:nvSpPr>
              <p:cNvPr id="38950" name="Text Box 6"/>
              <p:cNvSpPr txBox="1">
                <a:spLocks noChangeArrowheads="1"/>
              </p:cNvSpPr>
              <p:nvPr/>
            </p:nvSpPr>
            <p:spPr bwMode="auto">
              <a:xfrm>
                <a:off x="3096" y="10539"/>
                <a:ext cx="828" cy="4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18000" tIns="18000" rIns="18000" bIns="18000"/>
              <a:lstStyle/>
              <a:p>
                <a:pPr algn="ctr">
                  <a:spcAft>
                    <a:spcPts val="1000"/>
                  </a:spcAft>
                </a:pPr>
                <a:r>
                  <a:rPr lang="id-ID" sz="1600" b="1">
                    <a:cs typeface="Arial" charset="0"/>
                  </a:rPr>
                  <a:t>SP</a:t>
                </a:r>
                <a:r>
                  <a:rPr lang="id-ID" sz="1600" b="1" baseline="-25000">
                    <a:cs typeface="Arial" charset="0"/>
                  </a:rPr>
                  <a:t>A</a:t>
                </a:r>
                <a:endParaRPr lang="id-ID">
                  <a:cs typeface="Arial" charset="0"/>
                </a:endParaRPr>
              </a:p>
            </p:txBody>
          </p:sp>
        </p:grpSp>
        <p:grpSp>
          <p:nvGrpSpPr>
            <p:cNvPr id="38918" name="Group 7"/>
            <p:cNvGrpSpPr>
              <a:grpSpLocks/>
            </p:cNvGrpSpPr>
            <p:nvPr/>
          </p:nvGrpSpPr>
          <p:grpSpPr bwMode="auto">
            <a:xfrm>
              <a:off x="8898" y="8281"/>
              <a:ext cx="1200" cy="1116"/>
              <a:chOff x="8898" y="10263"/>
              <a:chExt cx="1200" cy="1116"/>
            </a:xfrm>
          </p:grpSpPr>
          <p:sp>
            <p:nvSpPr>
              <p:cNvPr id="38946" name="Rectangle 8"/>
              <p:cNvSpPr>
                <a:spLocks noChangeArrowheads="1"/>
              </p:cNvSpPr>
              <p:nvPr/>
            </p:nvSpPr>
            <p:spPr bwMode="auto">
              <a:xfrm>
                <a:off x="8898" y="10263"/>
                <a:ext cx="1200" cy="1116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18000" tIns="18000" rIns="18000" bIns="18000"/>
              <a:lstStyle/>
              <a:p>
                <a:endParaRPr lang="id-ID">
                  <a:latin typeface="Constantia" pitchFamily="18" charset="0"/>
                </a:endParaRPr>
              </a:p>
            </p:txBody>
          </p:sp>
          <p:sp>
            <p:nvSpPr>
              <p:cNvPr id="38947" name="Oval 9"/>
              <p:cNvSpPr>
                <a:spLocks noChangeArrowheads="1"/>
              </p:cNvSpPr>
              <p:nvPr/>
            </p:nvSpPr>
            <p:spPr bwMode="auto">
              <a:xfrm>
                <a:off x="8958" y="10299"/>
                <a:ext cx="1062" cy="1020"/>
              </a:xfrm>
              <a:prstGeom prst="ellipse">
                <a:avLst/>
              </a:prstGeom>
              <a:solidFill>
                <a:srgbClr val="FFFF99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18000" tIns="18000" rIns="18000" bIns="18000"/>
              <a:lstStyle/>
              <a:p>
                <a:endParaRPr lang="id-ID">
                  <a:latin typeface="Constantia" pitchFamily="18" charset="0"/>
                </a:endParaRPr>
              </a:p>
            </p:txBody>
          </p:sp>
          <p:sp>
            <p:nvSpPr>
              <p:cNvPr id="38948" name="Text Box 10"/>
              <p:cNvSpPr txBox="1">
                <a:spLocks noChangeArrowheads="1"/>
              </p:cNvSpPr>
              <p:nvPr/>
            </p:nvSpPr>
            <p:spPr bwMode="auto">
              <a:xfrm>
                <a:off x="9009" y="10559"/>
                <a:ext cx="993" cy="5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18000" tIns="18000" rIns="18000" bIns="18000"/>
              <a:lstStyle/>
              <a:p>
                <a:pPr algn="ctr">
                  <a:spcAft>
                    <a:spcPts val="1000"/>
                  </a:spcAft>
                </a:pPr>
                <a:r>
                  <a:rPr lang="id-ID" sz="1600" b="1">
                    <a:cs typeface="Arial" charset="0"/>
                  </a:rPr>
                  <a:t>STP</a:t>
                </a:r>
                <a:r>
                  <a:rPr lang="id-ID" sz="1600" b="1" baseline="-25000">
                    <a:cs typeface="Arial" charset="0"/>
                  </a:rPr>
                  <a:t>B</a:t>
                </a:r>
                <a:endParaRPr lang="id-ID">
                  <a:cs typeface="Arial" charset="0"/>
                </a:endParaRPr>
              </a:p>
            </p:txBody>
          </p:sp>
        </p:grpSp>
        <p:sp>
          <p:nvSpPr>
            <p:cNvPr id="38919" name="Line 11"/>
            <p:cNvSpPr>
              <a:spLocks noChangeShapeType="1"/>
            </p:cNvSpPr>
            <p:nvPr/>
          </p:nvSpPr>
          <p:spPr bwMode="auto">
            <a:xfrm>
              <a:off x="3882" y="8419"/>
              <a:ext cx="499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18000" tIns="18000" rIns="18000" bIns="18000"/>
            <a:lstStyle/>
            <a:p>
              <a:endParaRPr lang="en-US"/>
            </a:p>
          </p:txBody>
        </p:sp>
        <p:sp>
          <p:nvSpPr>
            <p:cNvPr id="38920" name="Line 12"/>
            <p:cNvSpPr>
              <a:spLocks noChangeShapeType="1"/>
            </p:cNvSpPr>
            <p:nvPr/>
          </p:nvSpPr>
          <p:spPr bwMode="auto">
            <a:xfrm>
              <a:off x="3978" y="8539"/>
              <a:ext cx="4902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18000" tIns="18000" rIns="18000" bIns="18000"/>
            <a:lstStyle/>
            <a:p>
              <a:endParaRPr lang="en-US"/>
            </a:p>
          </p:txBody>
        </p:sp>
        <p:sp>
          <p:nvSpPr>
            <p:cNvPr id="38921" name="Line 13"/>
            <p:cNvSpPr>
              <a:spLocks noChangeShapeType="1"/>
            </p:cNvSpPr>
            <p:nvPr/>
          </p:nvSpPr>
          <p:spPr bwMode="auto">
            <a:xfrm>
              <a:off x="4020" y="8683"/>
              <a:ext cx="487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18000" tIns="18000" rIns="18000" bIns="18000"/>
            <a:lstStyle/>
            <a:p>
              <a:endParaRPr lang="en-US"/>
            </a:p>
          </p:txBody>
        </p:sp>
        <p:sp>
          <p:nvSpPr>
            <p:cNvPr id="38922" name="Line 14"/>
            <p:cNvSpPr>
              <a:spLocks noChangeShapeType="1"/>
            </p:cNvSpPr>
            <p:nvPr/>
          </p:nvSpPr>
          <p:spPr bwMode="auto">
            <a:xfrm>
              <a:off x="4062" y="8821"/>
              <a:ext cx="483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18000" tIns="18000" rIns="18000" bIns="18000"/>
            <a:lstStyle/>
            <a:p>
              <a:endParaRPr lang="en-US"/>
            </a:p>
          </p:txBody>
        </p:sp>
        <p:sp>
          <p:nvSpPr>
            <p:cNvPr id="38923" name="Line 15"/>
            <p:cNvSpPr>
              <a:spLocks noChangeShapeType="1"/>
            </p:cNvSpPr>
            <p:nvPr/>
          </p:nvSpPr>
          <p:spPr bwMode="auto">
            <a:xfrm>
              <a:off x="4056" y="8941"/>
              <a:ext cx="484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18000" tIns="18000" rIns="18000" bIns="18000"/>
            <a:lstStyle/>
            <a:p>
              <a:endParaRPr lang="en-US"/>
            </a:p>
          </p:txBody>
        </p:sp>
        <p:sp>
          <p:nvSpPr>
            <p:cNvPr id="38924" name="Line 16"/>
            <p:cNvSpPr>
              <a:spLocks noChangeShapeType="1"/>
            </p:cNvSpPr>
            <p:nvPr/>
          </p:nvSpPr>
          <p:spPr bwMode="auto">
            <a:xfrm>
              <a:off x="3882" y="9217"/>
              <a:ext cx="504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lIns="18000" tIns="18000" rIns="18000" bIns="18000"/>
            <a:lstStyle/>
            <a:p>
              <a:endParaRPr lang="en-US"/>
            </a:p>
          </p:txBody>
        </p:sp>
        <p:grpSp>
          <p:nvGrpSpPr>
            <p:cNvPr id="38925" name="Group 17"/>
            <p:cNvGrpSpPr>
              <a:grpSpLocks/>
            </p:cNvGrpSpPr>
            <p:nvPr/>
          </p:nvGrpSpPr>
          <p:grpSpPr bwMode="auto">
            <a:xfrm>
              <a:off x="5796" y="12241"/>
              <a:ext cx="1062" cy="974"/>
              <a:chOff x="5796" y="14223"/>
              <a:chExt cx="1062" cy="974"/>
            </a:xfrm>
          </p:grpSpPr>
          <p:sp>
            <p:nvSpPr>
              <p:cNvPr id="38944" name="Oval 18"/>
              <p:cNvSpPr>
                <a:spLocks noChangeArrowheads="1"/>
              </p:cNvSpPr>
              <p:nvPr/>
            </p:nvSpPr>
            <p:spPr bwMode="auto">
              <a:xfrm>
                <a:off x="5796" y="14223"/>
                <a:ext cx="1062" cy="974"/>
              </a:xfrm>
              <a:prstGeom prst="ellipse">
                <a:avLst/>
              </a:prstGeom>
              <a:solidFill>
                <a:srgbClr val="FFFF99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18000" tIns="18000" rIns="18000" bIns="18000"/>
              <a:lstStyle/>
              <a:p>
                <a:endParaRPr lang="id-ID">
                  <a:latin typeface="Constantia" pitchFamily="18" charset="0"/>
                </a:endParaRPr>
              </a:p>
            </p:txBody>
          </p:sp>
          <p:sp>
            <p:nvSpPr>
              <p:cNvPr id="38945" name="Text Box 19"/>
              <p:cNvSpPr txBox="1">
                <a:spLocks noChangeArrowheads="1"/>
              </p:cNvSpPr>
              <p:nvPr/>
            </p:nvSpPr>
            <p:spPr bwMode="auto">
              <a:xfrm>
                <a:off x="5916" y="14481"/>
                <a:ext cx="828" cy="4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18000" tIns="18000" rIns="18000" bIns="18000"/>
              <a:lstStyle/>
              <a:p>
                <a:pPr algn="ctr">
                  <a:spcAft>
                    <a:spcPts val="1000"/>
                  </a:spcAft>
                </a:pPr>
                <a:r>
                  <a:rPr lang="id-ID" sz="1600" b="1">
                    <a:cs typeface="Arial" charset="0"/>
                  </a:rPr>
                  <a:t>SP</a:t>
                </a:r>
                <a:r>
                  <a:rPr lang="id-ID" sz="1600" b="1" baseline="-25000">
                    <a:cs typeface="Arial" charset="0"/>
                  </a:rPr>
                  <a:t>C</a:t>
                </a:r>
                <a:endParaRPr lang="id-ID">
                  <a:cs typeface="Arial" charset="0"/>
                </a:endParaRPr>
              </a:p>
            </p:txBody>
          </p:sp>
        </p:grpSp>
        <p:sp>
          <p:nvSpPr>
            <p:cNvPr id="38926" name="Line 20"/>
            <p:cNvSpPr>
              <a:spLocks noChangeShapeType="1"/>
            </p:cNvSpPr>
            <p:nvPr/>
          </p:nvSpPr>
          <p:spPr bwMode="auto">
            <a:xfrm>
              <a:off x="3300" y="9277"/>
              <a:ext cx="2520" cy="34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18000" tIns="18000" rIns="18000" bIns="18000"/>
            <a:lstStyle/>
            <a:p>
              <a:endParaRPr lang="en-US"/>
            </a:p>
          </p:txBody>
        </p:sp>
        <p:sp>
          <p:nvSpPr>
            <p:cNvPr id="38927" name="Line 21"/>
            <p:cNvSpPr>
              <a:spLocks noChangeShapeType="1"/>
            </p:cNvSpPr>
            <p:nvPr/>
          </p:nvSpPr>
          <p:spPr bwMode="auto">
            <a:xfrm>
              <a:off x="3456" y="9301"/>
              <a:ext cx="2364" cy="321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18000" tIns="18000" rIns="18000" bIns="18000"/>
            <a:lstStyle/>
            <a:p>
              <a:endParaRPr lang="en-US"/>
            </a:p>
          </p:txBody>
        </p:sp>
        <p:sp>
          <p:nvSpPr>
            <p:cNvPr id="38928" name="Line 22"/>
            <p:cNvSpPr>
              <a:spLocks noChangeShapeType="1"/>
            </p:cNvSpPr>
            <p:nvPr/>
          </p:nvSpPr>
          <p:spPr bwMode="auto">
            <a:xfrm>
              <a:off x="3642" y="9337"/>
              <a:ext cx="2298" cy="30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18000" tIns="18000" rIns="18000" bIns="18000"/>
            <a:lstStyle/>
            <a:p>
              <a:endParaRPr lang="en-US"/>
            </a:p>
          </p:txBody>
        </p:sp>
        <p:sp>
          <p:nvSpPr>
            <p:cNvPr id="38929" name="Line 23"/>
            <p:cNvSpPr>
              <a:spLocks noChangeShapeType="1"/>
            </p:cNvSpPr>
            <p:nvPr/>
          </p:nvSpPr>
          <p:spPr bwMode="auto">
            <a:xfrm flipH="1">
              <a:off x="6795" y="9421"/>
              <a:ext cx="3027" cy="35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18000" tIns="18000" rIns="18000" bIns="18000"/>
            <a:lstStyle/>
            <a:p>
              <a:endParaRPr lang="en-US"/>
            </a:p>
          </p:txBody>
        </p:sp>
        <p:sp>
          <p:nvSpPr>
            <p:cNvPr id="38930" name="Line 24"/>
            <p:cNvSpPr>
              <a:spLocks noChangeShapeType="1"/>
            </p:cNvSpPr>
            <p:nvPr/>
          </p:nvSpPr>
          <p:spPr bwMode="auto">
            <a:xfrm flipH="1">
              <a:off x="6846" y="9415"/>
              <a:ext cx="2796" cy="32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18000" tIns="18000" rIns="18000" bIns="18000"/>
            <a:lstStyle/>
            <a:p>
              <a:endParaRPr lang="en-US"/>
            </a:p>
          </p:txBody>
        </p:sp>
        <p:sp>
          <p:nvSpPr>
            <p:cNvPr id="38931" name="Line 25"/>
            <p:cNvSpPr>
              <a:spLocks noChangeShapeType="1"/>
            </p:cNvSpPr>
            <p:nvPr/>
          </p:nvSpPr>
          <p:spPr bwMode="auto">
            <a:xfrm flipH="1">
              <a:off x="6780" y="9379"/>
              <a:ext cx="2682" cy="310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18000" tIns="18000" rIns="18000" bIns="18000"/>
            <a:lstStyle/>
            <a:p>
              <a:endParaRPr lang="en-US"/>
            </a:p>
          </p:txBody>
        </p:sp>
        <p:sp>
          <p:nvSpPr>
            <p:cNvPr id="38932" name="Line 26"/>
            <p:cNvSpPr>
              <a:spLocks noChangeShapeType="1"/>
            </p:cNvSpPr>
            <p:nvPr/>
          </p:nvSpPr>
          <p:spPr bwMode="auto">
            <a:xfrm flipH="1">
              <a:off x="6678" y="9415"/>
              <a:ext cx="2580" cy="298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18000" tIns="18000" rIns="18000" bIns="18000"/>
            <a:lstStyle/>
            <a:p>
              <a:endParaRPr lang="en-US"/>
            </a:p>
          </p:txBody>
        </p:sp>
        <p:sp>
          <p:nvSpPr>
            <p:cNvPr id="38933" name="Line 27"/>
            <p:cNvSpPr>
              <a:spLocks noChangeShapeType="1"/>
            </p:cNvSpPr>
            <p:nvPr/>
          </p:nvSpPr>
          <p:spPr bwMode="auto">
            <a:xfrm flipH="1">
              <a:off x="6408" y="9409"/>
              <a:ext cx="2598" cy="289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lIns="18000" tIns="18000" rIns="18000" bIns="18000"/>
            <a:lstStyle/>
            <a:p>
              <a:endParaRPr lang="en-US"/>
            </a:p>
          </p:txBody>
        </p:sp>
        <p:sp>
          <p:nvSpPr>
            <p:cNvPr id="38934" name="Oval 28"/>
            <p:cNvSpPr>
              <a:spLocks noChangeArrowheads="1"/>
            </p:cNvSpPr>
            <p:nvPr/>
          </p:nvSpPr>
          <p:spPr bwMode="auto">
            <a:xfrm rot="2846301">
              <a:off x="4460" y="10494"/>
              <a:ext cx="104" cy="399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18000" tIns="18000" rIns="18000" bIns="18000"/>
            <a:lstStyle/>
            <a:p>
              <a:endParaRPr lang="id-ID">
                <a:latin typeface="Constantia" pitchFamily="18" charset="0"/>
              </a:endParaRPr>
            </a:p>
          </p:txBody>
        </p:sp>
        <p:sp>
          <p:nvSpPr>
            <p:cNvPr id="38935" name="Oval 29"/>
            <p:cNvSpPr>
              <a:spLocks noChangeArrowheads="1"/>
            </p:cNvSpPr>
            <p:nvPr/>
          </p:nvSpPr>
          <p:spPr bwMode="auto">
            <a:xfrm>
              <a:off x="7476" y="9037"/>
              <a:ext cx="183" cy="2150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18000" tIns="18000" rIns="18000" bIns="18000"/>
            <a:lstStyle/>
            <a:p>
              <a:endParaRPr lang="id-ID">
                <a:latin typeface="Constantia" pitchFamily="18" charset="0"/>
              </a:endParaRPr>
            </a:p>
          </p:txBody>
        </p:sp>
        <p:sp>
          <p:nvSpPr>
            <p:cNvPr id="38936" name="Line 30"/>
            <p:cNvSpPr>
              <a:spLocks noChangeShapeType="1"/>
            </p:cNvSpPr>
            <p:nvPr/>
          </p:nvSpPr>
          <p:spPr bwMode="auto">
            <a:xfrm flipV="1">
              <a:off x="4662" y="9997"/>
              <a:ext cx="2838" cy="6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18000" tIns="18000" rIns="18000" bIns="18000"/>
            <a:lstStyle/>
            <a:p>
              <a:endParaRPr lang="en-US"/>
            </a:p>
          </p:txBody>
        </p:sp>
        <p:sp>
          <p:nvSpPr>
            <p:cNvPr id="38937" name="Text Box 31"/>
            <p:cNvSpPr txBox="1">
              <a:spLocks noChangeArrowheads="1"/>
            </p:cNvSpPr>
            <p:nvPr/>
          </p:nvSpPr>
          <p:spPr bwMode="auto">
            <a:xfrm>
              <a:off x="5103" y="10101"/>
              <a:ext cx="2049" cy="3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8000" tIns="18000" rIns="18000" bIns="18000"/>
            <a:lstStyle/>
            <a:p>
              <a:pPr algn="ctr">
                <a:spcAft>
                  <a:spcPts val="1000"/>
                </a:spcAft>
              </a:pPr>
              <a:r>
                <a:rPr lang="id-ID" sz="1400" i="1">
                  <a:latin typeface="Arial Narrow" pitchFamily="34" charset="0"/>
                  <a:cs typeface="Arial" charset="0"/>
                </a:rPr>
                <a:t>Quasi Associated</a:t>
              </a:r>
              <a:endParaRPr lang="id-ID">
                <a:cs typeface="Arial" charset="0"/>
              </a:endParaRPr>
            </a:p>
          </p:txBody>
        </p:sp>
        <p:sp>
          <p:nvSpPr>
            <p:cNvPr id="38938" name="Oval 32"/>
            <p:cNvSpPr>
              <a:spLocks noChangeArrowheads="1"/>
            </p:cNvSpPr>
            <p:nvPr/>
          </p:nvSpPr>
          <p:spPr bwMode="auto">
            <a:xfrm>
              <a:off x="4398" y="8299"/>
              <a:ext cx="180" cy="1020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18000" tIns="18000" rIns="18000" bIns="18000"/>
            <a:lstStyle/>
            <a:p>
              <a:endParaRPr lang="id-ID">
                <a:latin typeface="Constantia" pitchFamily="18" charset="0"/>
              </a:endParaRPr>
            </a:p>
          </p:txBody>
        </p:sp>
        <p:sp>
          <p:nvSpPr>
            <p:cNvPr id="38939" name="Line 33"/>
            <p:cNvSpPr>
              <a:spLocks noChangeShapeType="1"/>
            </p:cNvSpPr>
            <p:nvPr/>
          </p:nvSpPr>
          <p:spPr bwMode="auto">
            <a:xfrm flipH="1">
              <a:off x="4500" y="8017"/>
              <a:ext cx="258" cy="28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18000" tIns="18000" rIns="18000" bIns="18000"/>
            <a:lstStyle/>
            <a:p>
              <a:endParaRPr lang="en-US"/>
            </a:p>
          </p:txBody>
        </p:sp>
        <p:sp>
          <p:nvSpPr>
            <p:cNvPr id="38940" name="Text Box 34"/>
            <p:cNvSpPr txBox="1">
              <a:spLocks noChangeArrowheads="1"/>
            </p:cNvSpPr>
            <p:nvPr/>
          </p:nvSpPr>
          <p:spPr bwMode="auto">
            <a:xfrm>
              <a:off x="4770" y="7598"/>
              <a:ext cx="1374" cy="40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8000" tIns="18000" rIns="18000" bIns="18000"/>
            <a:lstStyle/>
            <a:p>
              <a:pPr>
                <a:spcAft>
                  <a:spcPts val="1000"/>
                </a:spcAft>
              </a:pPr>
              <a:r>
                <a:rPr lang="id-ID" sz="1400" i="1">
                  <a:latin typeface="Arial Narrow" pitchFamily="34" charset="0"/>
                  <a:cs typeface="Arial" charset="0"/>
                </a:rPr>
                <a:t> Associated</a:t>
              </a:r>
              <a:endParaRPr lang="id-ID">
                <a:cs typeface="Arial" charset="0"/>
              </a:endParaRPr>
            </a:p>
          </p:txBody>
        </p:sp>
        <p:sp>
          <p:nvSpPr>
            <p:cNvPr id="38941" name="Oval 35"/>
            <p:cNvSpPr>
              <a:spLocks noChangeArrowheads="1"/>
            </p:cNvSpPr>
            <p:nvPr/>
          </p:nvSpPr>
          <p:spPr bwMode="auto">
            <a:xfrm rot="-3003429">
              <a:off x="8376" y="10033"/>
              <a:ext cx="180" cy="1020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18000" tIns="18000" rIns="18000" bIns="18000"/>
            <a:lstStyle/>
            <a:p>
              <a:endParaRPr lang="id-ID">
                <a:latin typeface="Constantia" pitchFamily="18" charset="0"/>
              </a:endParaRPr>
            </a:p>
          </p:txBody>
        </p:sp>
        <p:sp>
          <p:nvSpPr>
            <p:cNvPr id="38942" name="Text Box 36"/>
            <p:cNvSpPr txBox="1">
              <a:spLocks noChangeArrowheads="1"/>
            </p:cNvSpPr>
            <p:nvPr/>
          </p:nvSpPr>
          <p:spPr bwMode="auto">
            <a:xfrm>
              <a:off x="9204" y="10663"/>
              <a:ext cx="1428" cy="38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8000" tIns="18000" rIns="18000" bIns="18000"/>
            <a:lstStyle/>
            <a:p>
              <a:pPr algn="ctr">
                <a:spcAft>
                  <a:spcPts val="1000"/>
                </a:spcAft>
              </a:pPr>
              <a:r>
                <a:rPr lang="id-ID" sz="1400" i="1">
                  <a:latin typeface="Arial Narrow" pitchFamily="34" charset="0"/>
                  <a:cs typeface="Arial" charset="0"/>
                </a:rPr>
                <a:t> Associated</a:t>
              </a:r>
              <a:endParaRPr lang="id-ID">
                <a:cs typeface="Arial" charset="0"/>
              </a:endParaRPr>
            </a:p>
          </p:txBody>
        </p:sp>
        <p:sp>
          <p:nvSpPr>
            <p:cNvPr id="38943" name="Line 37"/>
            <p:cNvSpPr>
              <a:spLocks noChangeShapeType="1"/>
            </p:cNvSpPr>
            <p:nvPr/>
          </p:nvSpPr>
          <p:spPr bwMode="auto">
            <a:xfrm flipV="1">
              <a:off x="8862" y="10855"/>
              <a:ext cx="36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18000" tIns="18000" rIns="18000" bIns="18000"/>
            <a:lstStyle/>
            <a:p>
              <a:endParaRPr lang="en-US"/>
            </a:p>
          </p:txBody>
        </p:sp>
      </p:grp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Information Plane &amp; Control Plane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467600" cy="4873625"/>
          </a:xfrm>
        </p:spPr>
        <p:txBody>
          <a:bodyPr>
            <a:normAutofit fontScale="925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jaringan</a:t>
            </a:r>
            <a:r>
              <a:rPr lang="en-US" dirty="0" smtClean="0"/>
              <a:t> SS7, </a:t>
            </a:r>
            <a:r>
              <a:rPr lang="en-US" i="1" dirty="0" err="1" smtClean="0"/>
              <a:t>signalling</a:t>
            </a:r>
            <a:r>
              <a:rPr lang="en-US" i="1" dirty="0" smtClean="0"/>
              <a:t> message </a:t>
            </a:r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b="1" i="1" u="sng" dirty="0" smtClean="0"/>
              <a:t>call management (call setup, supervision, termination)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b="1" i="1" u="sng" dirty="0" smtClean="0"/>
              <a:t>network management</a:t>
            </a:r>
            <a:endParaRPr lang="id-ID" b="1" i="1" u="sng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err="1" smtClean="0"/>
              <a:t>S</a:t>
            </a:r>
            <a:r>
              <a:rPr lang="en-US" i="1" dirty="0" err="1" smtClean="0"/>
              <a:t>ignalling</a:t>
            </a:r>
            <a:r>
              <a:rPr lang="en-US" i="1" dirty="0" smtClean="0"/>
              <a:t> message </a:t>
            </a:r>
            <a:r>
              <a:rPr lang="en-US" dirty="0" err="1" smtClean="0"/>
              <a:t>tsb</a:t>
            </a:r>
            <a:r>
              <a:rPr lang="en-US" dirty="0" smtClean="0"/>
              <a:t>. </a:t>
            </a:r>
            <a:r>
              <a:rPr lang="en-US" dirty="0" err="1" smtClean="0"/>
              <a:t>dikirim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bentuk</a:t>
            </a:r>
            <a:r>
              <a:rPr lang="en-US" dirty="0" smtClean="0"/>
              <a:t> </a:t>
            </a:r>
            <a:r>
              <a:rPr lang="en-US" dirty="0" err="1" smtClean="0"/>
              <a:t>blok-blok</a:t>
            </a:r>
            <a:r>
              <a:rPr lang="en-US" dirty="0" smtClean="0"/>
              <a:t> </a:t>
            </a:r>
            <a:r>
              <a:rPr lang="en-US" dirty="0" err="1" smtClean="0"/>
              <a:t>pendek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paket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teknologi</a:t>
            </a:r>
            <a:r>
              <a:rPr lang="en-US" dirty="0" smtClean="0"/>
              <a:t> </a:t>
            </a:r>
            <a:r>
              <a:rPr lang="en-US" i="1" dirty="0" smtClean="0"/>
              <a:t>message switching</a:t>
            </a:r>
            <a:endParaRPr lang="id-ID" i="1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i="1" dirty="0" smtClean="0"/>
              <a:t>call setup, 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hubungan</a:t>
            </a:r>
            <a:r>
              <a:rPr lang="en-US" dirty="0" smtClean="0"/>
              <a:t> </a:t>
            </a:r>
            <a:r>
              <a:rPr lang="en-US" dirty="0" err="1" smtClean="0"/>
              <a:t>telah</a:t>
            </a:r>
            <a:r>
              <a:rPr lang="en-US" dirty="0" smtClean="0"/>
              <a:t> </a:t>
            </a:r>
            <a:r>
              <a:rPr lang="en-US" dirty="0" err="1" smtClean="0"/>
              <a:t>terbentuk</a:t>
            </a:r>
            <a:r>
              <a:rPr lang="en-US" dirty="0" smtClean="0"/>
              <a:t>, </a:t>
            </a:r>
            <a:r>
              <a:rPr lang="en-US" dirty="0" err="1" smtClean="0"/>
              <a:t>informasi</a:t>
            </a:r>
            <a:r>
              <a:rPr lang="en-US" dirty="0" smtClean="0"/>
              <a:t> </a:t>
            </a:r>
            <a:r>
              <a:rPr lang="en-US" i="1" dirty="0" smtClean="0"/>
              <a:t>speech/data </a:t>
            </a:r>
            <a:r>
              <a:rPr lang="en-US" dirty="0" err="1" smtClean="0"/>
              <a:t>dikirim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i="1" dirty="0" smtClean="0"/>
              <a:t>user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i="1" dirty="0" smtClean="0"/>
              <a:t>user </a:t>
            </a:r>
            <a:r>
              <a:rPr lang="en-US" dirty="0" smtClean="0"/>
              <a:t>(</a:t>
            </a:r>
            <a:r>
              <a:rPr lang="en-US" i="1" dirty="0" smtClean="0"/>
              <a:t>end-to-end</a:t>
            </a:r>
            <a:r>
              <a:rPr lang="en-US" dirty="0" smtClean="0"/>
              <a:t>), </a:t>
            </a:r>
            <a:r>
              <a:rPr lang="en-US" dirty="0" err="1" smtClean="0"/>
              <a:t>selanjutnya</a:t>
            </a:r>
            <a:r>
              <a:rPr lang="en-US" dirty="0" smtClean="0"/>
              <a:t> </a:t>
            </a:r>
            <a:r>
              <a:rPr lang="en-US" i="1" dirty="0" err="1" smtClean="0"/>
              <a:t>signalling</a:t>
            </a:r>
            <a:r>
              <a:rPr lang="en-US" i="1" dirty="0" smtClean="0"/>
              <a:t> message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i="1" dirty="0" smtClean="0"/>
              <a:t>user</a:t>
            </a:r>
            <a:r>
              <a:rPr lang="en-US" dirty="0" smtClean="0"/>
              <a:t> lain.</a:t>
            </a:r>
            <a:endParaRPr lang="id-ID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id-ID" dirty="0" smtClean="0"/>
              <a:t>Jika </a:t>
            </a:r>
            <a:r>
              <a:rPr lang="id-ID" i="1" dirty="0" smtClean="0"/>
              <a:t>user</a:t>
            </a:r>
            <a:r>
              <a:rPr lang="id-ID" dirty="0" smtClean="0"/>
              <a:t> telah selesai melakukan komunikasi, maka </a:t>
            </a:r>
            <a:r>
              <a:rPr lang="id-ID" i="1" dirty="0" smtClean="0"/>
              <a:t>signalling message </a:t>
            </a:r>
            <a:r>
              <a:rPr lang="id-ID" dirty="0" smtClean="0"/>
              <a:t>melakukan </a:t>
            </a:r>
            <a:r>
              <a:rPr lang="id-ID" i="1" dirty="0" smtClean="0"/>
              <a:t>termination</a:t>
            </a:r>
            <a:r>
              <a:rPr lang="id-ID" dirty="0" smtClean="0"/>
              <a:t>. </a:t>
            </a:r>
            <a:endParaRPr lang="id-ID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14313"/>
            <a:ext cx="7772400" cy="703262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d-ID" b="1" dirty="0"/>
              <a:t>Signaling adalah...</a:t>
            </a:r>
            <a:endParaRPr lang="en-US" b="1" dirty="0"/>
          </a:p>
        </p:txBody>
      </p:sp>
      <p:sp>
        <p:nvSpPr>
          <p:cNvPr id="20582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914400" y="1000125"/>
            <a:ext cx="7772400" cy="5019675"/>
          </a:xfrm>
        </p:spPr>
        <p:txBody>
          <a:bodyPr rtlCol="0">
            <a:normAutofit/>
          </a:bodyPr>
          <a:lstStyle/>
          <a:p>
            <a:pPr marL="533400" indent="-53340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2"/>
              </a:buClr>
              <a:buFont typeface="Arial" pitchFamily="34" charset="0"/>
              <a:buNone/>
              <a:defRPr/>
            </a:pPr>
            <a:r>
              <a:rPr lang="en-US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TC Avant Garde Gothic" pitchFamily="34" charset="0"/>
              </a:rPr>
              <a:t>Definisi</a:t>
            </a:r>
            <a:r>
              <a:rPr lang="en-US" b="1" dirty="0" smtClean="0">
                <a:solidFill>
                  <a:schemeClr val="accent2"/>
                </a:solidFill>
                <a:latin typeface="ITC Avant Garde Gothic" pitchFamily="34" charset="0"/>
              </a:rPr>
              <a:t> </a:t>
            </a:r>
            <a:r>
              <a:rPr lang="en-US" dirty="0" smtClean="0">
                <a:solidFill>
                  <a:schemeClr val="accent2"/>
                </a:solidFill>
                <a:latin typeface="ITC Avant Garde Gothic" pitchFamily="34" charset="0"/>
              </a:rPr>
              <a:t>: </a:t>
            </a:r>
            <a:r>
              <a:rPr lang="en-US" b="1" dirty="0" smtClean="0">
                <a:solidFill>
                  <a:srgbClr val="FF0000"/>
                </a:solidFill>
                <a:latin typeface="ITC Avant Garde Gothic" pitchFamily="34" charset="0"/>
              </a:rPr>
              <a:t>Signaling</a:t>
            </a:r>
            <a:endParaRPr lang="en-US" sz="2800" b="1" baseline="30000" dirty="0" smtClean="0">
              <a:solidFill>
                <a:srgbClr val="8BBC00"/>
              </a:solidFill>
              <a:latin typeface="ITC Avant Garde Gothic" pitchFamily="34" charset="0"/>
            </a:endParaRPr>
          </a:p>
          <a:p>
            <a:pPr marL="977900" lvl="1" indent="-457200" eaLnBrk="1" fontAlgn="auto" hangingPunct="1">
              <a:lnSpc>
                <a:spcPct val="80000"/>
              </a:lnSpc>
              <a:spcAft>
                <a:spcPts val="0"/>
              </a:spcAft>
              <a:buSzPct val="60000"/>
              <a:buFont typeface="Arial" pitchFamily="34" charset="0"/>
              <a:buBlip>
                <a:blip r:embed="rId3"/>
              </a:buBlip>
              <a:defRPr/>
            </a:pPr>
            <a:r>
              <a:rPr lang="en-US" sz="1800" dirty="0" err="1" smtClean="0">
                <a:latin typeface="ITC Avant Garde Gothic" pitchFamily="34" charset="0"/>
              </a:rPr>
              <a:t>Pertukaran</a:t>
            </a:r>
            <a:r>
              <a:rPr lang="en-US" sz="1800" dirty="0" smtClean="0">
                <a:latin typeface="ITC Avant Garde Gothic" pitchFamily="34" charset="0"/>
              </a:rPr>
              <a:t> </a:t>
            </a:r>
            <a:r>
              <a:rPr lang="en-US" sz="1800" dirty="0" err="1" smtClean="0">
                <a:latin typeface="ITC Avant Garde Gothic" pitchFamily="34" charset="0"/>
              </a:rPr>
              <a:t>informasi</a:t>
            </a:r>
            <a:endParaRPr lang="en-US" sz="1800" dirty="0" smtClean="0">
              <a:latin typeface="ITC Avant Garde Gothic" pitchFamily="34" charset="0"/>
            </a:endParaRPr>
          </a:p>
          <a:p>
            <a:pPr marL="977900" lvl="1" indent="-457200" eaLnBrk="1" fontAlgn="auto" hangingPunct="1">
              <a:lnSpc>
                <a:spcPct val="80000"/>
              </a:lnSpc>
              <a:spcAft>
                <a:spcPts val="0"/>
              </a:spcAft>
              <a:buSzPct val="60000"/>
              <a:buFont typeface="Arial" pitchFamily="34" charset="0"/>
              <a:buBlip>
                <a:blip r:embed="rId3"/>
              </a:buBlip>
              <a:defRPr/>
            </a:pPr>
            <a:r>
              <a:rPr lang="en-US" sz="1800" dirty="0" err="1" smtClean="0">
                <a:latin typeface="ITC Avant Garde Gothic" pitchFamily="34" charset="0"/>
              </a:rPr>
              <a:t>Antar</a:t>
            </a:r>
            <a:r>
              <a:rPr lang="en-US" sz="1800" dirty="0" smtClean="0">
                <a:latin typeface="ITC Avant Garde Gothic" pitchFamily="34" charset="0"/>
              </a:rPr>
              <a:t> </a:t>
            </a:r>
            <a:r>
              <a:rPr lang="en-US" sz="1800" dirty="0" err="1" smtClean="0">
                <a:latin typeface="ITC Avant Garde Gothic" pitchFamily="34" charset="0"/>
              </a:rPr>
              <a:t>perangkat</a:t>
            </a:r>
            <a:r>
              <a:rPr lang="en-US" sz="1800" dirty="0" smtClean="0">
                <a:latin typeface="ITC Avant Garde Gothic" pitchFamily="34" charset="0"/>
              </a:rPr>
              <a:t> </a:t>
            </a:r>
            <a:r>
              <a:rPr lang="en-US" sz="1800" dirty="0" err="1" smtClean="0">
                <a:latin typeface="ITC Avant Garde Gothic" pitchFamily="34" charset="0"/>
              </a:rPr>
              <a:t>dalam</a:t>
            </a:r>
            <a:r>
              <a:rPr lang="en-US" sz="1800" dirty="0" smtClean="0">
                <a:latin typeface="ITC Avant Garde Gothic" pitchFamily="34" charset="0"/>
              </a:rPr>
              <a:t> </a:t>
            </a:r>
            <a:r>
              <a:rPr lang="en-US" sz="1800" dirty="0" err="1" smtClean="0">
                <a:latin typeface="ITC Avant Garde Gothic" pitchFamily="34" charset="0"/>
              </a:rPr>
              <a:t>jaringan</a:t>
            </a:r>
            <a:endParaRPr lang="en-US" sz="1800" dirty="0" smtClean="0">
              <a:latin typeface="ITC Avant Garde Gothic" pitchFamily="34" charset="0"/>
            </a:endParaRPr>
          </a:p>
          <a:p>
            <a:pPr marL="977900" lvl="1" indent="-457200" eaLnBrk="1" fontAlgn="auto" hangingPunct="1">
              <a:lnSpc>
                <a:spcPct val="80000"/>
              </a:lnSpc>
              <a:spcAft>
                <a:spcPts val="0"/>
              </a:spcAft>
              <a:buSzPct val="60000"/>
              <a:buFont typeface="Arial" pitchFamily="34" charset="0"/>
              <a:buBlip>
                <a:blip r:embed="rId3"/>
              </a:buBlip>
              <a:defRPr/>
            </a:pPr>
            <a:r>
              <a:rPr lang="en-US" sz="1800" dirty="0" err="1" smtClean="0">
                <a:latin typeface="ITC Avant Garde Gothic" pitchFamily="34" charset="0"/>
              </a:rPr>
              <a:t>Dlm</a:t>
            </a:r>
            <a:r>
              <a:rPr lang="en-US" sz="1800" dirty="0" smtClean="0">
                <a:latin typeface="ITC Avant Garde Gothic" pitchFamily="34" charset="0"/>
              </a:rPr>
              <a:t> </a:t>
            </a:r>
            <a:r>
              <a:rPr lang="en-US" sz="1800" dirty="0" err="1" smtClean="0">
                <a:latin typeface="ITC Avant Garde Gothic" pitchFamily="34" charset="0"/>
              </a:rPr>
              <a:t>bentuk</a:t>
            </a:r>
            <a:r>
              <a:rPr lang="en-US" sz="1800" dirty="0" smtClean="0">
                <a:latin typeface="ITC Avant Garde Gothic" pitchFamily="34" charset="0"/>
              </a:rPr>
              <a:t> </a:t>
            </a:r>
            <a:r>
              <a:rPr lang="en-US" sz="1800" dirty="0" err="1" smtClean="0">
                <a:latin typeface="ITC Avant Garde Gothic" pitchFamily="34" charset="0"/>
              </a:rPr>
              <a:t>kode</a:t>
            </a:r>
            <a:r>
              <a:rPr lang="en-US" sz="1800" dirty="0" smtClean="0">
                <a:latin typeface="ITC Avant Garde Gothic" pitchFamily="34" charset="0"/>
              </a:rPr>
              <a:t> </a:t>
            </a:r>
            <a:r>
              <a:rPr lang="en-US" sz="1800" dirty="0" err="1" smtClean="0">
                <a:latin typeface="ITC Avant Garde Gothic" pitchFamily="34" charset="0"/>
              </a:rPr>
              <a:t>tertentu</a:t>
            </a:r>
            <a:r>
              <a:rPr lang="en-US" sz="1800" dirty="0" smtClean="0">
                <a:latin typeface="ITC Avant Garde Gothic" pitchFamily="34" charset="0"/>
              </a:rPr>
              <a:t> (standard)</a:t>
            </a:r>
          </a:p>
          <a:p>
            <a:pPr marL="977900" lvl="1" indent="-457200" eaLnBrk="1" fontAlgn="auto" hangingPunct="1">
              <a:lnSpc>
                <a:spcPct val="80000"/>
              </a:lnSpc>
              <a:spcAft>
                <a:spcPts val="0"/>
              </a:spcAft>
              <a:buSzPct val="60000"/>
              <a:buFont typeface="Arial" pitchFamily="34" charset="0"/>
              <a:buBlip>
                <a:blip r:embed="rId3"/>
              </a:buBlip>
              <a:defRPr/>
            </a:pPr>
            <a:r>
              <a:rPr lang="en-US" sz="1800" dirty="0" err="1" smtClean="0">
                <a:latin typeface="ITC Avant Garde Gothic" pitchFamily="34" charset="0"/>
              </a:rPr>
              <a:t>Berfungsi</a:t>
            </a:r>
            <a:r>
              <a:rPr lang="en-US" sz="1800" dirty="0" smtClean="0">
                <a:latin typeface="ITC Avant Garde Gothic" pitchFamily="34" charset="0"/>
              </a:rPr>
              <a:t> </a:t>
            </a:r>
            <a:r>
              <a:rPr lang="en-US" sz="1800" dirty="0" err="1" smtClean="0">
                <a:latin typeface="ITC Avant Garde Gothic" pitchFamily="34" charset="0"/>
              </a:rPr>
              <a:t>untuk</a:t>
            </a:r>
            <a:r>
              <a:rPr lang="en-US" sz="1800" dirty="0" smtClean="0">
                <a:latin typeface="ITC Avant Garde Gothic" pitchFamily="34" charset="0"/>
              </a:rPr>
              <a:t> :</a:t>
            </a:r>
          </a:p>
          <a:p>
            <a:pPr marL="1409700" lvl="2" indent="-38100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/>
              </a:buClr>
              <a:buFont typeface="Arial" pitchFamily="34" charset="0"/>
              <a:buBlip>
                <a:blip r:embed="rId4"/>
              </a:buBlip>
              <a:defRPr/>
            </a:pPr>
            <a:r>
              <a:rPr lang="en-US" sz="1600" b="1" dirty="0" smtClean="0">
                <a:latin typeface="ITC Avant Garde Gothic" pitchFamily="34" charset="0"/>
              </a:rPr>
              <a:t>Pembangunan</a:t>
            </a:r>
            <a:r>
              <a:rPr lang="en-US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ITC Avant Garde Gothic" pitchFamily="34" charset="0"/>
              </a:rPr>
              <a:t> </a:t>
            </a:r>
            <a:r>
              <a:rPr lang="en-US" sz="1600" dirty="0" err="1" smtClean="0">
                <a:latin typeface="ITC Avant Garde Gothic" pitchFamily="34" charset="0"/>
              </a:rPr>
              <a:t>hubungan</a:t>
            </a:r>
            <a:r>
              <a:rPr lang="en-US" sz="1600" dirty="0" smtClean="0">
                <a:latin typeface="ITC Avant Garde Gothic" pitchFamily="34" charset="0"/>
              </a:rPr>
              <a:t> (call set-up)</a:t>
            </a:r>
          </a:p>
          <a:p>
            <a:pPr marL="1409700" lvl="2" indent="-38100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/>
              </a:buClr>
              <a:buFont typeface="Arial" pitchFamily="34" charset="0"/>
              <a:buBlip>
                <a:blip r:embed="rId4"/>
              </a:buBlip>
              <a:defRPr/>
            </a:pPr>
            <a:r>
              <a:rPr lang="en-US" sz="1600" b="1" dirty="0" err="1" smtClean="0">
                <a:latin typeface="ITC Avant Garde Gothic" pitchFamily="34" charset="0"/>
              </a:rPr>
              <a:t>Pengawasan</a:t>
            </a:r>
            <a:r>
              <a:rPr lang="en-US" sz="1600" dirty="0" smtClean="0">
                <a:latin typeface="ITC Avant Garde Gothic" pitchFamily="34" charset="0"/>
              </a:rPr>
              <a:t> </a:t>
            </a:r>
            <a:r>
              <a:rPr lang="en-US" sz="1600" dirty="0" err="1" smtClean="0">
                <a:latin typeface="ITC Avant Garde Gothic" pitchFamily="34" charset="0"/>
              </a:rPr>
              <a:t>hubungan</a:t>
            </a:r>
            <a:r>
              <a:rPr lang="en-US" sz="1600" dirty="0" smtClean="0">
                <a:latin typeface="ITC Avant Garde Gothic" pitchFamily="34" charset="0"/>
              </a:rPr>
              <a:t> (supervision)</a:t>
            </a:r>
          </a:p>
          <a:p>
            <a:pPr marL="1409700" lvl="2" indent="-38100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/>
              </a:buClr>
              <a:buFont typeface="Arial" pitchFamily="34" charset="0"/>
              <a:buBlip>
                <a:blip r:embed="rId4"/>
              </a:buBlip>
              <a:defRPr/>
            </a:pPr>
            <a:r>
              <a:rPr lang="en-US" sz="1600" b="1" dirty="0" err="1" smtClean="0">
                <a:latin typeface="ITC Avant Garde Gothic" pitchFamily="34" charset="0"/>
              </a:rPr>
              <a:t>Pembubaran</a:t>
            </a:r>
            <a:r>
              <a:rPr lang="en-US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ITC Avant Garde Gothic" pitchFamily="34" charset="0"/>
              </a:rPr>
              <a:t> </a:t>
            </a:r>
            <a:r>
              <a:rPr lang="en-US" sz="1600" dirty="0" err="1" smtClean="0">
                <a:latin typeface="ITC Avant Garde Gothic" pitchFamily="34" charset="0"/>
              </a:rPr>
              <a:t>hubungan</a:t>
            </a:r>
            <a:r>
              <a:rPr lang="en-US" sz="1600" dirty="0" smtClean="0">
                <a:latin typeface="ITC Avant Garde Gothic" pitchFamily="34" charset="0"/>
              </a:rPr>
              <a:t> (clear down)</a:t>
            </a:r>
            <a:endParaRPr lang="en-US" sz="1800" dirty="0"/>
          </a:p>
        </p:txBody>
      </p:sp>
      <p:graphicFrame>
        <p:nvGraphicFramePr>
          <p:cNvPr id="1026" name="Object 7"/>
          <p:cNvGraphicFramePr>
            <a:graphicFrameLocks noChangeAspect="1"/>
          </p:cNvGraphicFramePr>
          <p:nvPr/>
        </p:nvGraphicFramePr>
        <p:xfrm>
          <a:off x="611188" y="3376613"/>
          <a:ext cx="8027987" cy="3338512"/>
        </p:xfrm>
        <a:graphic>
          <a:graphicData uri="http://schemas.openxmlformats.org/presentationml/2006/ole">
            <p:oleObj spid="_x0000_s1026" name="Visio" r:id="rId5" imgW="9692030" imgH="4030675" progId="">
              <p:embed/>
            </p:oleObj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Information Plane &amp; Control Plane</a:t>
            </a:r>
            <a:endParaRPr lang="id-ID" dirty="0"/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r>
              <a:rPr lang="id-ID" smtClean="0"/>
              <a:t>Dalam proses transfer </a:t>
            </a:r>
            <a:r>
              <a:rPr lang="id-ID" i="1" smtClean="0"/>
              <a:t>message </a:t>
            </a:r>
            <a:r>
              <a:rPr lang="id-ID" smtClean="0"/>
              <a:t>di atas melibatkan elemen-elemen </a:t>
            </a:r>
            <a:r>
              <a:rPr lang="id-ID" i="1" smtClean="0"/>
              <a:t>signalling </a:t>
            </a:r>
            <a:r>
              <a:rPr lang="id-ID" smtClean="0"/>
              <a:t>yaitu </a:t>
            </a:r>
            <a:r>
              <a:rPr lang="id-ID" i="1" smtClean="0"/>
              <a:t>signalling link, </a:t>
            </a:r>
            <a:r>
              <a:rPr lang="id-ID" smtClean="0"/>
              <a:t>SP dan STP</a:t>
            </a:r>
          </a:p>
          <a:p>
            <a:pPr eaLnBrk="1" hangingPunct="1"/>
            <a:r>
              <a:rPr lang="id-ID" smtClean="0"/>
              <a:t>Sehingga dalam jaringan terdapat dua bidang jaringan, yakni bidang yang dibentuk oleh elemen-elemen jaringan </a:t>
            </a:r>
            <a:r>
              <a:rPr lang="id-ID" i="1" smtClean="0"/>
              <a:t>speech/data </a:t>
            </a:r>
            <a:r>
              <a:rPr lang="id-ID" smtClean="0"/>
              <a:t>dengan teknologi </a:t>
            </a:r>
            <a:r>
              <a:rPr lang="id-ID" i="1" smtClean="0"/>
              <a:t>circuit switch </a:t>
            </a:r>
            <a:r>
              <a:rPr lang="id-ID" smtClean="0"/>
              <a:t>(disebut</a:t>
            </a:r>
            <a:r>
              <a:rPr lang="id-ID" i="1" smtClean="0"/>
              <a:t> </a:t>
            </a:r>
            <a:r>
              <a:rPr lang="id-ID" b="1" i="1" smtClean="0"/>
              <a:t>Information Plane</a:t>
            </a:r>
            <a:r>
              <a:rPr lang="id-ID" smtClean="0"/>
              <a:t>) dan bidang yang dibentuk oleh elemen-eleme jaringan </a:t>
            </a:r>
            <a:r>
              <a:rPr lang="id-ID" i="1" smtClean="0"/>
              <a:t>signalling </a:t>
            </a:r>
            <a:r>
              <a:rPr lang="id-ID" smtClean="0"/>
              <a:t>dengan teknologi </a:t>
            </a:r>
            <a:r>
              <a:rPr lang="id-ID" i="1" smtClean="0"/>
              <a:t>message switch </a:t>
            </a:r>
            <a:r>
              <a:rPr lang="id-ID" smtClean="0"/>
              <a:t>(disebut </a:t>
            </a:r>
            <a:r>
              <a:rPr lang="id-ID" b="1" i="1" smtClean="0"/>
              <a:t>Control Plane</a:t>
            </a:r>
            <a:r>
              <a:rPr lang="id-ID" smtClean="0"/>
              <a:t>).</a:t>
            </a:r>
          </a:p>
          <a:p>
            <a:pPr eaLnBrk="1" hangingPunct="1"/>
            <a:endParaRPr lang="id-ID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d-ID" smtClean="0"/>
              <a:t>Control Plane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endParaRPr lang="id-ID" smtClean="0"/>
          </a:p>
        </p:txBody>
      </p:sp>
      <p:grpSp>
        <p:nvGrpSpPr>
          <p:cNvPr id="43012" name="Group 2"/>
          <p:cNvGrpSpPr>
            <a:grpSpLocks/>
          </p:cNvGrpSpPr>
          <p:nvPr/>
        </p:nvGrpSpPr>
        <p:grpSpPr bwMode="auto">
          <a:xfrm>
            <a:off x="381000" y="1600200"/>
            <a:ext cx="8382000" cy="4800600"/>
            <a:chOff x="1677" y="8118"/>
            <a:chExt cx="9024" cy="5040"/>
          </a:xfrm>
        </p:grpSpPr>
        <p:sp>
          <p:nvSpPr>
            <p:cNvPr id="43013" name="Rectangle 3"/>
            <p:cNvSpPr>
              <a:spLocks noChangeArrowheads="1"/>
            </p:cNvSpPr>
            <p:nvPr/>
          </p:nvSpPr>
          <p:spPr bwMode="auto">
            <a:xfrm>
              <a:off x="3015" y="8118"/>
              <a:ext cx="6342" cy="504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8000" tIns="18000" rIns="18000" bIns="18000"/>
            <a:lstStyle/>
            <a:p>
              <a:endParaRPr lang="id-ID">
                <a:latin typeface="Constantia" pitchFamily="18" charset="0"/>
              </a:endParaRPr>
            </a:p>
          </p:txBody>
        </p:sp>
        <p:sp>
          <p:nvSpPr>
            <p:cNvPr id="43014" name="Line 4"/>
            <p:cNvSpPr>
              <a:spLocks noChangeShapeType="1"/>
            </p:cNvSpPr>
            <p:nvPr/>
          </p:nvSpPr>
          <p:spPr bwMode="auto">
            <a:xfrm flipH="1" flipV="1">
              <a:off x="7401" y="9432"/>
              <a:ext cx="6" cy="243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18000" tIns="18000" rIns="18000" bIns="18000"/>
            <a:lstStyle/>
            <a:p>
              <a:endParaRPr lang="en-US"/>
            </a:p>
          </p:txBody>
        </p:sp>
        <p:sp>
          <p:nvSpPr>
            <p:cNvPr id="43015" name="Line 5"/>
            <p:cNvSpPr>
              <a:spLocks noChangeShapeType="1"/>
            </p:cNvSpPr>
            <p:nvPr/>
          </p:nvSpPr>
          <p:spPr bwMode="auto">
            <a:xfrm flipV="1">
              <a:off x="5361" y="9432"/>
              <a:ext cx="0" cy="246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18000" tIns="18000" rIns="18000" bIns="18000"/>
            <a:lstStyle/>
            <a:p>
              <a:endParaRPr lang="en-US"/>
            </a:p>
          </p:txBody>
        </p:sp>
        <p:grpSp>
          <p:nvGrpSpPr>
            <p:cNvPr id="43016" name="Group 6"/>
            <p:cNvGrpSpPr>
              <a:grpSpLocks/>
            </p:cNvGrpSpPr>
            <p:nvPr/>
          </p:nvGrpSpPr>
          <p:grpSpPr bwMode="auto">
            <a:xfrm>
              <a:off x="4881" y="9054"/>
              <a:ext cx="882" cy="420"/>
              <a:chOff x="3759" y="9017"/>
              <a:chExt cx="882" cy="420"/>
            </a:xfrm>
          </p:grpSpPr>
          <p:sp>
            <p:nvSpPr>
              <p:cNvPr id="43065" name="Rectangle 7"/>
              <p:cNvSpPr>
                <a:spLocks noChangeArrowheads="1"/>
              </p:cNvSpPr>
              <p:nvPr/>
            </p:nvSpPr>
            <p:spPr bwMode="auto">
              <a:xfrm>
                <a:off x="3759" y="9017"/>
                <a:ext cx="882" cy="42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18000" tIns="18000" rIns="18000" bIns="18000"/>
              <a:lstStyle/>
              <a:p>
                <a:endParaRPr lang="id-ID">
                  <a:latin typeface="Constantia" pitchFamily="18" charset="0"/>
                </a:endParaRPr>
              </a:p>
            </p:txBody>
          </p:sp>
          <p:sp>
            <p:nvSpPr>
              <p:cNvPr id="43066" name="Text Box 8"/>
              <p:cNvSpPr txBox="1">
                <a:spLocks noChangeArrowheads="1"/>
              </p:cNvSpPr>
              <p:nvPr/>
            </p:nvSpPr>
            <p:spPr bwMode="auto">
              <a:xfrm>
                <a:off x="3879" y="9017"/>
                <a:ext cx="660" cy="4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18000" tIns="18000" rIns="18000" bIns="18000"/>
              <a:lstStyle/>
              <a:p>
                <a:pPr algn="ctr"/>
                <a:r>
                  <a:rPr lang="en-US" sz="1200" b="1">
                    <a:latin typeface="Times New Roman" pitchFamily="18" charset="0"/>
                    <a:cs typeface="Arial" charset="0"/>
                  </a:rPr>
                  <a:t>STP</a:t>
                </a:r>
                <a:endParaRPr lang="id-ID">
                  <a:cs typeface="Arial" charset="0"/>
                </a:endParaRPr>
              </a:p>
            </p:txBody>
          </p:sp>
        </p:grpSp>
        <p:sp>
          <p:nvSpPr>
            <p:cNvPr id="43017" name="Oval 9"/>
            <p:cNvSpPr>
              <a:spLocks noChangeArrowheads="1"/>
            </p:cNvSpPr>
            <p:nvPr/>
          </p:nvSpPr>
          <p:spPr bwMode="auto">
            <a:xfrm>
              <a:off x="1677" y="10134"/>
              <a:ext cx="1104" cy="342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18000" tIns="18000" rIns="18000" bIns="18000"/>
            <a:lstStyle/>
            <a:p>
              <a:endParaRPr lang="id-ID">
                <a:latin typeface="Constantia" pitchFamily="18" charset="0"/>
              </a:endParaRPr>
            </a:p>
          </p:txBody>
        </p:sp>
        <p:sp>
          <p:nvSpPr>
            <p:cNvPr id="43018" name="Text Box 10"/>
            <p:cNvSpPr txBox="1">
              <a:spLocks noChangeArrowheads="1"/>
            </p:cNvSpPr>
            <p:nvPr/>
          </p:nvSpPr>
          <p:spPr bwMode="auto">
            <a:xfrm>
              <a:off x="1821" y="10110"/>
              <a:ext cx="780" cy="3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8000" tIns="18000" rIns="18000" bIns="18000"/>
            <a:lstStyle/>
            <a:p>
              <a:pPr algn="ctr"/>
              <a:r>
                <a:rPr lang="en-US" sz="1200">
                  <a:latin typeface="Times New Roman" pitchFamily="18" charset="0"/>
                  <a:cs typeface="Arial" charset="0"/>
                </a:rPr>
                <a:t>User</a:t>
              </a:r>
              <a:endParaRPr lang="id-ID">
                <a:cs typeface="Arial" charset="0"/>
              </a:endParaRPr>
            </a:p>
          </p:txBody>
        </p:sp>
        <p:grpSp>
          <p:nvGrpSpPr>
            <p:cNvPr id="43019" name="Group 11"/>
            <p:cNvGrpSpPr>
              <a:grpSpLocks/>
            </p:cNvGrpSpPr>
            <p:nvPr/>
          </p:nvGrpSpPr>
          <p:grpSpPr bwMode="auto">
            <a:xfrm>
              <a:off x="6897" y="9012"/>
              <a:ext cx="882" cy="420"/>
              <a:chOff x="3219" y="8957"/>
              <a:chExt cx="882" cy="420"/>
            </a:xfrm>
          </p:grpSpPr>
          <p:sp>
            <p:nvSpPr>
              <p:cNvPr id="43063" name="Rectangle 12"/>
              <p:cNvSpPr>
                <a:spLocks noChangeArrowheads="1"/>
              </p:cNvSpPr>
              <p:nvPr/>
            </p:nvSpPr>
            <p:spPr bwMode="auto">
              <a:xfrm>
                <a:off x="3219" y="8957"/>
                <a:ext cx="882" cy="42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18000" tIns="18000" rIns="18000" bIns="18000"/>
              <a:lstStyle/>
              <a:p>
                <a:endParaRPr lang="id-ID">
                  <a:latin typeface="Constantia" pitchFamily="18" charset="0"/>
                </a:endParaRPr>
              </a:p>
            </p:txBody>
          </p:sp>
          <p:sp>
            <p:nvSpPr>
              <p:cNvPr id="43064" name="Text Box 13"/>
              <p:cNvSpPr txBox="1">
                <a:spLocks noChangeArrowheads="1"/>
              </p:cNvSpPr>
              <p:nvPr/>
            </p:nvSpPr>
            <p:spPr bwMode="auto">
              <a:xfrm>
                <a:off x="3339" y="8957"/>
                <a:ext cx="660" cy="4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18000" tIns="18000" rIns="18000" bIns="18000"/>
              <a:lstStyle/>
              <a:p>
                <a:pPr algn="ctr"/>
                <a:r>
                  <a:rPr lang="en-US" sz="1200" b="1">
                    <a:latin typeface="Times New Roman" pitchFamily="18" charset="0"/>
                    <a:cs typeface="Arial" charset="0"/>
                  </a:rPr>
                  <a:t>STP</a:t>
                </a:r>
                <a:endParaRPr lang="id-ID">
                  <a:cs typeface="Arial" charset="0"/>
                </a:endParaRPr>
              </a:p>
            </p:txBody>
          </p:sp>
        </p:grpSp>
        <p:sp>
          <p:nvSpPr>
            <p:cNvPr id="43020" name="Rectangle 14"/>
            <p:cNvSpPr>
              <a:spLocks noChangeArrowheads="1"/>
            </p:cNvSpPr>
            <p:nvPr/>
          </p:nvSpPr>
          <p:spPr bwMode="auto">
            <a:xfrm>
              <a:off x="4893" y="10254"/>
              <a:ext cx="882" cy="4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8000" tIns="18000" rIns="18000" bIns="18000"/>
            <a:lstStyle/>
            <a:p>
              <a:endParaRPr lang="id-ID">
                <a:latin typeface="Constantia" pitchFamily="18" charset="0"/>
              </a:endParaRPr>
            </a:p>
          </p:txBody>
        </p:sp>
        <p:sp>
          <p:nvSpPr>
            <p:cNvPr id="43021" name="Text Box 15"/>
            <p:cNvSpPr txBox="1">
              <a:spLocks noChangeArrowheads="1"/>
            </p:cNvSpPr>
            <p:nvPr/>
          </p:nvSpPr>
          <p:spPr bwMode="auto">
            <a:xfrm>
              <a:off x="5013" y="10254"/>
              <a:ext cx="660" cy="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8000" tIns="18000" rIns="18000" bIns="18000"/>
            <a:lstStyle/>
            <a:p>
              <a:pPr algn="ctr"/>
              <a:r>
                <a:rPr lang="en-US" sz="1200" b="1">
                  <a:latin typeface="Times New Roman" pitchFamily="18" charset="0"/>
                  <a:cs typeface="Arial" charset="0"/>
                </a:rPr>
                <a:t>STP</a:t>
              </a:r>
              <a:endParaRPr lang="id-ID">
                <a:cs typeface="Arial" charset="0"/>
              </a:endParaRPr>
            </a:p>
          </p:txBody>
        </p:sp>
        <p:sp>
          <p:nvSpPr>
            <p:cNvPr id="43022" name="Rectangle 16"/>
            <p:cNvSpPr>
              <a:spLocks noChangeArrowheads="1"/>
            </p:cNvSpPr>
            <p:nvPr/>
          </p:nvSpPr>
          <p:spPr bwMode="auto">
            <a:xfrm>
              <a:off x="6939" y="10194"/>
              <a:ext cx="882" cy="4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8000" tIns="18000" rIns="18000" bIns="18000"/>
            <a:lstStyle/>
            <a:p>
              <a:endParaRPr lang="id-ID">
                <a:latin typeface="Constantia" pitchFamily="18" charset="0"/>
              </a:endParaRPr>
            </a:p>
          </p:txBody>
        </p:sp>
        <p:sp>
          <p:nvSpPr>
            <p:cNvPr id="43023" name="Text Box 17"/>
            <p:cNvSpPr txBox="1">
              <a:spLocks noChangeArrowheads="1"/>
            </p:cNvSpPr>
            <p:nvPr/>
          </p:nvSpPr>
          <p:spPr bwMode="auto">
            <a:xfrm>
              <a:off x="7059" y="10194"/>
              <a:ext cx="660" cy="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8000" tIns="18000" rIns="18000" bIns="18000"/>
            <a:lstStyle/>
            <a:p>
              <a:pPr algn="ctr"/>
              <a:r>
                <a:rPr lang="en-US" sz="1200" b="1">
                  <a:latin typeface="Times New Roman" pitchFamily="18" charset="0"/>
                  <a:cs typeface="Arial" charset="0"/>
                </a:rPr>
                <a:t>STP</a:t>
              </a:r>
              <a:endParaRPr lang="id-ID">
                <a:cs typeface="Arial" charset="0"/>
              </a:endParaRPr>
            </a:p>
          </p:txBody>
        </p:sp>
        <p:sp>
          <p:nvSpPr>
            <p:cNvPr id="43024" name="Oval 18"/>
            <p:cNvSpPr>
              <a:spLocks noChangeArrowheads="1"/>
            </p:cNvSpPr>
            <p:nvPr/>
          </p:nvSpPr>
          <p:spPr bwMode="auto">
            <a:xfrm>
              <a:off x="9597" y="10014"/>
              <a:ext cx="1104" cy="342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18000" tIns="18000" rIns="18000" bIns="18000"/>
            <a:lstStyle/>
            <a:p>
              <a:endParaRPr lang="id-ID">
                <a:latin typeface="Constantia" pitchFamily="18" charset="0"/>
              </a:endParaRPr>
            </a:p>
          </p:txBody>
        </p:sp>
        <p:sp>
          <p:nvSpPr>
            <p:cNvPr id="43025" name="Text Box 19"/>
            <p:cNvSpPr txBox="1">
              <a:spLocks noChangeArrowheads="1"/>
            </p:cNvSpPr>
            <p:nvPr/>
          </p:nvSpPr>
          <p:spPr bwMode="auto">
            <a:xfrm>
              <a:off x="9738" y="9990"/>
              <a:ext cx="780" cy="3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8000" tIns="18000" rIns="18000" bIns="18000"/>
            <a:lstStyle/>
            <a:p>
              <a:pPr algn="ctr"/>
              <a:r>
                <a:rPr lang="en-US" sz="1200">
                  <a:latin typeface="Times New Roman" pitchFamily="18" charset="0"/>
                  <a:cs typeface="Arial" charset="0"/>
                </a:rPr>
                <a:t>User</a:t>
              </a:r>
              <a:endParaRPr lang="id-ID">
                <a:cs typeface="Arial" charset="0"/>
              </a:endParaRPr>
            </a:p>
          </p:txBody>
        </p:sp>
        <p:sp>
          <p:nvSpPr>
            <p:cNvPr id="43026" name="Oval 20"/>
            <p:cNvSpPr>
              <a:spLocks noChangeArrowheads="1"/>
            </p:cNvSpPr>
            <p:nvPr/>
          </p:nvSpPr>
          <p:spPr bwMode="auto">
            <a:xfrm>
              <a:off x="3978" y="11280"/>
              <a:ext cx="516" cy="49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18000" tIns="18000" rIns="18000" bIns="18000"/>
            <a:lstStyle/>
            <a:p>
              <a:endParaRPr lang="id-ID">
                <a:latin typeface="Constantia" pitchFamily="18" charset="0"/>
              </a:endParaRPr>
            </a:p>
          </p:txBody>
        </p:sp>
        <p:sp>
          <p:nvSpPr>
            <p:cNvPr id="43027" name="Text Box 21"/>
            <p:cNvSpPr txBox="1">
              <a:spLocks noChangeArrowheads="1"/>
            </p:cNvSpPr>
            <p:nvPr/>
          </p:nvSpPr>
          <p:spPr bwMode="auto">
            <a:xfrm>
              <a:off x="4005" y="11367"/>
              <a:ext cx="486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8000" tIns="18000" rIns="18000" bIns="18000"/>
            <a:lstStyle/>
            <a:p>
              <a:pPr algn="ctr"/>
              <a:r>
                <a:rPr lang="en-US" sz="1200" b="1">
                  <a:latin typeface="Times New Roman" pitchFamily="18" charset="0"/>
                  <a:cs typeface="Arial" charset="0"/>
                </a:rPr>
                <a:t>SP</a:t>
              </a:r>
              <a:endParaRPr lang="id-ID">
                <a:cs typeface="Arial" charset="0"/>
              </a:endParaRPr>
            </a:p>
          </p:txBody>
        </p:sp>
        <p:sp>
          <p:nvSpPr>
            <p:cNvPr id="43028" name="Line 22"/>
            <p:cNvSpPr>
              <a:spLocks noChangeShapeType="1"/>
            </p:cNvSpPr>
            <p:nvPr/>
          </p:nvSpPr>
          <p:spPr bwMode="auto">
            <a:xfrm flipV="1">
              <a:off x="3939" y="9258"/>
              <a:ext cx="960" cy="78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18000" tIns="18000" rIns="18000" bIns="18000"/>
            <a:lstStyle/>
            <a:p>
              <a:endParaRPr lang="en-US"/>
            </a:p>
          </p:txBody>
        </p:sp>
        <p:sp>
          <p:nvSpPr>
            <p:cNvPr id="43029" name="Line 23"/>
            <p:cNvSpPr>
              <a:spLocks noChangeShapeType="1"/>
            </p:cNvSpPr>
            <p:nvPr/>
          </p:nvSpPr>
          <p:spPr bwMode="auto">
            <a:xfrm flipV="1">
              <a:off x="4323" y="9432"/>
              <a:ext cx="600" cy="186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18000" tIns="18000" rIns="18000" bIns="18000"/>
            <a:lstStyle/>
            <a:p>
              <a:endParaRPr lang="en-US"/>
            </a:p>
          </p:txBody>
        </p:sp>
        <p:sp>
          <p:nvSpPr>
            <p:cNvPr id="43030" name="Line 24"/>
            <p:cNvSpPr>
              <a:spLocks noChangeShapeType="1"/>
            </p:cNvSpPr>
            <p:nvPr/>
          </p:nvSpPr>
          <p:spPr bwMode="auto">
            <a:xfrm>
              <a:off x="3933" y="10140"/>
              <a:ext cx="966" cy="40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18000" tIns="18000" rIns="18000" bIns="18000"/>
            <a:lstStyle/>
            <a:p>
              <a:endParaRPr lang="en-US"/>
            </a:p>
          </p:txBody>
        </p:sp>
        <p:sp>
          <p:nvSpPr>
            <p:cNvPr id="43031" name="Line 25"/>
            <p:cNvSpPr>
              <a:spLocks noChangeShapeType="1"/>
            </p:cNvSpPr>
            <p:nvPr/>
          </p:nvSpPr>
          <p:spPr bwMode="auto">
            <a:xfrm flipV="1">
              <a:off x="5781" y="9258"/>
              <a:ext cx="1116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18000" tIns="18000" rIns="18000" bIns="18000"/>
            <a:lstStyle/>
            <a:p>
              <a:endParaRPr lang="en-US"/>
            </a:p>
          </p:txBody>
        </p:sp>
        <p:sp>
          <p:nvSpPr>
            <p:cNvPr id="43032" name="Oval 26"/>
            <p:cNvSpPr>
              <a:spLocks noChangeArrowheads="1"/>
            </p:cNvSpPr>
            <p:nvPr/>
          </p:nvSpPr>
          <p:spPr bwMode="auto">
            <a:xfrm>
              <a:off x="3399" y="9816"/>
              <a:ext cx="516" cy="498"/>
            </a:xfrm>
            <a:prstGeom prst="ellipse">
              <a:avLst/>
            </a:prstGeom>
            <a:solidFill>
              <a:srgbClr val="00FF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lIns="18000" tIns="18000" rIns="18000" bIns="18000"/>
            <a:lstStyle/>
            <a:p>
              <a:endParaRPr lang="id-ID">
                <a:latin typeface="Constantia" pitchFamily="18" charset="0"/>
              </a:endParaRPr>
            </a:p>
          </p:txBody>
        </p:sp>
        <p:sp>
          <p:nvSpPr>
            <p:cNvPr id="43033" name="Text Box 27"/>
            <p:cNvSpPr txBox="1">
              <a:spLocks noChangeArrowheads="1"/>
            </p:cNvSpPr>
            <p:nvPr/>
          </p:nvSpPr>
          <p:spPr bwMode="auto">
            <a:xfrm>
              <a:off x="3420" y="9876"/>
              <a:ext cx="468" cy="3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8000" tIns="18000" rIns="18000" bIns="18000"/>
            <a:lstStyle/>
            <a:p>
              <a:pPr algn="ctr"/>
              <a:r>
                <a:rPr lang="en-US" sz="1200" b="1">
                  <a:latin typeface="Times New Roman" pitchFamily="18" charset="0"/>
                  <a:cs typeface="Arial" charset="0"/>
                </a:rPr>
                <a:t>SP</a:t>
              </a:r>
              <a:endParaRPr lang="id-ID">
                <a:cs typeface="Arial" charset="0"/>
              </a:endParaRPr>
            </a:p>
          </p:txBody>
        </p:sp>
        <p:sp>
          <p:nvSpPr>
            <p:cNvPr id="43034" name="Line 28"/>
            <p:cNvSpPr>
              <a:spLocks noChangeShapeType="1"/>
            </p:cNvSpPr>
            <p:nvPr/>
          </p:nvSpPr>
          <p:spPr bwMode="auto">
            <a:xfrm flipV="1">
              <a:off x="2799" y="10158"/>
              <a:ext cx="600" cy="13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18000" tIns="18000" rIns="18000" bIns="18000"/>
            <a:lstStyle/>
            <a:p>
              <a:endParaRPr lang="en-US"/>
            </a:p>
          </p:txBody>
        </p:sp>
        <p:sp>
          <p:nvSpPr>
            <p:cNvPr id="43035" name="Line 29"/>
            <p:cNvSpPr>
              <a:spLocks noChangeShapeType="1"/>
            </p:cNvSpPr>
            <p:nvPr/>
          </p:nvSpPr>
          <p:spPr bwMode="auto">
            <a:xfrm>
              <a:off x="5757" y="9498"/>
              <a:ext cx="1218" cy="70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18000" tIns="18000" rIns="18000" bIns="18000"/>
            <a:lstStyle/>
            <a:p>
              <a:endParaRPr lang="en-US"/>
            </a:p>
          </p:txBody>
        </p:sp>
        <p:sp>
          <p:nvSpPr>
            <p:cNvPr id="43036" name="Line 30"/>
            <p:cNvSpPr>
              <a:spLocks noChangeShapeType="1"/>
            </p:cNvSpPr>
            <p:nvPr/>
          </p:nvSpPr>
          <p:spPr bwMode="auto">
            <a:xfrm>
              <a:off x="5493" y="10698"/>
              <a:ext cx="678" cy="82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18000" tIns="18000" rIns="18000" bIns="18000"/>
            <a:lstStyle/>
            <a:p>
              <a:endParaRPr lang="en-US"/>
            </a:p>
          </p:txBody>
        </p:sp>
        <p:sp>
          <p:nvSpPr>
            <p:cNvPr id="43037" name="Line 31"/>
            <p:cNvSpPr>
              <a:spLocks noChangeShapeType="1"/>
            </p:cNvSpPr>
            <p:nvPr/>
          </p:nvSpPr>
          <p:spPr bwMode="auto">
            <a:xfrm>
              <a:off x="5751" y="10620"/>
              <a:ext cx="1536" cy="124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18000" tIns="18000" rIns="18000" bIns="18000"/>
            <a:lstStyle/>
            <a:p>
              <a:endParaRPr lang="en-US"/>
            </a:p>
          </p:txBody>
        </p:sp>
        <p:sp>
          <p:nvSpPr>
            <p:cNvPr id="43038" name="Line 32"/>
            <p:cNvSpPr>
              <a:spLocks noChangeShapeType="1"/>
            </p:cNvSpPr>
            <p:nvPr/>
          </p:nvSpPr>
          <p:spPr bwMode="auto">
            <a:xfrm flipH="1">
              <a:off x="6489" y="10599"/>
              <a:ext cx="660" cy="93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18000" tIns="18000" rIns="18000" bIns="18000"/>
            <a:lstStyle/>
            <a:p>
              <a:endParaRPr lang="en-US"/>
            </a:p>
          </p:txBody>
        </p:sp>
        <p:sp>
          <p:nvSpPr>
            <p:cNvPr id="43039" name="Line 33"/>
            <p:cNvSpPr>
              <a:spLocks noChangeShapeType="1"/>
            </p:cNvSpPr>
            <p:nvPr/>
          </p:nvSpPr>
          <p:spPr bwMode="auto">
            <a:xfrm flipH="1">
              <a:off x="5571" y="10518"/>
              <a:ext cx="1344" cy="144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18000" tIns="18000" rIns="18000" bIns="18000"/>
            <a:lstStyle/>
            <a:p>
              <a:endParaRPr lang="en-US"/>
            </a:p>
          </p:txBody>
        </p:sp>
        <p:sp>
          <p:nvSpPr>
            <p:cNvPr id="43040" name="Line 34"/>
            <p:cNvSpPr>
              <a:spLocks noChangeShapeType="1"/>
            </p:cNvSpPr>
            <p:nvPr/>
          </p:nvSpPr>
          <p:spPr bwMode="auto">
            <a:xfrm flipH="1">
              <a:off x="4407" y="10662"/>
              <a:ext cx="624" cy="69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18000" tIns="18000" rIns="18000" bIns="18000"/>
            <a:lstStyle/>
            <a:p>
              <a:endParaRPr lang="en-US"/>
            </a:p>
          </p:txBody>
        </p:sp>
        <p:sp>
          <p:nvSpPr>
            <p:cNvPr id="43041" name="Line 35"/>
            <p:cNvSpPr>
              <a:spLocks noChangeShapeType="1"/>
            </p:cNvSpPr>
            <p:nvPr/>
          </p:nvSpPr>
          <p:spPr bwMode="auto">
            <a:xfrm>
              <a:off x="7677" y="9396"/>
              <a:ext cx="858" cy="48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18000" tIns="18000" rIns="18000" bIns="18000"/>
            <a:lstStyle/>
            <a:p>
              <a:endParaRPr lang="en-US"/>
            </a:p>
          </p:txBody>
        </p:sp>
        <p:sp>
          <p:nvSpPr>
            <p:cNvPr id="43042" name="Line 36"/>
            <p:cNvSpPr>
              <a:spLocks noChangeShapeType="1"/>
            </p:cNvSpPr>
            <p:nvPr/>
          </p:nvSpPr>
          <p:spPr bwMode="auto">
            <a:xfrm flipV="1">
              <a:off x="7797" y="10176"/>
              <a:ext cx="720" cy="24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18000" tIns="18000" rIns="18000" bIns="18000"/>
            <a:lstStyle/>
            <a:p>
              <a:endParaRPr lang="en-US"/>
            </a:p>
          </p:txBody>
        </p:sp>
        <p:sp>
          <p:nvSpPr>
            <p:cNvPr id="43043" name="Line 37"/>
            <p:cNvSpPr>
              <a:spLocks noChangeShapeType="1"/>
            </p:cNvSpPr>
            <p:nvPr/>
          </p:nvSpPr>
          <p:spPr bwMode="auto">
            <a:xfrm>
              <a:off x="7635" y="9378"/>
              <a:ext cx="780" cy="163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18000" tIns="18000" rIns="18000" bIns="18000"/>
            <a:lstStyle/>
            <a:p>
              <a:endParaRPr lang="en-US"/>
            </a:p>
          </p:txBody>
        </p:sp>
        <p:sp>
          <p:nvSpPr>
            <p:cNvPr id="43044" name="Line 38"/>
            <p:cNvSpPr>
              <a:spLocks noChangeShapeType="1"/>
            </p:cNvSpPr>
            <p:nvPr/>
          </p:nvSpPr>
          <p:spPr bwMode="auto">
            <a:xfrm>
              <a:off x="7677" y="10614"/>
              <a:ext cx="618" cy="46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18000" tIns="18000" rIns="18000" bIns="18000"/>
            <a:lstStyle/>
            <a:p>
              <a:endParaRPr lang="en-US"/>
            </a:p>
          </p:txBody>
        </p:sp>
        <p:sp>
          <p:nvSpPr>
            <p:cNvPr id="43045" name="Line 39"/>
            <p:cNvSpPr>
              <a:spLocks noChangeShapeType="1"/>
            </p:cNvSpPr>
            <p:nvPr/>
          </p:nvSpPr>
          <p:spPr bwMode="auto">
            <a:xfrm>
              <a:off x="8955" y="10014"/>
              <a:ext cx="624" cy="13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18000" tIns="18000" rIns="18000" bIns="18000"/>
            <a:lstStyle/>
            <a:p>
              <a:endParaRPr lang="en-US"/>
            </a:p>
          </p:txBody>
        </p:sp>
        <p:sp>
          <p:nvSpPr>
            <p:cNvPr id="43046" name="Text Box 40"/>
            <p:cNvSpPr txBox="1">
              <a:spLocks noChangeArrowheads="1"/>
            </p:cNvSpPr>
            <p:nvPr/>
          </p:nvSpPr>
          <p:spPr bwMode="auto">
            <a:xfrm>
              <a:off x="4719" y="8235"/>
              <a:ext cx="2979" cy="420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</p:spPr>
          <p:txBody>
            <a:bodyPr lIns="18000" tIns="18000" rIns="18000" bIns="18000"/>
            <a:lstStyle/>
            <a:p>
              <a:pPr algn="ctr">
                <a:spcAft>
                  <a:spcPts val="1000"/>
                </a:spcAft>
              </a:pPr>
              <a:r>
                <a:rPr lang="id-ID" sz="1600" b="1">
                  <a:cs typeface="Arial" charset="0"/>
                </a:rPr>
                <a:t>CONTROL PLANE</a:t>
              </a:r>
              <a:endParaRPr lang="id-ID">
                <a:cs typeface="Arial" charset="0"/>
              </a:endParaRPr>
            </a:p>
          </p:txBody>
        </p:sp>
        <p:sp>
          <p:nvSpPr>
            <p:cNvPr id="43047" name="Text Box 41"/>
            <p:cNvSpPr txBox="1">
              <a:spLocks noChangeArrowheads="1"/>
            </p:cNvSpPr>
            <p:nvPr/>
          </p:nvSpPr>
          <p:spPr bwMode="auto">
            <a:xfrm>
              <a:off x="3195" y="12735"/>
              <a:ext cx="5940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8000" tIns="18000" rIns="18000" bIns="18000"/>
            <a:lstStyle/>
            <a:p>
              <a:pPr algn="ctr">
                <a:lnSpc>
                  <a:spcPct val="112000"/>
                </a:lnSpc>
              </a:pPr>
              <a:r>
                <a:rPr lang="en-US" sz="1200">
                  <a:latin typeface="Arial Narrow" pitchFamily="34" charset="0"/>
                  <a:cs typeface="Arial" charset="0"/>
                </a:rPr>
                <a:t>SP = Signalling Point	    STP = Signalling Transfer Point</a:t>
              </a:r>
              <a:endParaRPr lang="id-ID">
                <a:cs typeface="Arial" charset="0"/>
              </a:endParaRPr>
            </a:p>
          </p:txBody>
        </p:sp>
        <p:sp>
          <p:nvSpPr>
            <p:cNvPr id="43048" name="Oval 42"/>
            <p:cNvSpPr>
              <a:spLocks noChangeArrowheads="1"/>
            </p:cNvSpPr>
            <p:nvPr/>
          </p:nvSpPr>
          <p:spPr bwMode="auto">
            <a:xfrm>
              <a:off x="5139" y="11814"/>
              <a:ext cx="516" cy="49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18000" tIns="18000" rIns="18000" bIns="18000"/>
            <a:lstStyle/>
            <a:p>
              <a:endParaRPr lang="id-ID">
                <a:latin typeface="Constantia" pitchFamily="18" charset="0"/>
              </a:endParaRPr>
            </a:p>
          </p:txBody>
        </p:sp>
        <p:sp>
          <p:nvSpPr>
            <p:cNvPr id="43049" name="Text Box 43"/>
            <p:cNvSpPr txBox="1">
              <a:spLocks noChangeArrowheads="1"/>
            </p:cNvSpPr>
            <p:nvPr/>
          </p:nvSpPr>
          <p:spPr bwMode="auto">
            <a:xfrm>
              <a:off x="5163" y="11874"/>
              <a:ext cx="468" cy="3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8000" tIns="18000" rIns="18000" bIns="18000"/>
            <a:lstStyle/>
            <a:p>
              <a:pPr algn="ctr"/>
              <a:r>
                <a:rPr lang="en-US" sz="1200" b="1">
                  <a:latin typeface="Times New Roman" pitchFamily="18" charset="0"/>
                  <a:cs typeface="Arial" charset="0"/>
                </a:rPr>
                <a:t>SP</a:t>
              </a:r>
              <a:endParaRPr lang="id-ID">
                <a:cs typeface="Arial" charset="0"/>
              </a:endParaRPr>
            </a:p>
          </p:txBody>
        </p:sp>
        <p:sp>
          <p:nvSpPr>
            <p:cNvPr id="43050" name="Oval 44"/>
            <p:cNvSpPr>
              <a:spLocks noChangeArrowheads="1"/>
            </p:cNvSpPr>
            <p:nvPr/>
          </p:nvSpPr>
          <p:spPr bwMode="auto">
            <a:xfrm>
              <a:off x="6051" y="11454"/>
              <a:ext cx="516" cy="49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18000" tIns="18000" rIns="18000" bIns="18000"/>
            <a:lstStyle/>
            <a:p>
              <a:endParaRPr lang="id-ID">
                <a:latin typeface="Constantia" pitchFamily="18" charset="0"/>
              </a:endParaRPr>
            </a:p>
          </p:txBody>
        </p:sp>
        <p:sp>
          <p:nvSpPr>
            <p:cNvPr id="43051" name="Text Box 45"/>
            <p:cNvSpPr txBox="1">
              <a:spLocks noChangeArrowheads="1"/>
            </p:cNvSpPr>
            <p:nvPr/>
          </p:nvSpPr>
          <p:spPr bwMode="auto">
            <a:xfrm>
              <a:off x="6075" y="11514"/>
              <a:ext cx="468" cy="3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8000" tIns="18000" rIns="18000" bIns="18000"/>
            <a:lstStyle/>
            <a:p>
              <a:pPr algn="ctr"/>
              <a:r>
                <a:rPr lang="en-US" sz="1200" b="1">
                  <a:latin typeface="Times New Roman" pitchFamily="18" charset="0"/>
                  <a:cs typeface="Arial" charset="0"/>
                </a:rPr>
                <a:t>SP</a:t>
              </a:r>
              <a:endParaRPr lang="id-ID">
                <a:cs typeface="Arial" charset="0"/>
              </a:endParaRPr>
            </a:p>
          </p:txBody>
        </p:sp>
        <p:sp>
          <p:nvSpPr>
            <p:cNvPr id="43052" name="Oval 46"/>
            <p:cNvSpPr>
              <a:spLocks noChangeArrowheads="1"/>
            </p:cNvSpPr>
            <p:nvPr/>
          </p:nvSpPr>
          <p:spPr bwMode="auto">
            <a:xfrm>
              <a:off x="7179" y="11796"/>
              <a:ext cx="516" cy="49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18000" tIns="18000" rIns="18000" bIns="18000"/>
            <a:lstStyle/>
            <a:p>
              <a:endParaRPr lang="id-ID">
                <a:latin typeface="Constantia" pitchFamily="18" charset="0"/>
              </a:endParaRPr>
            </a:p>
          </p:txBody>
        </p:sp>
        <p:sp>
          <p:nvSpPr>
            <p:cNvPr id="43053" name="Text Box 47"/>
            <p:cNvSpPr txBox="1">
              <a:spLocks noChangeArrowheads="1"/>
            </p:cNvSpPr>
            <p:nvPr/>
          </p:nvSpPr>
          <p:spPr bwMode="auto">
            <a:xfrm>
              <a:off x="7203" y="11856"/>
              <a:ext cx="468" cy="3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8000" tIns="18000" rIns="18000" bIns="18000"/>
            <a:lstStyle/>
            <a:p>
              <a:pPr algn="ctr"/>
              <a:r>
                <a:rPr lang="en-US" sz="1200" b="1">
                  <a:latin typeface="Times New Roman" pitchFamily="18" charset="0"/>
                  <a:cs typeface="Arial" charset="0"/>
                </a:rPr>
                <a:t>SP</a:t>
              </a:r>
              <a:endParaRPr lang="id-ID">
                <a:cs typeface="Arial" charset="0"/>
              </a:endParaRPr>
            </a:p>
          </p:txBody>
        </p:sp>
        <p:sp>
          <p:nvSpPr>
            <p:cNvPr id="43054" name="Oval 48"/>
            <p:cNvSpPr>
              <a:spLocks noChangeArrowheads="1"/>
            </p:cNvSpPr>
            <p:nvPr/>
          </p:nvSpPr>
          <p:spPr bwMode="auto">
            <a:xfrm>
              <a:off x="8181" y="10980"/>
              <a:ext cx="516" cy="49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18000" tIns="18000" rIns="18000" bIns="18000"/>
            <a:lstStyle/>
            <a:p>
              <a:endParaRPr lang="id-ID">
                <a:latin typeface="Constantia" pitchFamily="18" charset="0"/>
              </a:endParaRPr>
            </a:p>
          </p:txBody>
        </p:sp>
        <p:sp>
          <p:nvSpPr>
            <p:cNvPr id="43055" name="Text Box 49"/>
            <p:cNvSpPr txBox="1">
              <a:spLocks noChangeArrowheads="1"/>
            </p:cNvSpPr>
            <p:nvPr/>
          </p:nvSpPr>
          <p:spPr bwMode="auto">
            <a:xfrm>
              <a:off x="8205" y="11040"/>
              <a:ext cx="468" cy="3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8000" tIns="18000" rIns="18000" bIns="18000"/>
            <a:lstStyle/>
            <a:p>
              <a:pPr algn="ctr"/>
              <a:r>
                <a:rPr lang="en-US" sz="1200" b="1">
                  <a:latin typeface="Times New Roman" pitchFamily="18" charset="0"/>
                  <a:cs typeface="Arial" charset="0"/>
                </a:rPr>
                <a:t>SP</a:t>
              </a:r>
              <a:endParaRPr lang="id-ID">
                <a:cs typeface="Arial" charset="0"/>
              </a:endParaRPr>
            </a:p>
          </p:txBody>
        </p:sp>
        <p:sp>
          <p:nvSpPr>
            <p:cNvPr id="43056" name="Oval 50"/>
            <p:cNvSpPr>
              <a:spLocks noChangeArrowheads="1"/>
            </p:cNvSpPr>
            <p:nvPr/>
          </p:nvSpPr>
          <p:spPr bwMode="auto">
            <a:xfrm>
              <a:off x="8481" y="9816"/>
              <a:ext cx="516" cy="49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18000" tIns="18000" rIns="18000" bIns="18000"/>
            <a:lstStyle/>
            <a:p>
              <a:endParaRPr lang="id-ID">
                <a:latin typeface="Constantia" pitchFamily="18" charset="0"/>
              </a:endParaRPr>
            </a:p>
          </p:txBody>
        </p:sp>
        <p:sp>
          <p:nvSpPr>
            <p:cNvPr id="43057" name="Text Box 51"/>
            <p:cNvSpPr txBox="1">
              <a:spLocks noChangeArrowheads="1"/>
            </p:cNvSpPr>
            <p:nvPr/>
          </p:nvSpPr>
          <p:spPr bwMode="auto">
            <a:xfrm>
              <a:off x="8505" y="9876"/>
              <a:ext cx="468" cy="3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8000" tIns="18000" rIns="18000" bIns="18000"/>
            <a:lstStyle/>
            <a:p>
              <a:pPr algn="ctr"/>
              <a:r>
                <a:rPr lang="en-US" sz="1200" b="1">
                  <a:latin typeface="Times New Roman" pitchFamily="18" charset="0"/>
                  <a:cs typeface="Arial" charset="0"/>
                </a:rPr>
                <a:t>SP</a:t>
              </a:r>
              <a:endParaRPr lang="id-ID">
                <a:cs typeface="Arial" charset="0"/>
              </a:endParaRPr>
            </a:p>
          </p:txBody>
        </p:sp>
        <p:sp>
          <p:nvSpPr>
            <p:cNvPr id="43058" name="Line 53"/>
            <p:cNvSpPr>
              <a:spLocks noChangeShapeType="1"/>
            </p:cNvSpPr>
            <p:nvPr/>
          </p:nvSpPr>
          <p:spPr bwMode="auto">
            <a:xfrm>
              <a:off x="4515" y="9018"/>
              <a:ext cx="0" cy="49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lIns="18000" tIns="18000" rIns="18000" bIns="18000"/>
            <a:lstStyle/>
            <a:p>
              <a:endParaRPr lang="en-US"/>
            </a:p>
          </p:txBody>
        </p:sp>
        <p:sp>
          <p:nvSpPr>
            <p:cNvPr id="43059" name="Text Box 54"/>
            <p:cNvSpPr txBox="1">
              <a:spLocks noChangeArrowheads="1"/>
            </p:cNvSpPr>
            <p:nvPr/>
          </p:nvSpPr>
          <p:spPr bwMode="auto">
            <a:xfrm>
              <a:off x="4191" y="8694"/>
              <a:ext cx="606" cy="3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8000" tIns="18000" rIns="18000" bIns="18000"/>
            <a:lstStyle/>
            <a:p>
              <a:pPr>
                <a:lnSpc>
                  <a:spcPct val="96000"/>
                </a:lnSpc>
              </a:pPr>
              <a:r>
                <a:rPr lang="en-US" sz="1200" i="1">
                  <a:solidFill>
                    <a:srgbClr val="000000"/>
                  </a:solidFill>
                  <a:cs typeface="Arial" charset="0"/>
                </a:rPr>
                <a:t>SS7</a:t>
              </a:r>
              <a:endParaRPr lang="id-ID">
                <a:cs typeface="Arial" charset="0"/>
              </a:endParaRPr>
            </a:p>
          </p:txBody>
        </p:sp>
        <p:sp>
          <p:nvSpPr>
            <p:cNvPr id="43060" name="Line 55"/>
            <p:cNvSpPr>
              <a:spLocks noChangeShapeType="1"/>
            </p:cNvSpPr>
            <p:nvPr/>
          </p:nvSpPr>
          <p:spPr bwMode="auto">
            <a:xfrm>
              <a:off x="5787" y="10434"/>
              <a:ext cx="1164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18000" tIns="18000" rIns="18000" bIns="18000"/>
            <a:lstStyle/>
            <a:p>
              <a:endParaRPr lang="en-US"/>
            </a:p>
          </p:txBody>
        </p:sp>
        <p:sp>
          <p:nvSpPr>
            <p:cNvPr id="43061" name="Line 56"/>
            <p:cNvSpPr>
              <a:spLocks noChangeShapeType="1"/>
            </p:cNvSpPr>
            <p:nvPr/>
          </p:nvSpPr>
          <p:spPr bwMode="auto">
            <a:xfrm flipV="1">
              <a:off x="5763" y="9444"/>
              <a:ext cx="1140" cy="81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18000" tIns="18000" rIns="18000" bIns="18000"/>
            <a:lstStyle/>
            <a:p>
              <a:endParaRPr lang="en-US"/>
            </a:p>
          </p:txBody>
        </p:sp>
        <p:sp>
          <p:nvSpPr>
            <p:cNvPr id="43062" name="Freeform 57"/>
            <p:cNvSpPr>
              <a:spLocks/>
            </p:cNvSpPr>
            <p:nvPr/>
          </p:nvSpPr>
          <p:spPr bwMode="auto">
            <a:xfrm>
              <a:off x="4695" y="8835"/>
              <a:ext cx="1440" cy="390"/>
            </a:xfrm>
            <a:custGeom>
              <a:avLst/>
              <a:gdLst>
                <a:gd name="T0" fmla="*/ 0 w 1440"/>
                <a:gd name="T1" fmla="*/ 0 h 390"/>
                <a:gd name="T2" fmla="*/ 1182 w 1440"/>
                <a:gd name="T3" fmla="*/ 0 h 390"/>
                <a:gd name="T4" fmla="*/ 1440 w 1440"/>
                <a:gd name="T5" fmla="*/ 390 h 390"/>
                <a:gd name="T6" fmla="*/ 0 60000 65536"/>
                <a:gd name="T7" fmla="*/ 0 60000 65536"/>
                <a:gd name="T8" fmla="*/ 0 60000 65536"/>
                <a:gd name="T9" fmla="*/ 0 w 1440"/>
                <a:gd name="T10" fmla="*/ 0 h 390"/>
                <a:gd name="T11" fmla="*/ 1440 w 1440"/>
                <a:gd name="T12" fmla="*/ 390 h 39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0" h="390">
                  <a:moveTo>
                    <a:pt x="0" y="0"/>
                  </a:moveTo>
                  <a:lnTo>
                    <a:pt x="1182" y="0"/>
                  </a:lnTo>
                  <a:lnTo>
                    <a:pt x="1440" y="39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lIns="10800" tIns="10800" rIns="10800" bIns="10800"/>
            <a:lstStyle/>
            <a:p>
              <a:endParaRPr lang="id-ID">
                <a:latin typeface="Constantia" pitchFamily="18" charset="0"/>
              </a:endParaRPr>
            </a:p>
          </p:txBody>
        </p:sp>
      </p:grp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d-ID" smtClean="0"/>
              <a:t>Information Plane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endParaRPr lang="id-ID" smtClean="0"/>
          </a:p>
        </p:txBody>
      </p:sp>
      <p:grpSp>
        <p:nvGrpSpPr>
          <p:cNvPr id="44036" name="Group 2"/>
          <p:cNvGrpSpPr>
            <a:grpSpLocks/>
          </p:cNvGrpSpPr>
          <p:nvPr/>
        </p:nvGrpSpPr>
        <p:grpSpPr bwMode="auto">
          <a:xfrm>
            <a:off x="457200" y="1676400"/>
            <a:ext cx="8305800" cy="4648200"/>
            <a:chOff x="2097" y="2162"/>
            <a:chExt cx="9024" cy="5040"/>
          </a:xfrm>
        </p:grpSpPr>
        <p:sp>
          <p:nvSpPr>
            <p:cNvPr id="44037" name="Rectangle 3"/>
            <p:cNvSpPr>
              <a:spLocks noChangeArrowheads="1"/>
            </p:cNvSpPr>
            <p:nvPr/>
          </p:nvSpPr>
          <p:spPr bwMode="auto">
            <a:xfrm>
              <a:off x="3435" y="2162"/>
              <a:ext cx="6342" cy="504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8000" tIns="18000" rIns="18000" bIns="18000"/>
            <a:lstStyle/>
            <a:p>
              <a:endParaRPr lang="id-ID">
                <a:latin typeface="Constantia" pitchFamily="18" charset="0"/>
              </a:endParaRPr>
            </a:p>
          </p:txBody>
        </p:sp>
        <p:sp>
          <p:nvSpPr>
            <p:cNvPr id="44038" name="Oval 4"/>
            <p:cNvSpPr>
              <a:spLocks noChangeArrowheads="1"/>
            </p:cNvSpPr>
            <p:nvPr/>
          </p:nvSpPr>
          <p:spPr bwMode="auto">
            <a:xfrm>
              <a:off x="2097" y="4154"/>
              <a:ext cx="1104" cy="342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18000" tIns="18000" rIns="18000" bIns="18000"/>
            <a:lstStyle/>
            <a:p>
              <a:endParaRPr lang="id-ID">
                <a:latin typeface="Constantia" pitchFamily="18" charset="0"/>
              </a:endParaRPr>
            </a:p>
          </p:txBody>
        </p:sp>
        <p:sp>
          <p:nvSpPr>
            <p:cNvPr id="44039" name="Text Box 5"/>
            <p:cNvSpPr txBox="1">
              <a:spLocks noChangeArrowheads="1"/>
            </p:cNvSpPr>
            <p:nvPr/>
          </p:nvSpPr>
          <p:spPr bwMode="auto">
            <a:xfrm>
              <a:off x="2241" y="4130"/>
              <a:ext cx="780" cy="3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8000" tIns="18000" rIns="18000" bIns="18000"/>
            <a:lstStyle/>
            <a:p>
              <a:pPr algn="ctr"/>
              <a:r>
                <a:rPr lang="en-US" sz="1200">
                  <a:latin typeface="Times New Roman" pitchFamily="18" charset="0"/>
                  <a:cs typeface="Arial" charset="0"/>
                </a:rPr>
                <a:t>User</a:t>
              </a:r>
              <a:endParaRPr lang="id-ID">
                <a:cs typeface="Arial" charset="0"/>
              </a:endParaRPr>
            </a:p>
          </p:txBody>
        </p:sp>
        <p:sp>
          <p:nvSpPr>
            <p:cNvPr id="44040" name="Oval 6"/>
            <p:cNvSpPr>
              <a:spLocks noChangeArrowheads="1"/>
            </p:cNvSpPr>
            <p:nvPr/>
          </p:nvSpPr>
          <p:spPr bwMode="auto">
            <a:xfrm>
              <a:off x="10017" y="4034"/>
              <a:ext cx="1104" cy="342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18000" tIns="18000" rIns="18000" bIns="18000"/>
            <a:lstStyle/>
            <a:p>
              <a:endParaRPr lang="id-ID">
                <a:latin typeface="Constantia" pitchFamily="18" charset="0"/>
              </a:endParaRPr>
            </a:p>
          </p:txBody>
        </p:sp>
        <p:sp>
          <p:nvSpPr>
            <p:cNvPr id="44041" name="Text Box 7"/>
            <p:cNvSpPr txBox="1">
              <a:spLocks noChangeArrowheads="1"/>
            </p:cNvSpPr>
            <p:nvPr/>
          </p:nvSpPr>
          <p:spPr bwMode="auto">
            <a:xfrm>
              <a:off x="10158" y="4010"/>
              <a:ext cx="780" cy="3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8000" tIns="18000" rIns="18000" bIns="18000"/>
            <a:lstStyle/>
            <a:p>
              <a:pPr algn="ctr"/>
              <a:r>
                <a:rPr lang="en-US" sz="1200">
                  <a:latin typeface="Times New Roman" pitchFamily="18" charset="0"/>
                  <a:cs typeface="Arial" charset="0"/>
                </a:rPr>
                <a:t>User</a:t>
              </a:r>
              <a:endParaRPr lang="id-ID">
                <a:cs typeface="Arial" charset="0"/>
              </a:endParaRPr>
            </a:p>
          </p:txBody>
        </p:sp>
        <p:sp>
          <p:nvSpPr>
            <p:cNvPr id="44042" name="Oval 8"/>
            <p:cNvSpPr>
              <a:spLocks noChangeArrowheads="1"/>
            </p:cNvSpPr>
            <p:nvPr/>
          </p:nvSpPr>
          <p:spPr bwMode="auto">
            <a:xfrm>
              <a:off x="4398" y="5300"/>
              <a:ext cx="516" cy="49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18000" tIns="18000" rIns="18000" bIns="18000"/>
            <a:lstStyle/>
            <a:p>
              <a:endParaRPr lang="id-ID">
                <a:latin typeface="Constantia" pitchFamily="18" charset="0"/>
              </a:endParaRPr>
            </a:p>
          </p:txBody>
        </p:sp>
        <p:sp>
          <p:nvSpPr>
            <p:cNvPr id="44043" name="Text Box 9"/>
            <p:cNvSpPr txBox="1">
              <a:spLocks noChangeArrowheads="1"/>
            </p:cNvSpPr>
            <p:nvPr/>
          </p:nvSpPr>
          <p:spPr bwMode="auto">
            <a:xfrm>
              <a:off x="4425" y="5384"/>
              <a:ext cx="486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8000" tIns="18000" rIns="18000" bIns="18000"/>
            <a:lstStyle/>
            <a:p>
              <a:pPr algn="ctr"/>
              <a:r>
                <a:rPr lang="en-US" sz="1200" b="1">
                  <a:latin typeface="Times New Roman" pitchFamily="18" charset="0"/>
                  <a:cs typeface="Arial" charset="0"/>
                </a:rPr>
                <a:t>LE</a:t>
              </a:r>
              <a:endParaRPr lang="id-ID">
                <a:cs typeface="Arial" charset="0"/>
              </a:endParaRPr>
            </a:p>
          </p:txBody>
        </p:sp>
        <p:sp>
          <p:nvSpPr>
            <p:cNvPr id="44044" name="Oval 10"/>
            <p:cNvSpPr>
              <a:spLocks noChangeArrowheads="1"/>
            </p:cNvSpPr>
            <p:nvPr/>
          </p:nvSpPr>
          <p:spPr bwMode="auto">
            <a:xfrm>
              <a:off x="3819" y="3836"/>
              <a:ext cx="516" cy="49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18000" tIns="18000" rIns="18000" bIns="18000"/>
            <a:lstStyle/>
            <a:p>
              <a:endParaRPr lang="id-ID">
                <a:latin typeface="Constantia" pitchFamily="18" charset="0"/>
              </a:endParaRPr>
            </a:p>
          </p:txBody>
        </p:sp>
        <p:sp>
          <p:nvSpPr>
            <p:cNvPr id="44045" name="Text Box 11"/>
            <p:cNvSpPr txBox="1">
              <a:spLocks noChangeArrowheads="1"/>
            </p:cNvSpPr>
            <p:nvPr/>
          </p:nvSpPr>
          <p:spPr bwMode="auto">
            <a:xfrm>
              <a:off x="3843" y="3896"/>
              <a:ext cx="468" cy="3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8000" tIns="18000" rIns="18000" bIns="18000"/>
            <a:lstStyle/>
            <a:p>
              <a:pPr algn="ctr"/>
              <a:r>
                <a:rPr lang="en-US" sz="1200" b="1">
                  <a:latin typeface="Times New Roman" pitchFamily="18" charset="0"/>
                  <a:cs typeface="Arial" charset="0"/>
                </a:rPr>
                <a:t>LE</a:t>
              </a:r>
              <a:endParaRPr lang="id-ID">
                <a:cs typeface="Arial" charset="0"/>
              </a:endParaRPr>
            </a:p>
          </p:txBody>
        </p:sp>
        <p:sp>
          <p:nvSpPr>
            <p:cNvPr id="44046" name="Line 12"/>
            <p:cNvSpPr>
              <a:spLocks noChangeShapeType="1"/>
            </p:cNvSpPr>
            <p:nvPr/>
          </p:nvSpPr>
          <p:spPr bwMode="auto">
            <a:xfrm flipV="1">
              <a:off x="3219" y="4178"/>
              <a:ext cx="600" cy="13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18000" tIns="18000" rIns="18000" bIns="18000"/>
            <a:lstStyle/>
            <a:p>
              <a:endParaRPr lang="en-US"/>
            </a:p>
          </p:txBody>
        </p:sp>
        <p:sp>
          <p:nvSpPr>
            <p:cNvPr id="44047" name="Line 13"/>
            <p:cNvSpPr>
              <a:spLocks noChangeShapeType="1"/>
            </p:cNvSpPr>
            <p:nvPr/>
          </p:nvSpPr>
          <p:spPr bwMode="auto">
            <a:xfrm>
              <a:off x="9375" y="4034"/>
              <a:ext cx="624" cy="13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18000" tIns="18000" rIns="18000" bIns="18000"/>
            <a:lstStyle/>
            <a:p>
              <a:endParaRPr lang="en-US"/>
            </a:p>
          </p:txBody>
        </p:sp>
        <p:sp>
          <p:nvSpPr>
            <p:cNvPr id="44048" name="Text Box 14"/>
            <p:cNvSpPr txBox="1">
              <a:spLocks noChangeArrowheads="1"/>
            </p:cNvSpPr>
            <p:nvPr/>
          </p:nvSpPr>
          <p:spPr bwMode="auto">
            <a:xfrm>
              <a:off x="4761" y="2258"/>
              <a:ext cx="3558" cy="441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</p:spPr>
          <p:txBody>
            <a:bodyPr lIns="18000" tIns="18000" rIns="18000" bIns="18000"/>
            <a:lstStyle/>
            <a:p>
              <a:pPr algn="ctr">
                <a:spcAft>
                  <a:spcPts val="1000"/>
                </a:spcAft>
              </a:pPr>
              <a:r>
                <a:rPr lang="id-ID" sz="1600" b="1">
                  <a:cs typeface="Arial" charset="0"/>
                </a:rPr>
                <a:t>INFORMATION PLANE</a:t>
              </a:r>
              <a:endParaRPr lang="id-ID">
                <a:cs typeface="Arial" charset="0"/>
              </a:endParaRPr>
            </a:p>
          </p:txBody>
        </p:sp>
        <p:sp>
          <p:nvSpPr>
            <p:cNvPr id="44049" name="Text Box 15"/>
            <p:cNvSpPr txBox="1">
              <a:spLocks noChangeArrowheads="1"/>
            </p:cNvSpPr>
            <p:nvPr/>
          </p:nvSpPr>
          <p:spPr bwMode="auto">
            <a:xfrm>
              <a:off x="3951" y="6710"/>
              <a:ext cx="5358" cy="402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</p:spPr>
          <p:txBody>
            <a:bodyPr lIns="18000" tIns="18000" rIns="18000" bIns="18000"/>
            <a:lstStyle/>
            <a:p>
              <a:pPr>
                <a:lnSpc>
                  <a:spcPct val="112000"/>
                </a:lnSpc>
              </a:pPr>
              <a:r>
                <a:rPr lang="en-US" sz="1200">
                  <a:latin typeface="Arial Narrow" pitchFamily="34" charset="0"/>
                  <a:cs typeface="Arial" charset="0"/>
                </a:rPr>
                <a:t>LE = Local Exchange	TC =  Transit</a:t>
              </a:r>
              <a:r>
                <a:rPr lang="en-US" sz="1600">
                  <a:latin typeface="Arial Narrow" pitchFamily="34" charset="0"/>
                  <a:cs typeface="Arial" charset="0"/>
                </a:rPr>
                <a:t> </a:t>
              </a:r>
              <a:r>
                <a:rPr lang="en-US" sz="1200">
                  <a:latin typeface="Arial Narrow" pitchFamily="34" charset="0"/>
                  <a:cs typeface="Arial" charset="0"/>
                </a:rPr>
                <a:t>Center</a:t>
              </a:r>
              <a:endParaRPr lang="id-ID">
                <a:cs typeface="Arial" charset="0"/>
              </a:endParaRPr>
            </a:p>
          </p:txBody>
        </p:sp>
        <p:sp>
          <p:nvSpPr>
            <p:cNvPr id="44050" name="Oval 16"/>
            <p:cNvSpPr>
              <a:spLocks noChangeArrowheads="1"/>
            </p:cNvSpPr>
            <p:nvPr/>
          </p:nvSpPr>
          <p:spPr bwMode="auto">
            <a:xfrm>
              <a:off x="5559" y="5834"/>
              <a:ext cx="516" cy="49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18000" tIns="18000" rIns="18000" bIns="18000"/>
            <a:lstStyle/>
            <a:p>
              <a:endParaRPr lang="id-ID">
                <a:latin typeface="Constantia" pitchFamily="18" charset="0"/>
              </a:endParaRPr>
            </a:p>
          </p:txBody>
        </p:sp>
        <p:sp>
          <p:nvSpPr>
            <p:cNvPr id="44051" name="Text Box 17"/>
            <p:cNvSpPr txBox="1">
              <a:spLocks noChangeArrowheads="1"/>
            </p:cNvSpPr>
            <p:nvPr/>
          </p:nvSpPr>
          <p:spPr bwMode="auto">
            <a:xfrm>
              <a:off x="5583" y="5894"/>
              <a:ext cx="468" cy="3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8000" tIns="18000" rIns="18000" bIns="18000"/>
            <a:lstStyle/>
            <a:p>
              <a:pPr algn="ctr"/>
              <a:r>
                <a:rPr lang="en-US" sz="1200" b="1">
                  <a:latin typeface="Times New Roman" pitchFamily="18" charset="0"/>
                  <a:cs typeface="Arial" charset="0"/>
                </a:rPr>
                <a:t>TC</a:t>
              </a:r>
              <a:endParaRPr lang="id-ID">
                <a:cs typeface="Arial" charset="0"/>
              </a:endParaRPr>
            </a:p>
          </p:txBody>
        </p:sp>
        <p:sp>
          <p:nvSpPr>
            <p:cNvPr id="44052" name="Oval 18"/>
            <p:cNvSpPr>
              <a:spLocks noChangeArrowheads="1"/>
            </p:cNvSpPr>
            <p:nvPr/>
          </p:nvSpPr>
          <p:spPr bwMode="auto">
            <a:xfrm>
              <a:off x="6471" y="5474"/>
              <a:ext cx="516" cy="49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18000" tIns="18000" rIns="18000" bIns="18000"/>
            <a:lstStyle/>
            <a:p>
              <a:endParaRPr lang="id-ID">
                <a:latin typeface="Constantia" pitchFamily="18" charset="0"/>
              </a:endParaRPr>
            </a:p>
          </p:txBody>
        </p:sp>
        <p:sp>
          <p:nvSpPr>
            <p:cNvPr id="44053" name="Text Box 19"/>
            <p:cNvSpPr txBox="1">
              <a:spLocks noChangeArrowheads="1"/>
            </p:cNvSpPr>
            <p:nvPr/>
          </p:nvSpPr>
          <p:spPr bwMode="auto">
            <a:xfrm>
              <a:off x="6495" y="5534"/>
              <a:ext cx="468" cy="3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8000" tIns="18000" rIns="18000" bIns="18000"/>
            <a:lstStyle/>
            <a:p>
              <a:pPr algn="ctr"/>
              <a:r>
                <a:rPr lang="en-US" sz="1200" b="1">
                  <a:latin typeface="Times New Roman" pitchFamily="18" charset="0"/>
                  <a:cs typeface="Arial" charset="0"/>
                </a:rPr>
                <a:t>TC</a:t>
              </a:r>
              <a:endParaRPr lang="id-ID">
                <a:cs typeface="Arial" charset="0"/>
              </a:endParaRPr>
            </a:p>
          </p:txBody>
        </p:sp>
        <p:sp>
          <p:nvSpPr>
            <p:cNvPr id="44054" name="Oval 20"/>
            <p:cNvSpPr>
              <a:spLocks noChangeArrowheads="1"/>
            </p:cNvSpPr>
            <p:nvPr/>
          </p:nvSpPr>
          <p:spPr bwMode="auto">
            <a:xfrm>
              <a:off x="7599" y="5816"/>
              <a:ext cx="516" cy="49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18000" tIns="18000" rIns="18000" bIns="18000"/>
            <a:lstStyle/>
            <a:p>
              <a:endParaRPr lang="id-ID">
                <a:latin typeface="Constantia" pitchFamily="18" charset="0"/>
              </a:endParaRPr>
            </a:p>
          </p:txBody>
        </p:sp>
        <p:sp>
          <p:nvSpPr>
            <p:cNvPr id="44055" name="Text Box 21"/>
            <p:cNvSpPr txBox="1">
              <a:spLocks noChangeArrowheads="1"/>
            </p:cNvSpPr>
            <p:nvPr/>
          </p:nvSpPr>
          <p:spPr bwMode="auto">
            <a:xfrm>
              <a:off x="7623" y="5876"/>
              <a:ext cx="468" cy="3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8000" tIns="18000" rIns="18000" bIns="18000"/>
            <a:lstStyle/>
            <a:p>
              <a:endParaRPr lang="id-ID">
                <a:cs typeface="Arial" charset="0"/>
              </a:endParaRPr>
            </a:p>
          </p:txBody>
        </p:sp>
        <p:sp>
          <p:nvSpPr>
            <p:cNvPr id="44056" name="Oval 22"/>
            <p:cNvSpPr>
              <a:spLocks noChangeArrowheads="1"/>
            </p:cNvSpPr>
            <p:nvPr/>
          </p:nvSpPr>
          <p:spPr bwMode="auto">
            <a:xfrm>
              <a:off x="8601" y="5000"/>
              <a:ext cx="516" cy="49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18000" tIns="18000" rIns="18000" bIns="18000"/>
            <a:lstStyle/>
            <a:p>
              <a:endParaRPr lang="id-ID">
                <a:latin typeface="Constantia" pitchFamily="18" charset="0"/>
              </a:endParaRPr>
            </a:p>
          </p:txBody>
        </p:sp>
        <p:sp>
          <p:nvSpPr>
            <p:cNvPr id="44057" name="Text Box 23"/>
            <p:cNvSpPr txBox="1">
              <a:spLocks noChangeArrowheads="1"/>
            </p:cNvSpPr>
            <p:nvPr/>
          </p:nvSpPr>
          <p:spPr bwMode="auto">
            <a:xfrm>
              <a:off x="8625" y="5060"/>
              <a:ext cx="468" cy="3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8000" tIns="18000" rIns="18000" bIns="18000"/>
            <a:lstStyle/>
            <a:p>
              <a:endParaRPr lang="id-ID">
                <a:cs typeface="Arial" charset="0"/>
              </a:endParaRPr>
            </a:p>
          </p:txBody>
        </p:sp>
        <p:sp>
          <p:nvSpPr>
            <p:cNvPr id="44058" name="Oval 24"/>
            <p:cNvSpPr>
              <a:spLocks noChangeArrowheads="1"/>
            </p:cNvSpPr>
            <p:nvPr/>
          </p:nvSpPr>
          <p:spPr bwMode="auto">
            <a:xfrm>
              <a:off x="8901" y="3836"/>
              <a:ext cx="516" cy="49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18000" tIns="18000" rIns="18000" bIns="18000"/>
            <a:lstStyle/>
            <a:p>
              <a:endParaRPr lang="id-ID">
                <a:latin typeface="Constantia" pitchFamily="18" charset="0"/>
              </a:endParaRPr>
            </a:p>
          </p:txBody>
        </p:sp>
        <p:sp>
          <p:nvSpPr>
            <p:cNvPr id="44059" name="Text Box 25"/>
            <p:cNvSpPr txBox="1">
              <a:spLocks noChangeArrowheads="1"/>
            </p:cNvSpPr>
            <p:nvPr/>
          </p:nvSpPr>
          <p:spPr bwMode="auto">
            <a:xfrm>
              <a:off x="8925" y="3896"/>
              <a:ext cx="468" cy="3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8000" tIns="18000" rIns="18000" bIns="18000"/>
            <a:lstStyle/>
            <a:p>
              <a:endParaRPr lang="id-ID">
                <a:cs typeface="Arial" charset="0"/>
              </a:endParaRPr>
            </a:p>
          </p:txBody>
        </p:sp>
        <p:sp>
          <p:nvSpPr>
            <p:cNvPr id="44060" name="Line 26"/>
            <p:cNvSpPr>
              <a:spLocks noChangeShapeType="1"/>
            </p:cNvSpPr>
            <p:nvPr/>
          </p:nvSpPr>
          <p:spPr bwMode="auto">
            <a:xfrm>
              <a:off x="4335" y="4220"/>
              <a:ext cx="1362" cy="166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18000" tIns="18000" rIns="18000" bIns="18000"/>
            <a:lstStyle/>
            <a:p>
              <a:endParaRPr lang="en-US"/>
            </a:p>
          </p:txBody>
        </p:sp>
        <p:sp>
          <p:nvSpPr>
            <p:cNvPr id="44061" name="Line 27"/>
            <p:cNvSpPr>
              <a:spLocks noChangeShapeType="1"/>
            </p:cNvSpPr>
            <p:nvPr/>
          </p:nvSpPr>
          <p:spPr bwMode="auto">
            <a:xfrm>
              <a:off x="4917" y="5702"/>
              <a:ext cx="624" cy="3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18000" tIns="18000" rIns="18000" bIns="18000"/>
            <a:lstStyle/>
            <a:p>
              <a:endParaRPr lang="en-US"/>
            </a:p>
          </p:txBody>
        </p:sp>
        <p:sp>
          <p:nvSpPr>
            <p:cNvPr id="44062" name="Line 28"/>
            <p:cNvSpPr>
              <a:spLocks noChangeShapeType="1"/>
            </p:cNvSpPr>
            <p:nvPr/>
          </p:nvSpPr>
          <p:spPr bwMode="auto">
            <a:xfrm flipV="1">
              <a:off x="6033" y="5744"/>
              <a:ext cx="444" cy="21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18000" tIns="18000" rIns="18000" bIns="18000"/>
            <a:lstStyle/>
            <a:p>
              <a:endParaRPr lang="en-US"/>
            </a:p>
          </p:txBody>
        </p:sp>
        <p:sp>
          <p:nvSpPr>
            <p:cNvPr id="44063" name="Line 29"/>
            <p:cNvSpPr>
              <a:spLocks noChangeShapeType="1"/>
            </p:cNvSpPr>
            <p:nvPr/>
          </p:nvSpPr>
          <p:spPr bwMode="auto">
            <a:xfrm>
              <a:off x="6999" y="5744"/>
              <a:ext cx="600" cy="22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18000" tIns="18000" rIns="18000" bIns="18000"/>
            <a:lstStyle/>
            <a:p>
              <a:endParaRPr lang="en-US"/>
            </a:p>
          </p:txBody>
        </p:sp>
        <p:sp>
          <p:nvSpPr>
            <p:cNvPr id="44064" name="Line 30"/>
            <p:cNvSpPr>
              <a:spLocks noChangeShapeType="1"/>
            </p:cNvSpPr>
            <p:nvPr/>
          </p:nvSpPr>
          <p:spPr bwMode="auto">
            <a:xfrm>
              <a:off x="6039" y="6140"/>
              <a:ext cx="158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18000" tIns="18000" rIns="18000" bIns="18000"/>
            <a:lstStyle/>
            <a:p>
              <a:endParaRPr lang="en-US"/>
            </a:p>
          </p:txBody>
        </p:sp>
        <p:sp>
          <p:nvSpPr>
            <p:cNvPr id="44065" name="Line 31"/>
            <p:cNvSpPr>
              <a:spLocks noChangeShapeType="1"/>
            </p:cNvSpPr>
            <p:nvPr/>
          </p:nvSpPr>
          <p:spPr bwMode="auto">
            <a:xfrm flipV="1">
              <a:off x="8097" y="5318"/>
              <a:ext cx="666" cy="6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18000" tIns="18000" rIns="18000" bIns="18000"/>
            <a:lstStyle/>
            <a:p>
              <a:endParaRPr lang="en-US"/>
            </a:p>
          </p:txBody>
        </p:sp>
        <p:sp>
          <p:nvSpPr>
            <p:cNvPr id="44066" name="Line 32"/>
            <p:cNvSpPr>
              <a:spLocks noChangeShapeType="1"/>
            </p:cNvSpPr>
            <p:nvPr/>
          </p:nvSpPr>
          <p:spPr bwMode="auto">
            <a:xfrm flipH="1">
              <a:off x="8013" y="4124"/>
              <a:ext cx="900" cy="17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18000" tIns="18000" rIns="18000" bIns="18000"/>
            <a:lstStyle/>
            <a:p>
              <a:endParaRPr lang="en-US"/>
            </a:p>
          </p:txBody>
        </p:sp>
      </p:grp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457200" y="3200400"/>
            <a:ext cx="822960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mtClean="0"/>
              <a:t>SELAMAT BELAJAR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25487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Klasifikasi</a:t>
            </a:r>
            <a:r>
              <a:rPr lang="en-US" b="1" dirty="0" smtClean="0">
                <a:latin typeface="Arial" charset="0"/>
              </a:rPr>
              <a:t> </a:t>
            </a:r>
            <a:r>
              <a:rPr lang="en-US" b="1" dirty="0" smtClean="0">
                <a:solidFill>
                  <a:srgbClr val="CC0000"/>
                </a:solidFill>
                <a:latin typeface="Arial" charset="0"/>
              </a:rPr>
              <a:t>signaling</a:t>
            </a:r>
            <a:endParaRPr lang="id-ID" dirty="0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1008063" y="928688"/>
          <a:ext cx="7451725" cy="5815012"/>
        </p:xfrm>
        <a:graphic>
          <a:graphicData uri="http://schemas.openxmlformats.org/presentationml/2006/ole">
            <p:oleObj spid="_x0000_s2050" name="Visio" r:id="rId3" imgW="6090818" imgH="6143549" progId="">
              <p:embed/>
            </p:oleObj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2"/>
          <p:cNvGraphicFramePr>
            <a:graphicFrameLocks noChangeAspect="1"/>
          </p:cNvGraphicFramePr>
          <p:nvPr>
            <p:ph/>
          </p:nvPr>
        </p:nvGraphicFramePr>
        <p:xfrm>
          <a:off x="684213" y="800100"/>
          <a:ext cx="7729537" cy="5673725"/>
        </p:xfrm>
        <a:graphic>
          <a:graphicData uri="http://schemas.openxmlformats.org/presentationml/2006/ole">
            <p:oleObj spid="_x0000_s4098" name="Visio" r:id="rId3" imgW="7747711" imgH="5686654" progId="">
              <p:embed/>
            </p:oleObj>
          </a:graphicData>
        </a:graphic>
      </p:graphicFrame>
      <p:sp>
        <p:nvSpPr>
          <p:cNvPr id="4099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245225"/>
            <a:ext cx="2133600" cy="47625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l"/>
            <a:fld id="{141703DE-5B3D-479B-8690-16DF9723F7CE}" type="slidenum">
              <a:rPr lang="en-US" smtClean="0"/>
              <a:pPr algn="l"/>
              <a:t>5</a:t>
            </a:fld>
            <a:endParaRPr lang="en-US" smtClean="0"/>
          </a:p>
        </p:txBody>
      </p:sp>
      <p:sp>
        <p:nvSpPr>
          <p:cNvPr id="410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>
              <a:latin typeface="Calibri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ct 2"/>
          <p:cNvGraphicFramePr>
            <a:graphicFrameLocks noChangeAspect="1"/>
          </p:cNvGraphicFramePr>
          <p:nvPr>
            <p:ph/>
          </p:nvPr>
        </p:nvGraphicFramePr>
        <p:xfrm>
          <a:off x="1511300" y="944563"/>
          <a:ext cx="6111875" cy="5757862"/>
        </p:xfrm>
        <a:graphic>
          <a:graphicData uri="http://schemas.openxmlformats.org/presentationml/2006/ole">
            <p:oleObj spid="_x0000_s6146" name="Visio" r:id="rId3" imgW="6112541" imgH="5758223" progId="">
              <p:embed/>
            </p:oleObj>
          </a:graphicData>
        </a:graphic>
      </p:graphicFrame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245225"/>
            <a:ext cx="2133600" cy="47625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l"/>
            <a:fld id="{DF38B40F-65E3-4DBC-9C12-DB37B00D521C}" type="slidenum">
              <a:rPr lang="en-US" smtClean="0"/>
              <a:pPr algn="l"/>
              <a:t>6</a:t>
            </a:fld>
            <a:endParaRPr lang="en-US" smtClean="0"/>
          </a:p>
        </p:txBody>
      </p:sp>
      <p:sp>
        <p:nvSpPr>
          <p:cNvPr id="6148" name="Rectangle 7"/>
          <p:cNvSpPr>
            <a:spLocks noChangeArrowheads="1"/>
          </p:cNvSpPr>
          <p:nvPr/>
        </p:nvSpPr>
        <p:spPr bwMode="auto">
          <a:xfrm>
            <a:off x="611188" y="404813"/>
            <a:ext cx="5400675" cy="61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>
              <a:buFontTx/>
              <a:buAutoNum type="arabicPeriod" startAt="2"/>
            </a:pPr>
            <a:r>
              <a:rPr lang="en-US" sz="3200" b="1">
                <a:solidFill>
                  <a:srgbClr val="0000FF"/>
                </a:solidFill>
                <a:latin typeface="Calibri" pitchFamily="34" charset="0"/>
              </a:rPr>
              <a:t>Call setup (overview)</a:t>
            </a:r>
            <a:endParaRPr lang="en-US" sz="3200" b="1" baseline="30000">
              <a:solidFill>
                <a:srgbClr val="0000FF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smtClean="0">
                <a:solidFill>
                  <a:srgbClr val="FF0000"/>
                </a:solidFill>
              </a:rPr>
              <a:t>PSTN Local Loop signalling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428750"/>
            <a:ext cx="7989888" cy="860425"/>
          </a:xfrm>
        </p:spPr>
        <p:txBody>
          <a:bodyPr rtlCol="0">
            <a:normAutofit fontScale="92500" lnSpcReduction="20000"/>
          </a:bodyPr>
          <a:lstStyle/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b="1" dirty="0" err="1" smtClean="0">
                <a:solidFill>
                  <a:srgbClr val="FF0000"/>
                </a:solidFill>
              </a:rPr>
              <a:t>Decadic</a:t>
            </a:r>
            <a:r>
              <a:rPr lang="en-US" sz="2000" b="1" dirty="0" smtClean="0">
                <a:solidFill>
                  <a:srgbClr val="FF0000"/>
                </a:solidFill>
              </a:rPr>
              <a:t> Pulse</a:t>
            </a:r>
            <a:endParaRPr lang="en-US" sz="2000" dirty="0" smtClean="0">
              <a:solidFill>
                <a:srgbClr val="FF0000"/>
              </a:solidFill>
            </a:endParaRPr>
          </a:p>
          <a:p>
            <a:pPr marL="640080" lvl="1" indent="-274320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1300" dirty="0" err="1" smtClean="0"/>
              <a:t>Merupakan</a:t>
            </a:r>
            <a:r>
              <a:rPr lang="en-US" sz="1300" dirty="0" smtClean="0"/>
              <a:t> </a:t>
            </a:r>
            <a:r>
              <a:rPr lang="en-US" sz="1300" dirty="0" err="1" smtClean="0"/>
              <a:t>standar</a:t>
            </a:r>
            <a:r>
              <a:rPr lang="en-US" sz="1300" dirty="0" smtClean="0"/>
              <a:t> </a:t>
            </a:r>
            <a:r>
              <a:rPr lang="en-US" sz="1300" dirty="0" err="1" smtClean="0"/>
              <a:t>bagi</a:t>
            </a:r>
            <a:r>
              <a:rPr lang="en-US" sz="1300" dirty="0" smtClean="0"/>
              <a:t> “direct controlled exchange”</a:t>
            </a:r>
          </a:p>
          <a:p>
            <a:pPr marL="640080" lvl="1" indent="-274320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1300" dirty="0" err="1" smtClean="0"/>
              <a:t>Setiap</a:t>
            </a:r>
            <a:r>
              <a:rPr lang="en-US" sz="1300" dirty="0" smtClean="0"/>
              <a:t> </a:t>
            </a:r>
            <a:r>
              <a:rPr lang="en-US" sz="1300" dirty="0" err="1" smtClean="0"/>
              <a:t>nomor</a:t>
            </a:r>
            <a:r>
              <a:rPr lang="en-US" sz="1300" dirty="0" smtClean="0"/>
              <a:t> dial </a:t>
            </a:r>
            <a:r>
              <a:rPr lang="en-US" sz="1300" dirty="0" err="1" smtClean="0"/>
              <a:t>direpresentasikan</a:t>
            </a:r>
            <a:r>
              <a:rPr lang="en-US" sz="1300" dirty="0" smtClean="0"/>
              <a:t> </a:t>
            </a:r>
            <a:r>
              <a:rPr lang="en-US" sz="1300" dirty="0" err="1" smtClean="0"/>
              <a:t>dalam</a:t>
            </a:r>
            <a:r>
              <a:rPr lang="en-US" sz="1300" dirty="0" smtClean="0"/>
              <a:t> </a:t>
            </a:r>
            <a:r>
              <a:rPr lang="en-US" sz="1300" dirty="0" err="1" smtClean="0"/>
              <a:t>jumlah</a:t>
            </a:r>
            <a:r>
              <a:rPr lang="en-US" sz="1300" dirty="0" smtClean="0"/>
              <a:t> pulse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1400" dirty="0" smtClean="0"/>
              <a:t>	</a:t>
            </a:r>
            <a:r>
              <a:rPr lang="en-US" sz="1400" dirty="0" err="1" smtClean="0"/>
              <a:t>Contoh</a:t>
            </a:r>
            <a:r>
              <a:rPr lang="en-US" sz="1400" dirty="0" smtClean="0"/>
              <a:t> :  dial </a:t>
            </a:r>
            <a:r>
              <a:rPr lang="en-US" sz="1400" dirty="0" err="1" smtClean="0"/>
              <a:t>nomor</a:t>
            </a:r>
            <a:r>
              <a:rPr lang="en-US" sz="1400" dirty="0" smtClean="0"/>
              <a:t>  : 31</a:t>
            </a:r>
          </a:p>
        </p:txBody>
      </p:sp>
      <p:sp>
        <p:nvSpPr>
          <p:cNvPr id="717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id-ID">
              <a:latin typeface="Calibri" pitchFamily="34" charset="0"/>
            </a:endParaRPr>
          </a:p>
        </p:txBody>
      </p:sp>
      <p:graphicFrame>
        <p:nvGraphicFramePr>
          <p:cNvPr id="7170" name="Object 5"/>
          <p:cNvGraphicFramePr>
            <a:graphicFrameLocks noChangeAspect="1"/>
          </p:cNvGraphicFramePr>
          <p:nvPr/>
        </p:nvGraphicFramePr>
        <p:xfrm>
          <a:off x="1909763" y="2420938"/>
          <a:ext cx="4967287" cy="2752725"/>
        </p:xfrm>
        <a:graphic>
          <a:graphicData uri="http://schemas.openxmlformats.org/presentationml/2006/ole">
            <p:oleObj spid="_x0000_s7170" name="Visio" r:id="rId3" imgW="3579840" imgH="2373120" progId="">
              <p:embed/>
            </p:oleObj>
          </a:graphicData>
        </a:graphic>
      </p:graphicFrame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2700338" y="5084763"/>
            <a:ext cx="388937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>
                <a:latin typeface="Calibri" pitchFamily="34" charset="0"/>
              </a:rPr>
              <a:t>Standar ITU </a:t>
            </a:r>
            <a:endParaRPr lang="en-US" sz="1400" i="1">
              <a:latin typeface="Calibri" pitchFamily="34" charset="0"/>
            </a:endParaRPr>
          </a:p>
          <a:p>
            <a:r>
              <a:rPr lang="en-US" sz="1400" i="1">
                <a:latin typeface="Calibri" pitchFamily="34" charset="0"/>
              </a:rPr>
              <a:t>untuk decadic pulse  =  10 pulse/menit</a:t>
            </a:r>
          </a:p>
          <a:p>
            <a:r>
              <a:rPr lang="en-US" sz="1400" i="1">
                <a:latin typeface="Calibri" pitchFamily="34" charset="0"/>
              </a:rPr>
              <a:t>untuk IDT                  =   250 mdetik</a:t>
            </a:r>
            <a:endParaRPr lang="en-US" sz="1400" b="1" i="1">
              <a:latin typeface="Calibri" pitchFamily="34" charset="0"/>
            </a:endParaRPr>
          </a:p>
          <a:p>
            <a:endParaRPr lang="en-US" sz="1400" b="1" i="1">
              <a:latin typeface="Calibri" pitchFamily="34" charset="0"/>
            </a:endParaRPr>
          </a:p>
          <a:p>
            <a:r>
              <a:rPr lang="en-US" sz="1400" b="1" i="1">
                <a:latin typeface="Calibri" pitchFamily="34" charset="0"/>
              </a:rPr>
              <a:t>Standar sentral</a:t>
            </a:r>
            <a:endParaRPr lang="en-US" sz="1400" i="1">
              <a:latin typeface="Calibri" pitchFamily="34" charset="0"/>
            </a:endParaRPr>
          </a:p>
          <a:p>
            <a:r>
              <a:rPr lang="en-US" sz="1400" i="1">
                <a:latin typeface="Calibri" pitchFamily="34" charset="0"/>
              </a:rPr>
              <a:t>Untuk decadik           =   5 – 24 pulse/menit</a:t>
            </a:r>
          </a:p>
          <a:p>
            <a:r>
              <a:rPr lang="en-US" sz="1400" i="1">
                <a:latin typeface="Calibri" pitchFamily="34" charset="0"/>
              </a:rPr>
              <a:t>Untuk IDT                  =   100 mdetik</a:t>
            </a:r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0" y="22812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id-ID">
              <a:latin typeface="Calibri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428625"/>
            <a:ext cx="7772400" cy="6318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smtClean="0">
                <a:solidFill>
                  <a:srgbClr val="FF0000"/>
                </a:solidFill>
              </a:rPr>
              <a:t>PSTN Local Loop signalling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b="1" smtClean="0">
                <a:solidFill>
                  <a:srgbClr val="FF0000"/>
                </a:solidFill>
              </a:rPr>
              <a:t>DTMF</a:t>
            </a:r>
            <a:endParaRPr lang="en-US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smtClean="0"/>
              <a:t>Setiap dial number direpresentasikan dengan pengiriman dual tone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smtClean="0"/>
              <a:t>Standar DTMF adalah rekomendasi ITU-T No. Q-23</a:t>
            </a: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0" y="22812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id-ID">
              <a:latin typeface="Calibri" pitchFamily="34" charset="0"/>
            </a:endParaRPr>
          </a:p>
        </p:txBody>
      </p:sp>
      <p:pic>
        <p:nvPicPr>
          <p:cNvPr id="20485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2971800"/>
            <a:ext cx="5229225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62" name="Rectangle 6"/>
          <p:cNvSpPr>
            <a:spLocks noChangeArrowheads="1"/>
          </p:cNvSpPr>
          <p:nvPr/>
        </p:nvSpPr>
        <p:spPr bwMode="auto">
          <a:xfrm>
            <a:off x="300038" y="404813"/>
            <a:ext cx="8675687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533400" indent="-533400" eaLnBrk="0" fontAlgn="auto" hangingPunct="0">
              <a:spcBef>
                <a:spcPts val="0"/>
              </a:spcBef>
              <a:spcAft>
                <a:spcPts val="0"/>
              </a:spcAft>
              <a:buFontTx/>
              <a:buAutoNum type="alphaLcPeriod"/>
              <a:defRPr/>
            </a:pPr>
            <a:r>
              <a:rPr lang="en-US" sz="2800" b="1" dirty="0" err="1"/>
              <a:t>Prinsip</a:t>
            </a:r>
            <a:r>
              <a:rPr lang="en-US" sz="2800" b="1" dirty="0"/>
              <a:t> </a:t>
            </a:r>
            <a:r>
              <a:rPr lang="en-US" sz="2800" b="1" dirty="0" err="1"/>
              <a:t>Dasar</a:t>
            </a:r>
            <a:r>
              <a:rPr lang="en-US" sz="2800" b="1" dirty="0"/>
              <a:t> </a:t>
            </a:r>
            <a:r>
              <a:rPr lang="en-US" sz="2800" b="1" dirty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CAS &amp; CCS</a:t>
            </a:r>
            <a:endParaRPr lang="en-US" sz="1100" b="1" dirty="0">
              <a:solidFill>
                <a:srgbClr val="FF99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533400" indent="-5334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1100" b="1" dirty="0">
              <a:solidFill>
                <a:srgbClr val="CC0000"/>
              </a:solidFill>
            </a:endParaRPr>
          </a:p>
          <a:p>
            <a:pPr marL="1092200" lvl="1" indent="-457200" eaLnBrk="0" fontAlgn="auto" hangingPunct="0">
              <a:spcBef>
                <a:spcPts val="0"/>
              </a:spcBef>
              <a:spcAft>
                <a:spcPts val="0"/>
              </a:spcAft>
              <a:buSzPct val="75000"/>
              <a:buFont typeface="Wingdings" pitchFamily="2" charset="2"/>
              <a:buChar char="§"/>
              <a:defRPr/>
            </a:pPr>
            <a:r>
              <a:rPr lang="en-US" sz="2000" dirty="0"/>
              <a:t>Pd </a:t>
            </a:r>
            <a:r>
              <a:rPr lang="en-US" sz="2000" b="1" dirty="0"/>
              <a:t>CAS</a:t>
            </a:r>
            <a:r>
              <a:rPr lang="en-US" sz="2000" dirty="0"/>
              <a:t> : </a:t>
            </a:r>
            <a:r>
              <a:rPr lang="en-US" sz="2000" dirty="0" err="1"/>
              <a:t>tiap</a:t>
            </a:r>
            <a:r>
              <a:rPr lang="en-US" sz="2000" dirty="0"/>
              <a:t> </a:t>
            </a:r>
            <a:r>
              <a:rPr lang="en-US" sz="2000" dirty="0" err="1"/>
              <a:t>kanal</a:t>
            </a:r>
            <a:r>
              <a:rPr lang="en-US" sz="2000" dirty="0"/>
              <a:t> voice </a:t>
            </a:r>
            <a:r>
              <a:rPr lang="en-US" sz="2000" dirty="0" err="1"/>
              <a:t>memiliki</a:t>
            </a:r>
            <a:r>
              <a:rPr lang="en-US" sz="2000" dirty="0"/>
              <a:t> 1 </a:t>
            </a:r>
            <a:r>
              <a:rPr lang="en-US" sz="2000" dirty="0" err="1"/>
              <a:t>kanal</a:t>
            </a:r>
            <a:r>
              <a:rPr lang="en-US" sz="2000" dirty="0"/>
              <a:t> signaling </a:t>
            </a:r>
            <a:r>
              <a:rPr lang="en-US" sz="2000" dirty="0" err="1"/>
              <a:t>masing-masing</a:t>
            </a:r>
            <a:r>
              <a:rPr lang="en-US" sz="2000" dirty="0"/>
              <a:t> </a:t>
            </a:r>
            <a:r>
              <a:rPr lang="en-US" sz="2000" dirty="0" err="1"/>
              <a:t>secara</a:t>
            </a:r>
            <a:r>
              <a:rPr lang="en-US" sz="2000" dirty="0"/>
              <a:t> exclusive (</a:t>
            </a:r>
            <a:r>
              <a:rPr lang="en-US" sz="2000" b="1" i="1" dirty="0">
                <a:solidFill>
                  <a:srgbClr val="FF0000"/>
                </a:solidFill>
              </a:rPr>
              <a:t>associated</a:t>
            </a:r>
            <a:r>
              <a:rPr lang="en-US" sz="2000" dirty="0"/>
              <a:t>), </a:t>
            </a:r>
            <a:r>
              <a:rPr lang="en-US" sz="2000" dirty="0" err="1"/>
              <a:t>kanal</a:t>
            </a:r>
            <a:r>
              <a:rPr lang="en-US" sz="2000" dirty="0"/>
              <a:t> voice/data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kanal</a:t>
            </a:r>
            <a:r>
              <a:rPr lang="en-US" sz="2000" dirty="0"/>
              <a:t> </a:t>
            </a:r>
            <a:r>
              <a:rPr lang="en-US" sz="2000" dirty="0" err="1"/>
              <a:t>signalling</a:t>
            </a:r>
            <a:r>
              <a:rPr lang="en-US" sz="2000" dirty="0"/>
              <a:t> </a:t>
            </a:r>
            <a:r>
              <a:rPr lang="en-US" sz="2000" dirty="0" err="1"/>
              <a:t>secara</a:t>
            </a:r>
            <a:r>
              <a:rPr lang="en-US" sz="2000" dirty="0"/>
              <a:t> </a:t>
            </a:r>
            <a:r>
              <a:rPr lang="en-US" sz="2000" dirty="0" err="1"/>
              <a:t>fisik</a:t>
            </a:r>
            <a:r>
              <a:rPr lang="en-US" sz="2000" dirty="0"/>
              <a:t> </a:t>
            </a:r>
            <a:r>
              <a:rPr lang="en-US" sz="2000" dirty="0" err="1"/>
              <a:t>bisa</a:t>
            </a:r>
            <a:r>
              <a:rPr lang="en-US" sz="2000" dirty="0"/>
              <a:t> </a:t>
            </a:r>
            <a:r>
              <a:rPr lang="en-US" sz="2000" dirty="0" err="1"/>
              <a:t>sama</a:t>
            </a:r>
            <a:r>
              <a:rPr lang="en-US" sz="2000" dirty="0"/>
              <a:t> </a:t>
            </a:r>
            <a:r>
              <a:rPr lang="en-US" sz="2000" dirty="0" err="1"/>
              <a:t>atau</a:t>
            </a:r>
            <a:r>
              <a:rPr lang="en-US" sz="2000" dirty="0"/>
              <a:t> </a:t>
            </a:r>
            <a:r>
              <a:rPr lang="en-US" sz="2000" dirty="0" err="1"/>
              <a:t>terpisah</a:t>
            </a:r>
            <a:r>
              <a:rPr lang="en-US" sz="2000" dirty="0"/>
              <a:t>. </a:t>
            </a:r>
            <a:r>
              <a:rPr lang="en-US" sz="2000" dirty="0" err="1"/>
              <a:t>Jika</a:t>
            </a:r>
            <a:r>
              <a:rPr lang="en-US" sz="2000" dirty="0"/>
              <a:t> </a:t>
            </a:r>
            <a:r>
              <a:rPr lang="en-US" sz="2000" dirty="0" err="1"/>
              <a:t>menggunakan</a:t>
            </a:r>
            <a:r>
              <a:rPr lang="en-US" sz="2000" dirty="0"/>
              <a:t> </a:t>
            </a:r>
            <a:r>
              <a:rPr lang="en-US" sz="2000" dirty="0" err="1"/>
              <a:t>kanal</a:t>
            </a:r>
            <a:r>
              <a:rPr lang="en-US" sz="2000" dirty="0"/>
              <a:t> </a:t>
            </a:r>
            <a:r>
              <a:rPr lang="en-US" sz="2000" dirty="0" err="1"/>
              <a:t>fisik</a:t>
            </a:r>
            <a:r>
              <a:rPr lang="en-US" sz="2000" dirty="0"/>
              <a:t> </a:t>
            </a:r>
            <a:r>
              <a:rPr lang="en-US" sz="2000" dirty="0" err="1"/>
              <a:t>yg</a:t>
            </a:r>
            <a:r>
              <a:rPr lang="en-US" sz="2000" dirty="0"/>
              <a:t> </a:t>
            </a:r>
            <a:r>
              <a:rPr lang="en-US" sz="2000" b="1" dirty="0" err="1"/>
              <a:t>sama</a:t>
            </a:r>
            <a:r>
              <a:rPr lang="en-US" sz="2000" b="1" dirty="0"/>
              <a:t> </a:t>
            </a:r>
            <a:r>
              <a:rPr lang="en-US" sz="2000" b="1" dirty="0" err="1"/>
              <a:t>maka</a:t>
            </a:r>
            <a:r>
              <a:rPr lang="en-US" sz="2000" b="1" dirty="0"/>
              <a:t> </a:t>
            </a:r>
            <a:r>
              <a:rPr lang="en-US" sz="2000" b="1" dirty="0" err="1"/>
              <a:t>pemisahan</a:t>
            </a:r>
            <a:r>
              <a:rPr lang="en-US" sz="2000" b="1" dirty="0"/>
              <a:t> </a:t>
            </a:r>
            <a:r>
              <a:rPr lang="en-US" sz="2000" b="1" dirty="0" err="1"/>
              <a:t>dilakukan</a:t>
            </a:r>
            <a:r>
              <a:rPr lang="en-US" sz="2000" b="1" dirty="0"/>
              <a:t> </a:t>
            </a:r>
            <a:r>
              <a:rPr lang="en-US" sz="2000" dirty="0" err="1"/>
              <a:t>secara</a:t>
            </a:r>
            <a:r>
              <a:rPr lang="en-US" sz="2000" dirty="0"/>
              <a:t> </a:t>
            </a:r>
            <a:r>
              <a:rPr lang="en-US" sz="2000" dirty="0" err="1"/>
              <a:t>logika</a:t>
            </a:r>
            <a:r>
              <a:rPr lang="en-US" sz="2000" dirty="0"/>
              <a:t> (timing/</a:t>
            </a:r>
            <a:r>
              <a:rPr lang="en-US" sz="2000" dirty="0" err="1"/>
              <a:t>frekuensi</a:t>
            </a:r>
            <a:r>
              <a:rPr lang="en-US" sz="2000" dirty="0"/>
              <a:t>) </a:t>
            </a:r>
            <a:r>
              <a:rPr lang="en-US" sz="2000" dirty="0" err="1"/>
              <a:t>berbeda</a:t>
            </a:r>
            <a:endParaRPr lang="en-US" sz="2000" b="1" dirty="0"/>
          </a:p>
          <a:p>
            <a:pPr marL="1092200" lvl="1" indent="-457200" eaLnBrk="0" fontAlgn="auto" hangingPunct="0">
              <a:spcBef>
                <a:spcPts val="0"/>
              </a:spcBef>
              <a:spcAft>
                <a:spcPts val="0"/>
              </a:spcAft>
              <a:buSzPct val="75000"/>
              <a:buFont typeface="Wingdings" pitchFamily="2" charset="2"/>
              <a:buChar char="§"/>
              <a:defRPr/>
            </a:pPr>
            <a:r>
              <a:rPr lang="en-US" sz="2000" dirty="0"/>
              <a:t>Pd </a:t>
            </a:r>
            <a:r>
              <a:rPr lang="en-US" sz="2000" b="1" dirty="0"/>
              <a:t>CCS</a:t>
            </a:r>
            <a:r>
              <a:rPr lang="en-US" sz="2000" dirty="0"/>
              <a:t> : </a:t>
            </a:r>
            <a:r>
              <a:rPr lang="en-US" sz="2000" dirty="0" err="1"/>
              <a:t>sejumlah</a:t>
            </a:r>
            <a:r>
              <a:rPr lang="en-US" sz="2000" dirty="0"/>
              <a:t> (</a:t>
            </a:r>
            <a:r>
              <a:rPr lang="en-US" sz="2000" dirty="0" err="1"/>
              <a:t>kecil</a:t>
            </a:r>
            <a:r>
              <a:rPr lang="en-US" sz="2000" dirty="0"/>
              <a:t>) </a:t>
            </a:r>
            <a:r>
              <a:rPr lang="en-US" sz="2000" dirty="0" err="1"/>
              <a:t>kanal</a:t>
            </a:r>
            <a:r>
              <a:rPr lang="en-US" sz="2000" dirty="0"/>
              <a:t> signaling </a:t>
            </a:r>
            <a:r>
              <a:rPr lang="en-US" sz="2000" dirty="0" err="1"/>
              <a:t>digunakan</a:t>
            </a:r>
            <a:r>
              <a:rPr lang="en-US" sz="2000" dirty="0"/>
              <a:t> </a:t>
            </a:r>
            <a:r>
              <a:rPr lang="en-US" sz="2000" dirty="0" err="1"/>
              <a:t>oleh</a:t>
            </a:r>
            <a:r>
              <a:rPr lang="en-US" sz="2000" dirty="0"/>
              <a:t> </a:t>
            </a:r>
            <a:r>
              <a:rPr lang="en-US" sz="2000" dirty="0" err="1"/>
              <a:t>banyak</a:t>
            </a:r>
            <a:r>
              <a:rPr lang="en-US" sz="2000" dirty="0"/>
              <a:t> </a:t>
            </a:r>
            <a:r>
              <a:rPr lang="en-US" sz="2000" dirty="0" err="1"/>
              <a:t>kanal</a:t>
            </a:r>
            <a:r>
              <a:rPr lang="en-US" sz="2000" dirty="0"/>
              <a:t> voice </a:t>
            </a:r>
            <a:r>
              <a:rPr lang="en-US" sz="2000" dirty="0" err="1"/>
              <a:t>secara</a:t>
            </a:r>
            <a:r>
              <a:rPr lang="en-US" sz="2000" dirty="0"/>
              <a:t> </a:t>
            </a:r>
            <a:r>
              <a:rPr lang="en-US" sz="2000" dirty="0" err="1"/>
              <a:t>bersama</a:t>
            </a:r>
            <a:r>
              <a:rPr lang="en-US" sz="2000" dirty="0"/>
              <a:t> (</a:t>
            </a:r>
            <a:r>
              <a:rPr lang="en-US" sz="2000" b="1" i="1" dirty="0">
                <a:solidFill>
                  <a:srgbClr val="FF0000"/>
                </a:solidFill>
              </a:rPr>
              <a:t>common</a:t>
            </a:r>
            <a:r>
              <a:rPr lang="en-US" sz="2000" dirty="0"/>
              <a:t>). </a:t>
            </a:r>
            <a:r>
              <a:rPr lang="en-US" sz="2000" dirty="0" err="1"/>
              <a:t>Umumnya</a:t>
            </a:r>
            <a:r>
              <a:rPr lang="en-US" sz="2000" dirty="0"/>
              <a:t> </a:t>
            </a:r>
            <a:r>
              <a:rPr lang="en-US" sz="2000" dirty="0" err="1"/>
              <a:t>secara</a:t>
            </a:r>
            <a:r>
              <a:rPr lang="en-US" sz="2000" dirty="0"/>
              <a:t> </a:t>
            </a:r>
            <a:r>
              <a:rPr lang="en-US" sz="2000" dirty="0" err="1"/>
              <a:t>fisik</a:t>
            </a:r>
            <a:r>
              <a:rPr lang="en-US" sz="2000" dirty="0"/>
              <a:t> </a:t>
            </a:r>
            <a:r>
              <a:rPr lang="en-US" sz="2000" b="1" dirty="0" err="1"/>
              <a:t>terpisah</a:t>
            </a:r>
            <a:endParaRPr lang="en-US" sz="2000" b="1" dirty="0"/>
          </a:p>
        </p:txBody>
      </p:sp>
      <p:sp>
        <p:nvSpPr>
          <p:cNvPr id="3077" name="Rectangle 7"/>
          <p:cNvSpPr>
            <a:spLocks noChangeArrowheads="1"/>
          </p:cNvSpPr>
          <p:nvPr/>
        </p:nvSpPr>
        <p:spPr bwMode="auto">
          <a:xfrm>
            <a:off x="1042988" y="3689350"/>
            <a:ext cx="14414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buSzPct val="75000"/>
              <a:buFontTx/>
              <a:buAutoNum type="alphaLcPeriod"/>
            </a:pPr>
            <a:r>
              <a:rPr lang="en-US" b="1">
                <a:latin typeface="Calibri" pitchFamily="34" charset="0"/>
              </a:rPr>
              <a:t>CAS :</a:t>
            </a:r>
          </a:p>
        </p:txBody>
      </p:sp>
      <p:sp>
        <p:nvSpPr>
          <p:cNvPr id="3078" name="Rectangle 8"/>
          <p:cNvSpPr>
            <a:spLocks noChangeArrowheads="1"/>
          </p:cNvSpPr>
          <p:nvPr/>
        </p:nvSpPr>
        <p:spPr bwMode="auto">
          <a:xfrm>
            <a:off x="1116013" y="5300663"/>
            <a:ext cx="14414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92100" indent="-292100" eaLnBrk="0" hangingPunct="0">
              <a:buSzPct val="75000"/>
              <a:buFontTx/>
              <a:buAutoNum type="alphaLcPeriod" startAt="2"/>
            </a:pPr>
            <a:r>
              <a:rPr lang="en-US" b="1">
                <a:latin typeface="Calibri" pitchFamily="34" charset="0"/>
              </a:rPr>
              <a:t>CCS :</a:t>
            </a:r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>
            <p:ph sz="quarter" idx="1"/>
          </p:nvPr>
        </p:nvGraphicFramePr>
        <p:xfrm>
          <a:off x="458788" y="3978275"/>
          <a:ext cx="3654425" cy="1127125"/>
        </p:xfrm>
        <a:graphic>
          <a:graphicData uri="http://schemas.openxmlformats.org/presentationml/2006/ole">
            <p:oleObj spid="_x0000_s3074" name="Visio" r:id="rId3" imgW="4400036" imgH="1357226" progId="">
              <p:embed/>
            </p:oleObj>
          </a:graphicData>
        </a:graphic>
      </p:graphicFrame>
      <p:graphicFrame>
        <p:nvGraphicFramePr>
          <p:cNvPr id="3075" name="Object 3"/>
          <p:cNvGraphicFramePr>
            <a:graphicFrameLocks noChangeAspect="1"/>
          </p:cNvGraphicFramePr>
          <p:nvPr>
            <p:ph sz="quarter" idx="2"/>
          </p:nvPr>
        </p:nvGraphicFramePr>
        <p:xfrm>
          <a:off x="3059113" y="4941888"/>
          <a:ext cx="4038600" cy="1758950"/>
        </p:xfrm>
        <a:graphic>
          <a:graphicData uri="http://schemas.openxmlformats.org/presentationml/2006/ole">
            <p:oleObj spid="_x0000_s3075" name="Visio" r:id="rId4" imgW="4400036" imgH="1916798" progId="">
              <p:embed/>
            </p:oleObj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etro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5782</TotalTime>
  <Words>1041</Words>
  <Application>Microsoft Office PowerPoint</Application>
  <PresentationFormat>On-screen Show (4:3)</PresentationFormat>
  <Paragraphs>183</Paragraphs>
  <Slides>33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5" baseType="lpstr">
      <vt:lpstr>Arial</vt:lpstr>
      <vt:lpstr>Century Schoolbook</vt:lpstr>
      <vt:lpstr>Wingdings</vt:lpstr>
      <vt:lpstr>Wingdings 2</vt:lpstr>
      <vt:lpstr>Calibri</vt:lpstr>
      <vt:lpstr>ITC Avant Garde Gothic</vt:lpstr>
      <vt:lpstr>Symbol</vt:lpstr>
      <vt:lpstr>Constantia</vt:lpstr>
      <vt:lpstr>Arial Narrow</vt:lpstr>
      <vt:lpstr>Times New Roman</vt:lpstr>
      <vt:lpstr>Oriel</vt:lpstr>
      <vt:lpstr>Visio</vt:lpstr>
      <vt:lpstr>SIGNALLING</vt:lpstr>
      <vt:lpstr>Signaling (CAS-Common Assosiated Signalling dan CCS-Common Channel Signalling)</vt:lpstr>
      <vt:lpstr>Signaling adalah...</vt:lpstr>
      <vt:lpstr>Klasifikasi signaling</vt:lpstr>
      <vt:lpstr>Slide 5</vt:lpstr>
      <vt:lpstr>Slide 6</vt:lpstr>
      <vt:lpstr>PSTN Local Loop signalling</vt:lpstr>
      <vt:lpstr>PSTN Local Loop signalling</vt:lpstr>
      <vt:lpstr>Slide 9</vt:lpstr>
      <vt:lpstr>Slide 10</vt:lpstr>
      <vt:lpstr>SIGNALLING SYSTEM 7 (SS7) Intro</vt:lpstr>
      <vt:lpstr>SS7 History</vt:lpstr>
      <vt:lpstr>Terminologi dalam Jaringan SS7</vt:lpstr>
      <vt:lpstr>Signalling Point (SP)</vt:lpstr>
      <vt:lpstr>Signaling End Point (SEP)</vt:lpstr>
      <vt:lpstr>Signalling Transfer Point (STP)</vt:lpstr>
      <vt:lpstr>Signalling Transfer End Point (STEP)</vt:lpstr>
      <vt:lpstr>Konfigurasi SP dengan STP</vt:lpstr>
      <vt:lpstr>Istilah Link</vt:lpstr>
      <vt:lpstr>Rute Signalling</vt:lpstr>
      <vt:lpstr>Keterangan Rute Signaling</vt:lpstr>
      <vt:lpstr>Mode Signalling</vt:lpstr>
      <vt:lpstr>Mode Associated</vt:lpstr>
      <vt:lpstr>Mode Non Associated</vt:lpstr>
      <vt:lpstr>Quasi Associated</vt:lpstr>
      <vt:lpstr>Fully Non Associated</vt:lpstr>
      <vt:lpstr>Catatan</vt:lpstr>
      <vt:lpstr>Contoh Konfigurasi Kombinasi</vt:lpstr>
      <vt:lpstr>Information Plane &amp; Control Plane</vt:lpstr>
      <vt:lpstr>Information Plane &amp; Control Plane</vt:lpstr>
      <vt:lpstr>Control Plane</vt:lpstr>
      <vt:lpstr>Information Plane</vt:lpstr>
      <vt:lpstr>SELAMAT BELAJAR</vt:lpstr>
    </vt:vector>
  </TitlesOfParts>
  <Company>IT TELKOM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SIGNALLING</dc:title>
  <dc:creator>LEANNA</dc:creator>
  <cp:lastModifiedBy>Ramdhani</cp:lastModifiedBy>
  <cp:revision>81</cp:revision>
  <dcterms:created xsi:type="dcterms:W3CDTF">2012-09-30T12:11:52Z</dcterms:created>
  <dcterms:modified xsi:type="dcterms:W3CDTF">2013-10-02T06:55:56Z</dcterms:modified>
</cp:coreProperties>
</file>