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57" r:id="rId5"/>
    <p:sldId id="258" r:id="rId6"/>
    <p:sldId id="291" r:id="rId7"/>
    <p:sldId id="292" r:id="rId8"/>
    <p:sldId id="278" r:id="rId9"/>
    <p:sldId id="300" r:id="rId10"/>
    <p:sldId id="260" r:id="rId11"/>
    <p:sldId id="261" r:id="rId12"/>
    <p:sldId id="262" r:id="rId13"/>
    <p:sldId id="263" r:id="rId14"/>
    <p:sldId id="264" r:id="rId15"/>
    <p:sldId id="266" r:id="rId16"/>
    <p:sldId id="274" r:id="rId17"/>
    <p:sldId id="275" r:id="rId18"/>
    <p:sldId id="277" r:id="rId19"/>
    <p:sldId id="279" r:id="rId20"/>
    <p:sldId id="267" r:id="rId21"/>
    <p:sldId id="276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8" r:id="rId33"/>
    <p:sldId id="31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6BED0DE-545E-4EF2-81ED-EB47F257B46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F892B51-C9A9-4451-8384-AB3F6CED8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EEE_802.16" TargetMode="External"/><Relationship Id="rId2" Type="http://schemas.openxmlformats.org/officeDocument/2006/relationships/hyperlink" Target="http://en.wikipedia.org/wiki/Management_Information_Bas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EVOLUTION (LTE)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33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Advance Mobile Phone System (AMPS)</a:t>
            </a:r>
          </a:p>
          <a:p>
            <a:r>
              <a:rPr lang="id-ID" dirty="0" smtClean="0"/>
              <a:t>Bell Labs, America, 1978, FDMA</a:t>
            </a:r>
            <a:r>
              <a:rPr lang="id-ID" dirty="0"/>
              <a:t>, 800MHz, </a:t>
            </a:r>
            <a:r>
              <a:rPr lang="id-ID" dirty="0" smtClean="0"/>
              <a:t>1.9 kbps</a:t>
            </a:r>
          </a:p>
          <a:p>
            <a:r>
              <a:rPr lang="id-ID" dirty="0" smtClean="0"/>
              <a:t>Nordic Mobile Telephony (NMT)</a:t>
            </a:r>
          </a:p>
          <a:p>
            <a:r>
              <a:rPr lang="id-ID" dirty="0" smtClean="0"/>
              <a:t>Finland, Sweden, Denmark, Norway 1981. NMT-450, NMT-900.</a:t>
            </a:r>
          </a:p>
          <a:p>
            <a:r>
              <a:rPr lang="id-ID" dirty="0" smtClean="0"/>
              <a:t>Total Access Communication System (TACS)</a:t>
            </a:r>
          </a:p>
          <a:p>
            <a:r>
              <a:rPr lang="id-ID" dirty="0" smtClean="0"/>
              <a:t>UK, Ireland, 1983.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5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7079177"/>
              </p:ext>
            </p:extLst>
          </p:nvPr>
        </p:nvGraphicFramePr>
        <p:xfrm>
          <a:off x="381000" y="1676400"/>
          <a:ext cx="8153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Global System for Mobile (GSM)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Europe,</a:t>
            </a:r>
          </a:p>
          <a:p>
            <a:r>
              <a:rPr lang="id-ID" dirty="0" smtClean="0"/>
              <a:t>ETSI </a:t>
            </a:r>
            <a:r>
              <a:rPr lang="id-ID" dirty="0"/>
              <a:t>(3GPP),</a:t>
            </a:r>
            <a:endParaRPr lang="id-ID" dirty="0" smtClean="0"/>
          </a:p>
          <a:p>
            <a:r>
              <a:rPr lang="id-ID" dirty="0" smtClean="0"/>
              <a:t>FDMA, TDMA,</a:t>
            </a:r>
          </a:p>
          <a:p>
            <a:r>
              <a:rPr lang="id-ID" dirty="0" smtClean="0"/>
              <a:t>900 MHz,</a:t>
            </a:r>
          </a:p>
          <a:p>
            <a:r>
              <a:rPr lang="id-ID" dirty="0" smtClean="0"/>
              <a:t>9,6 kbps.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/>
          <a:lstStyle/>
          <a:p>
            <a:r>
              <a:rPr lang="id-ID" dirty="0" smtClean="0"/>
              <a:t>IS-95 (cdmaOne)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America,</a:t>
            </a:r>
          </a:p>
          <a:p>
            <a:r>
              <a:rPr lang="id-ID" dirty="0"/>
              <a:t>TIA,</a:t>
            </a:r>
            <a:endParaRPr lang="id-ID" dirty="0" smtClean="0"/>
          </a:p>
          <a:p>
            <a:r>
              <a:rPr lang="id-ID" dirty="0" smtClean="0"/>
              <a:t>DSSS,</a:t>
            </a:r>
          </a:p>
          <a:p>
            <a:r>
              <a:rPr lang="id-ID" dirty="0" smtClean="0"/>
              <a:t>RF </a:t>
            </a:r>
            <a:r>
              <a:rPr lang="id-ID" dirty="0"/>
              <a:t>25 MHz, 1800 </a:t>
            </a:r>
            <a:r>
              <a:rPr lang="id-ID" dirty="0" smtClean="0"/>
              <a:t>MHz,</a:t>
            </a:r>
          </a:p>
          <a:p>
            <a:r>
              <a:rPr lang="id-ID" dirty="0" smtClean="0"/>
              <a:t>153,6 </a:t>
            </a:r>
            <a:r>
              <a:rPr lang="id-ID" dirty="0"/>
              <a:t>kbps</a:t>
            </a:r>
          </a:p>
          <a:p>
            <a:endParaRPr lang="id-ID" dirty="0" smtClean="0"/>
          </a:p>
          <a:p>
            <a:r>
              <a:rPr lang="id-ID" dirty="0" smtClean="0"/>
              <a:t>2G secara Umum</a:t>
            </a:r>
            <a:endParaRPr lang="id-ID" dirty="0"/>
          </a:p>
          <a:p>
            <a:r>
              <a:rPr lang="id-ID" dirty="0"/>
              <a:t>Voice, 14,4 kbps (SMS)</a:t>
            </a:r>
            <a:endParaRPr lang="en-US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9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General Packet Radio Service (GPRS)</a:t>
            </a:r>
          </a:p>
          <a:p>
            <a:r>
              <a:rPr lang="id-ID" dirty="0" smtClean="0"/>
              <a:t>Teoritis 115 kbps, throughput 20 – 30 kbps</a:t>
            </a:r>
          </a:p>
          <a:p>
            <a:r>
              <a:rPr lang="id-ID" dirty="0" smtClean="0"/>
              <a:t>MMS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2,5G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25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6598923"/>
              </p:ext>
            </p:extLst>
          </p:nvPr>
        </p:nvGraphicFramePr>
        <p:xfrm>
          <a:off x="381000" y="1676400"/>
          <a:ext cx="8153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Enhanced Data rate for GSM Evolution (EDGE)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384 kbps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/>
          <a:lstStyle/>
          <a:p>
            <a:r>
              <a:rPr lang="id-ID" dirty="0" smtClean="0"/>
              <a:t>CDMA2000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153 kbps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2,75G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57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577236"/>
              </p:ext>
            </p:extLst>
          </p:nvPr>
        </p:nvGraphicFramePr>
        <p:xfrm>
          <a:off x="381000" y="1676400"/>
          <a:ext cx="8153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600" dirty="0" smtClean="0"/>
              <a:t>Universal Mobile Telecommunication Service (UMTS)</a:t>
            </a:r>
            <a:endParaRPr lang="id-ID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WCDMA</a:t>
            </a:r>
          </a:p>
          <a:p>
            <a:r>
              <a:rPr lang="id-ID" dirty="0" smtClean="0"/>
              <a:t>5 MHz, 1900 MHz</a:t>
            </a:r>
          </a:p>
          <a:p>
            <a:r>
              <a:rPr lang="id-ID" dirty="0" smtClean="0"/>
              <a:t>384 kbps 5 KHz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95800" y="1646238"/>
            <a:ext cx="4041775" cy="639762"/>
          </a:xfrm>
        </p:spPr>
        <p:txBody>
          <a:bodyPr>
            <a:noAutofit/>
          </a:bodyPr>
          <a:lstStyle/>
          <a:p>
            <a:r>
              <a:rPr lang="id-ID" sz="1600" dirty="0" smtClean="0"/>
              <a:t>Evolution-Data Optimized (EV-DO)</a:t>
            </a:r>
            <a:endParaRPr lang="id-ID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2.4 Mbps 1.25 MHz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8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2384455"/>
              </p:ext>
            </p:extLst>
          </p:nvPr>
        </p:nvGraphicFramePr>
        <p:xfrm>
          <a:off x="381000" y="1676400"/>
          <a:ext cx="8153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High Speed Packet Access (HSPA)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HSDPA 14 Mbps</a:t>
            </a:r>
          </a:p>
          <a:p>
            <a:r>
              <a:rPr lang="id-ID" dirty="0" smtClean="0"/>
              <a:t>HSUPA 5.76 Mbps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95800" y="1646238"/>
            <a:ext cx="4041775" cy="639762"/>
          </a:xfrm>
        </p:spPr>
        <p:txBody>
          <a:bodyPr/>
          <a:lstStyle/>
          <a:p>
            <a:r>
              <a:rPr lang="id-ID" dirty="0" smtClean="0"/>
              <a:t>EV-DO Rev A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3.1 Mbps 1.25 MHz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3,5G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73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5548332"/>
              </p:ext>
            </p:extLst>
          </p:nvPr>
        </p:nvGraphicFramePr>
        <p:xfrm>
          <a:off x="381000" y="1676400"/>
          <a:ext cx="8153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High Speed Packet Access+ (HSPA+)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HSDPA 84 Mbps</a:t>
            </a:r>
          </a:p>
          <a:p>
            <a:r>
              <a:rPr lang="id-ID" dirty="0" smtClean="0"/>
              <a:t>HSUPA 10.8 Mbps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95800" y="1600200"/>
            <a:ext cx="4041775" cy="639762"/>
          </a:xfrm>
        </p:spPr>
        <p:txBody>
          <a:bodyPr/>
          <a:lstStyle/>
          <a:p>
            <a:r>
              <a:rPr lang="id-ID" dirty="0" smtClean="0"/>
              <a:t>EV-DO Rev B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14,7 Mbps peak rate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3,</a:t>
            </a:r>
            <a:r>
              <a:rPr lang="id-ID" dirty="0" smtClean="0"/>
              <a:t>7</a:t>
            </a:r>
            <a:r>
              <a:rPr lang="en-US" dirty="0" smtClean="0"/>
              <a:t>5G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0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Long Term Evolution (LTE) 3GPP 2004-2005</a:t>
            </a:r>
          </a:p>
          <a:p>
            <a:r>
              <a:rPr lang="id-ID" i="1" dirty="0"/>
              <a:t>Technical Report</a:t>
            </a:r>
            <a:r>
              <a:rPr lang="id-ID" dirty="0"/>
              <a:t> (TR) 25.913 “</a:t>
            </a:r>
            <a:r>
              <a:rPr lang="id-ID" i="1" dirty="0"/>
              <a:t>Requirements for Evolved UTRA and Evolved UTRAN</a:t>
            </a:r>
            <a:r>
              <a:rPr lang="id-ID" dirty="0"/>
              <a:t> (E-UTRAN)” yang mencakup diantaranya:</a:t>
            </a:r>
          </a:p>
          <a:p>
            <a:pPr lvl="0"/>
            <a:r>
              <a:rPr lang="id-ID" i="1" dirty="0"/>
              <a:t>Peak data rate</a:t>
            </a:r>
            <a:r>
              <a:rPr lang="id-ID" dirty="0"/>
              <a:t> hingga 100 Mbps untuk Downlink dengan alokasi spe</a:t>
            </a:r>
            <a:r>
              <a:rPr lang="en-US" dirty="0"/>
              <a:t>k</a:t>
            </a:r>
            <a:r>
              <a:rPr lang="id-ID" dirty="0"/>
              <a:t>trum </a:t>
            </a:r>
            <a:r>
              <a:rPr lang="id-ID" i="1" dirty="0"/>
              <a:t>downlink</a:t>
            </a:r>
            <a:r>
              <a:rPr lang="id-ID" dirty="0"/>
              <a:t> 20 MHz (5 bps/Hz) dan 50 Mbps (2.5bps/Hz) untuk uplink.</a:t>
            </a:r>
          </a:p>
          <a:p>
            <a:pPr lvl="0"/>
            <a:r>
              <a:rPr lang="id-ID" dirty="0"/>
              <a:t>Pengurangan </a:t>
            </a:r>
            <a:r>
              <a:rPr lang="id-ID" i="1" dirty="0"/>
              <a:t>latency</a:t>
            </a:r>
            <a:r>
              <a:rPr lang="id-ID" dirty="0"/>
              <a:t> pada </a:t>
            </a:r>
            <a:r>
              <a:rPr lang="id-ID" i="1" dirty="0"/>
              <a:t>Control-Plane</a:t>
            </a:r>
            <a:r>
              <a:rPr lang="id-ID" dirty="0"/>
              <a:t> maupun </a:t>
            </a:r>
            <a:r>
              <a:rPr lang="id-ID" i="1" dirty="0"/>
              <a:t>User-Plane</a:t>
            </a:r>
            <a:endParaRPr lang="id-ID" dirty="0"/>
          </a:p>
          <a:p>
            <a:pPr lvl="0"/>
            <a:r>
              <a:rPr lang="id-ID" dirty="0"/>
              <a:t>Data throughput yang meningkat 3-4 kali untuk downlink dari HSDPA Rel 6 dan 2-3 kali untuk uplink HSUPA Rel 6</a:t>
            </a:r>
          </a:p>
          <a:p>
            <a:pPr lvl="0"/>
            <a:r>
              <a:rPr lang="id-ID" dirty="0"/>
              <a:t>Efisiensi spe</a:t>
            </a:r>
            <a:r>
              <a:rPr lang="en-US" dirty="0"/>
              <a:t>k</a:t>
            </a:r>
            <a:r>
              <a:rPr lang="id-ID" dirty="0"/>
              <a:t>trum dengan tetap dapat menggunakan lokasi pemancar yang sudah digunakan pada </a:t>
            </a:r>
            <a:r>
              <a:rPr lang="id-ID" dirty="0" smtClean="0"/>
              <a:t>UTRAN/GERAN</a:t>
            </a:r>
            <a:endParaRPr lang="id-ID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3,9G (1)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75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 smtClean="0"/>
              <a:t>Penggunaan </a:t>
            </a:r>
            <a:r>
              <a:rPr lang="id-ID" dirty="0"/>
              <a:t>spektrum yang fleksibel</a:t>
            </a:r>
          </a:p>
          <a:p>
            <a:pPr lvl="0"/>
            <a:r>
              <a:rPr lang="id-ID" dirty="0"/>
              <a:t>Kemampuan mobilitas pengguna yang masih mendapatkan layanan dengan performansi tinggi pada kecepatan sampai 350 km/jam</a:t>
            </a:r>
          </a:p>
          <a:p>
            <a:pPr lvl="0"/>
            <a:r>
              <a:rPr lang="id-ID" dirty="0"/>
              <a:t>Cakupan wilayah dengan radius 5 km untuk dapat mencapai performansi yang disebutkan di atas dan maksimum mencapai 100 km.</a:t>
            </a:r>
          </a:p>
          <a:p>
            <a:pPr lvl="0"/>
            <a:r>
              <a:rPr lang="id-ID" i="1" dirty="0"/>
              <a:t>Enhanced</a:t>
            </a:r>
            <a:r>
              <a:rPr lang="id-ID" dirty="0"/>
              <a:t> MBMS (Multimedia Broadcast/ Multimedia Service)</a:t>
            </a:r>
          </a:p>
          <a:p>
            <a:pPr lvl="0"/>
            <a:r>
              <a:rPr lang="id-ID" dirty="0"/>
              <a:t>Tetap mempertahankan 3GPP RAT (Radio Acces Technology) yang sudah ada dan mendukung interworking dengannya.</a:t>
            </a:r>
          </a:p>
          <a:p>
            <a:pPr lvl="0"/>
            <a:r>
              <a:rPr lang="id-ID" dirty="0"/>
              <a:t>Single arsitektur yang berbasis paket, minimalisasi interdace dan penyederhanaan</a:t>
            </a:r>
          </a:p>
          <a:p>
            <a:pPr lvl="0"/>
            <a:r>
              <a:rPr lang="id-ID" dirty="0"/>
              <a:t>Reduksi kompleksitas</a:t>
            </a:r>
          </a:p>
          <a:p>
            <a:endParaRPr lang="id-ID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3,9G 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05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Requirements</a:t>
            </a:r>
          </a:p>
          <a:p>
            <a:r>
              <a:rPr lang="en-US" dirty="0"/>
              <a:t>Specific requirements of the IMT-Advanced report included:</a:t>
            </a:r>
          </a:p>
          <a:p>
            <a:r>
              <a:rPr lang="en-US" dirty="0"/>
              <a:t>Based on an all-Internet Protocol (IP) packet switched </a:t>
            </a:r>
            <a:r>
              <a:rPr lang="en-US" dirty="0" err="1" smtClean="0"/>
              <a:t>networ</a:t>
            </a:r>
            <a:r>
              <a:rPr lang="id-ID" dirty="0" smtClean="0"/>
              <a:t>k</a:t>
            </a:r>
            <a:endParaRPr lang="en-US" dirty="0"/>
          </a:p>
          <a:p>
            <a:r>
              <a:rPr lang="en-US" dirty="0"/>
              <a:t>Interoperability with existing wireless </a:t>
            </a:r>
            <a:r>
              <a:rPr lang="en-US" dirty="0" smtClean="0"/>
              <a:t>standard</a:t>
            </a:r>
            <a:r>
              <a:rPr lang="id-ID" dirty="0" smtClean="0"/>
              <a:t>s</a:t>
            </a:r>
            <a:endParaRPr lang="en-US" dirty="0"/>
          </a:p>
          <a:p>
            <a:r>
              <a:rPr lang="en-US" dirty="0"/>
              <a:t>A nominal data rate of 100 Mbit/s while the client physically moves at high speeds relative to the station, and 1 </a:t>
            </a:r>
            <a:r>
              <a:rPr lang="en-US" dirty="0" err="1"/>
              <a:t>Gbit</a:t>
            </a:r>
            <a:r>
              <a:rPr lang="en-US" dirty="0"/>
              <a:t>/s while client and station are in relatively fixed </a:t>
            </a:r>
            <a:r>
              <a:rPr lang="en-US" dirty="0" smtClean="0"/>
              <a:t>positions</a:t>
            </a:r>
            <a:r>
              <a:rPr lang="id-ID" dirty="0"/>
              <a:t>.</a:t>
            </a:r>
            <a:endParaRPr lang="en-US" dirty="0"/>
          </a:p>
          <a:p>
            <a:r>
              <a:rPr lang="en-US" dirty="0"/>
              <a:t>Dynamically share and use the network resources to support more simultaneous users per cell.</a:t>
            </a:r>
          </a:p>
          <a:p>
            <a:r>
              <a:rPr lang="en-US" dirty="0"/>
              <a:t>Scalable channel bandwidth 5–20 MHz, optionally up to 40 </a:t>
            </a:r>
            <a:r>
              <a:rPr lang="en-US" dirty="0" smtClean="0"/>
              <a:t>MHz</a:t>
            </a:r>
            <a:endParaRPr lang="id-ID" dirty="0"/>
          </a:p>
          <a:p>
            <a:r>
              <a:rPr lang="en-US" dirty="0" smtClean="0"/>
              <a:t>Peak </a:t>
            </a:r>
            <a:r>
              <a:rPr lang="en-US" dirty="0"/>
              <a:t>link spectral efficiency of 15 bit/s/Hz in the downlink, and 6.75 bit/s/Hz in the uplink (meaning that 1 </a:t>
            </a:r>
            <a:r>
              <a:rPr lang="en-US" dirty="0" err="1"/>
              <a:t>Gbit</a:t>
            </a:r>
            <a:r>
              <a:rPr lang="en-US" dirty="0"/>
              <a:t>/s in the downlink should be possible over less than 67 MHz bandwidth)</a:t>
            </a:r>
          </a:p>
          <a:p>
            <a:r>
              <a:rPr lang="en-US" dirty="0"/>
              <a:t>System spectral efficiency of up to 3 bit/s/Hz/cell in the downlink and 2.25 bit/s/Hz/cell for indoor </a:t>
            </a:r>
            <a:r>
              <a:rPr lang="en-US" dirty="0" err="1" smtClean="0"/>
              <a:t>usag</a:t>
            </a:r>
            <a:r>
              <a:rPr lang="id-ID" dirty="0" smtClean="0"/>
              <a:t>e</a:t>
            </a:r>
            <a:endParaRPr lang="en-US" dirty="0"/>
          </a:p>
          <a:p>
            <a:r>
              <a:rPr lang="en-US" dirty="0"/>
              <a:t>Seamless connectivity and global roaming across multiple networks with smooth </a:t>
            </a:r>
            <a:r>
              <a:rPr lang="en-US" dirty="0" smtClean="0"/>
              <a:t>handovers</a:t>
            </a:r>
            <a:endParaRPr lang="id-ID" dirty="0"/>
          </a:p>
          <a:p>
            <a:r>
              <a:rPr lang="en-US" dirty="0" smtClean="0"/>
              <a:t>Ability </a:t>
            </a:r>
            <a:r>
              <a:rPr lang="en-US" dirty="0"/>
              <a:t>to offer high quality of service for multimedia support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4G IMT-Advance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215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Pengantar LTE</a:t>
            </a:r>
          </a:p>
          <a:p>
            <a:r>
              <a:rPr lang="id-ID" sz="2800" dirty="0" smtClean="0"/>
              <a:t>Evolusi 1G ke 4G</a:t>
            </a:r>
          </a:p>
          <a:p>
            <a:r>
              <a:rPr lang="id-ID" sz="2800" dirty="0" smtClean="0"/>
              <a:t>Evolusi Release LTE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7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/>
              <a:t>Mendukung </a:t>
            </a:r>
            <a:r>
              <a:rPr lang="id-ID" i="1" dirty="0"/>
              <a:t>Bandwidth</a:t>
            </a:r>
            <a:r>
              <a:rPr lang="id-ID" dirty="0"/>
              <a:t> yang </a:t>
            </a:r>
            <a:r>
              <a:rPr lang="id-ID" i="1" dirty="0"/>
              <a:t>scalable</a:t>
            </a:r>
            <a:r>
              <a:rPr lang="id-ID" dirty="0"/>
              <a:t> sebesar 1.25, 2.5, 5, 10 dan 20 MHz</a:t>
            </a:r>
            <a:endParaRPr lang="id-ID" sz="1800" dirty="0"/>
          </a:p>
          <a:p>
            <a:pPr lvl="0"/>
            <a:r>
              <a:rPr lang="id-ID" dirty="0"/>
              <a:t>Puncak data rate </a:t>
            </a:r>
            <a:endParaRPr lang="id-ID" sz="1800" dirty="0"/>
          </a:p>
          <a:p>
            <a:pPr lvl="1"/>
            <a:r>
              <a:rPr lang="id-ID" dirty="0"/>
              <a:t>Downlink (2 Ch MIMO) kecepatan up to 100 Mbps pada 20 MHz channel</a:t>
            </a:r>
            <a:endParaRPr lang="id-ID" sz="1600" dirty="0"/>
          </a:p>
          <a:p>
            <a:pPr lvl="1"/>
            <a:r>
              <a:rPr lang="id-ID" dirty="0"/>
              <a:t>Uplink (tunggal Ch Tx) kecepatan up to 50 Mbps di 20 MHz</a:t>
            </a:r>
            <a:endParaRPr lang="id-ID" sz="1600" dirty="0"/>
          </a:p>
          <a:p>
            <a:pPr lvl="0"/>
            <a:r>
              <a:rPr lang="id-ID" dirty="0"/>
              <a:t>Didukung konfigurasi antenna </a:t>
            </a:r>
            <a:endParaRPr lang="id-ID" sz="1800" dirty="0"/>
          </a:p>
          <a:p>
            <a:pPr lvl="1"/>
            <a:r>
              <a:rPr lang="id-ID" dirty="0"/>
              <a:t>Downlink 4x2, 2x2, 1x2 dan 1x1</a:t>
            </a:r>
            <a:endParaRPr lang="id-ID" sz="1600" dirty="0"/>
          </a:p>
          <a:p>
            <a:pPr lvl="1"/>
            <a:r>
              <a:rPr lang="id-ID" dirty="0"/>
              <a:t>Uplink 1x2, 1x1</a:t>
            </a:r>
            <a:endParaRPr lang="id-ID" sz="1600" dirty="0"/>
          </a:p>
          <a:p>
            <a:pPr lvl="0"/>
            <a:r>
              <a:rPr lang="id-ID" dirty="0"/>
              <a:t>Efisiensi Spektrum</a:t>
            </a:r>
            <a:endParaRPr lang="id-ID" sz="1800" dirty="0"/>
          </a:p>
          <a:p>
            <a:pPr lvl="1"/>
            <a:r>
              <a:rPr lang="id-ID" dirty="0"/>
              <a:t>Downlink 3 sampai 4 x HSDPA Rel. 6</a:t>
            </a:r>
            <a:endParaRPr lang="id-ID" sz="1600" dirty="0"/>
          </a:p>
          <a:p>
            <a:pPr lvl="1"/>
            <a:r>
              <a:rPr lang="id-ID" dirty="0"/>
              <a:t>Uplink 2 sampai 3 HSUPA Rel </a:t>
            </a:r>
            <a:r>
              <a:rPr lang="id-ID" dirty="0" smtClean="0"/>
              <a:t>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Target</a:t>
            </a:r>
            <a:r>
              <a:rPr lang="en-US" dirty="0" smtClean="0"/>
              <a:t> </a:t>
            </a:r>
            <a:r>
              <a:rPr lang="id-ID" dirty="0" smtClean="0"/>
              <a:t>LTE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Latency</a:t>
            </a:r>
            <a:endParaRPr lang="id-ID" sz="1800" dirty="0"/>
          </a:p>
          <a:p>
            <a:pPr lvl="1"/>
            <a:r>
              <a:rPr lang="id-ID" dirty="0"/>
              <a:t>C-plane &lt;50-100 ms untuk membentuk U-plane</a:t>
            </a:r>
            <a:endParaRPr lang="id-ID" sz="1600" dirty="0"/>
          </a:p>
          <a:p>
            <a:pPr lvl="1"/>
            <a:r>
              <a:rPr lang="id-ID" dirty="0"/>
              <a:t>U-plane &lt;10 ms dari </a:t>
            </a:r>
            <a:r>
              <a:rPr lang="id-ID" i="1" dirty="0"/>
              <a:t>User Equipment</a:t>
            </a:r>
            <a:r>
              <a:rPr lang="id-ID" dirty="0"/>
              <a:t> (UE) ke server</a:t>
            </a:r>
            <a:endParaRPr lang="id-ID" sz="1600" dirty="0"/>
          </a:p>
          <a:p>
            <a:pPr lvl="0"/>
            <a:r>
              <a:rPr lang="id-ID" dirty="0"/>
              <a:t>Mobilitas</a:t>
            </a:r>
            <a:endParaRPr lang="id-ID" sz="1800" dirty="0"/>
          </a:p>
          <a:p>
            <a:pPr lvl="1"/>
            <a:r>
              <a:rPr lang="id-ID" dirty="0"/>
              <a:t>Dioptimalkan untuk kecepatan rendah (&lt;15 km/jam)</a:t>
            </a:r>
            <a:endParaRPr lang="id-ID" sz="1600" dirty="0"/>
          </a:p>
          <a:p>
            <a:pPr lvl="1"/>
            <a:r>
              <a:rPr lang="id-ID" dirty="0"/>
              <a:t>Target kecepatan hingga 120 km/jam</a:t>
            </a:r>
            <a:endParaRPr lang="id-ID" sz="1600" dirty="0"/>
          </a:p>
          <a:p>
            <a:pPr lvl="1"/>
            <a:r>
              <a:rPr lang="id-ID" dirty="0"/>
              <a:t>Release 10 didesain hingga 350 km/jam</a:t>
            </a:r>
            <a:endParaRPr lang="id-ID" sz="1600" dirty="0"/>
          </a:p>
          <a:p>
            <a:pPr lvl="0"/>
            <a:r>
              <a:rPr lang="id-ID" dirty="0"/>
              <a:t>Coverage area</a:t>
            </a:r>
            <a:endParaRPr lang="id-ID" sz="1800" dirty="0"/>
          </a:p>
          <a:p>
            <a:pPr lvl="1"/>
            <a:r>
              <a:rPr lang="id-ID" dirty="0"/>
              <a:t>Coverage efektif hingga 5 km</a:t>
            </a:r>
            <a:endParaRPr lang="id-ID" sz="1600" dirty="0"/>
          </a:p>
          <a:p>
            <a:pPr lvl="1"/>
            <a:r>
              <a:rPr lang="id-ID" dirty="0"/>
              <a:t>Coverage dengan sedikit degradasi 5 km -30 km</a:t>
            </a:r>
            <a:endParaRPr lang="id-ID" sz="1600" dirty="0"/>
          </a:p>
          <a:p>
            <a:pPr lvl="1"/>
            <a:r>
              <a:rPr lang="id-ID" dirty="0"/>
              <a:t>Coverage operasi dengan sampai 100 km</a:t>
            </a:r>
            <a:endParaRPr lang="id-ID" sz="1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Target</a:t>
            </a:r>
            <a:r>
              <a:rPr lang="en-US" dirty="0" smtClean="0"/>
              <a:t> </a:t>
            </a:r>
            <a:r>
              <a:rPr lang="id-ID" dirty="0" smtClean="0"/>
              <a:t>LTE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16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802.16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increasing demand for mobile </a:t>
            </a:r>
            <a:r>
              <a:rPr lang="en-US" dirty="0" smtClean="0"/>
              <a:t>broadband access </a:t>
            </a:r>
            <a:r>
              <a:rPr lang="en-US" dirty="0"/>
              <a:t>to multimedia and Internet applications</a:t>
            </a:r>
          </a:p>
          <a:p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at low cost </a:t>
            </a:r>
            <a:r>
              <a:rPr lang="en-US" dirty="0" smtClean="0"/>
              <a:t>to operators </a:t>
            </a:r>
            <a:r>
              <a:rPr lang="en-US" dirty="0"/>
              <a:t>and end users.</a:t>
            </a:r>
          </a:p>
          <a:p>
            <a:r>
              <a:rPr lang="en-US" dirty="0"/>
              <a:t>N</a:t>
            </a:r>
            <a:r>
              <a:rPr lang="en-US" dirty="0" smtClean="0"/>
              <a:t>ext-generation </a:t>
            </a:r>
            <a:r>
              <a:rPr lang="en-US" dirty="0"/>
              <a:t>mobile </a:t>
            </a:r>
            <a:r>
              <a:rPr lang="en-US" dirty="0" smtClean="0"/>
              <a:t>networks Don’t just offering higher </a:t>
            </a:r>
            <a:r>
              <a:rPr lang="en-US" dirty="0"/>
              <a:t>data rates and greater system efficiencies.</a:t>
            </a:r>
          </a:p>
          <a:p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/>
              <a:t>offering, and ecosystem </a:t>
            </a:r>
            <a:r>
              <a:rPr lang="en-US" dirty="0" smtClean="0"/>
              <a:t>improvement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uccessful </a:t>
            </a:r>
            <a:r>
              <a:rPr lang="en-US" dirty="0"/>
              <a:t>interoperability and roaming of </a:t>
            </a:r>
            <a:r>
              <a:rPr lang="en-US" dirty="0" smtClean="0"/>
              <a:t>retail devices </a:t>
            </a:r>
            <a:r>
              <a:rPr lang="en-US" dirty="0"/>
              <a:t>across different </a:t>
            </a:r>
            <a:r>
              <a:rPr lang="en-US" dirty="0" smtClean="0"/>
              <a:t>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Wimax</a:t>
            </a:r>
            <a:r>
              <a:rPr lang="en-US" dirty="0" smtClean="0"/>
              <a:t> forum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eliver certification that achieves global interoperability</a:t>
            </a:r>
          </a:p>
          <a:p>
            <a:pPr lvl="1"/>
            <a:r>
              <a:rPr lang="en-US" dirty="0" smtClean="0"/>
              <a:t>Develop technical specifications based on open standards,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ursue a favorable regulatory environment and promote the vision. </a:t>
            </a:r>
            <a:endParaRPr lang="en-US" dirty="0"/>
          </a:p>
        </p:txBody>
      </p:sp>
      <p:pic>
        <p:nvPicPr>
          <p:cNvPr id="4" name="Picture 3" descr="wimax-forum-buenos-ai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133600"/>
            <a:ext cx="2843957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EEE_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98998"/>
            <a:ext cx="8229600" cy="29283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Concept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300" dirty="0" smtClean="0"/>
              <a:t>Orthogonal </a:t>
            </a:r>
            <a:r>
              <a:rPr lang="en-US" sz="2300" dirty="0"/>
              <a:t>frequency-division </a:t>
            </a:r>
            <a:r>
              <a:rPr lang="en-US" sz="2300" dirty="0" smtClean="0"/>
              <a:t>multiple access </a:t>
            </a:r>
            <a:r>
              <a:rPr lang="en-US" sz="2300" dirty="0"/>
              <a:t>(OFDMA)-based multiple </a:t>
            </a:r>
            <a:r>
              <a:rPr lang="en-US" sz="2300" dirty="0" smtClean="0"/>
              <a:t>access with scalable bandwidth </a:t>
            </a:r>
            <a:r>
              <a:rPr lang="en-US" sz="2300" dirty="0"/>
              <a:t>in downlink </a:t>
            </a:r>
            <a:r>
              <a:rPr lang="en-US" sz="2300" dirty="0" smtClean="0"/>
              <a:t>and uplink</a:t>
            </a:r>
            <a:endParaRPr lang="en-US" sz="2300" dirty="0"/>
          </a:p>
          <a:p>
            <a:r>
              <a:rPr lang="en-US" sz="2300" dirty="0" smtClean="0"/>
              <a:t>Advanced </a:t>
            </a:r>
            <a:r>
              <a:rPr lang="en-US" sz="2300" dirty="0"/>
              <a:t>antenna technologies </a:t>
            </a:r>
            <a:r>
              <a:rPr lang="en-US" sz="2300" dirty="0" smtClean="0"/>
              <a:t>allowing </a:t>
            </a:r>
            <a:r>
              <a:rPr lang="en-US" sz="2300" dirty="0" err="1" smtClean="0"/>
              <a:t>beamforming</a:t>
            </a:r>
            <a:r>
              <a:rPr lang="en-US" sz="2300" dirty="0" smtClean="0"/>
              <a:t> </a:t>
            </a:r>
            <a:r>
              <a:rPr lang="en-US" sz="2300" dirty="0"/>
              <a:t>and diversity through </a:t>
            </a:r>
            <a:r>
              <a:rPr lang="en-US" sz="2300" dirty="0" err="1" smtClean="0"/>
              <a:t>spacetime</a:t>
            </a:r>
            <a:r>
              <a:rPr lang="en-US" sz="2300" dirty="0" smtClean="0"/>
              <a:t> coding </a:t>
            </a:r>
            <a:r>
              <a:rPr lang="en-US" sz="2300" dirty="0"/>
              <a:t>and spatial multiplexing (SM)</a:t>
            </a:r>
          </a:p>
          <a:p>
            <a:r>
              <a:rPr lang="en-US" sz="2300" dirty="0" smtClean="0"/>
              <a:t>Adaptive </a:t>
            </a:r>
            <a:r>
              <a:rPr lang="en-US" sz="2300" dirty="0"/>
              <a:t>physical layer (PHY) design </a:t>
            </a:r>
            <a:r>
              <a:rPr lang="en-US" sz="2300" dirty="0" smtClean="0"/>
              <a:t>using fast </a:t>
            </a:r>
            <a:r>
              <a:rPr lang="en-US" sz="2300" dirty="0"/>
              <a:t>link adaptation combined with fast </a:t>
            </a:r>
            <a:r>
              <a:rPr lang="en-US" sz="2300" dirty="0" smtClean="0"/>
              <a:t>time and </a:t>
            </a:r>
            <a:r>
              <a:rPr lang="en-US" sz="2300" dirty="0"/>
              <a:t>frequency scheduling</a:t>
            </a:r>
          </a:p>
          <a:p>
            <a:r>
              <a:rPr lang="en-US" sz="2300" dirty="0" smtClean="0"/>
              <a:t>All-IP </a:t>
            </a:r>
            <a:r>
              <a:rPr lang="en-US" sz="2300" dirty="0"/>
              <a:t>flat network architecture </a:t>
            </a:r>
            <a:r>
              <a:rPr lang="en-US" sz="2300" dirty="0" smtClean="0"/>
              <a:t>supporting different </a:t>
            </a:r>
            <a:r>
              <a:rPr lang="en-US" sz="2300" dirty="0"/>
              <a:t>deployment models and </a:t>
            </a:r>
            <a:r>
              <a:rPr lang="en-US" sz="2300" dirty="0" smtClean="0"/>
              <a:t>enabling both </a:t>
            </a:r>
            <a:r>
              <a:rPr lang="en-US" sz="2300" dirty="0"/>
              <a:t>traditional operator-managed as well</a:t>
            </a:r>
          </a:p>
          <a:p>
            <a:r>
              <a:rPr lang="en-US" sz="2300" dirty="0"/>
              <a:t>as new open Internet services</a:t>
            </a:r>
          </a:p>
          <a:p>
            <a:r>
              <a:rPr lang="en-US" sz="2300" dirty="0" smtClean="0"/>
              <a:t>Open </a:t>
            </a:r>
            <a:r>
              <a:rPr lang="en-US" sz="2300" dirty="0"/>
              <a:t>standard interfaces enabling </a:t>
            </a:r>
            <a:r>
              <a:rPr lang="en-US" sz="2300" dirty="0" smtClean="0"/>
              <a:t>over-the air as </a:t>
            </a:r>
            <a:r>
              <a:rPr lang="en-US" sz="2300" dirty="0"/>
              <a:t>well as network interoperability </a:t>
            </a:r>
            <a:r>
              <a:rPr lang="en-US" sz="2300" dirty="0" smtClean="0"/>
              <a:t>in multivendor </a:t>
            </a:r>
            <a:r>
              <a:rPr lang="en-US" sz="2300" dirty="0"/>
              <a:t>deployments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802.16 Working Group </a:t>
            </a:r>
            <a:r>
              <a:rPr lang="en-US" dirty="0" smtClean="0"/>
              <a:t>established by </a:t>
            </a:r>
            <a:r>
              <a:rPr lang="en-US" dirty="0"/>
              <a:t>the IEEE Standards Board in 1999 </a:t>
            </a:r>
            <a:endParaRPr lang="en-US" dirty="0" smtClean="0"/>
          </a:p>
          <a:p>
            <a:r>
              <a:rPr lang="en-US" dirty="0" smtClean="0"/>
              <a:t>Developed and </a:t>
            </a:r>
            <a:r>
              <a:rPr lang="en-US" dirty="0"/>
              <a:t>published several versions of air </a:t>
            </a:r>
            <a:r>
              <a:rPr lang="en-US" dirty="0" smtClean="0"/>
              <a:t>interface standards </a:t>
            </a:r>
            <a:r>
              <a:rPr lang="en-US" dirty="0"/>
              <a:t>for wireless metropolitan </a:t>
            </a:r>
            <a:r>
              <a:rPr lang="en-US" dirty="0" smtClean="0"/>
              <a:t>area networks </a:t>
            </a:r>
            <a:r>
              <a:rPr lang="en-US" dirty="0"/>
              <a:t>(WMANs) 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ocus </a:t>
            </a:r>
            <a:r>
              <a:rPr lang="en-US" dirty="0"/>
              <a:t>on </a:t>
            </a:r>
            <a:r>
              <a:rPr lang="en-US" dirty="0" smtClean="0"/>
              <a:t>medium access </a:t>
            </a:r>
            <a:r>
              <a:rPr lang="en-US" dirty="0"/>
              <a:t>control (MAC) and PHY.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versions </a:t>
            </a:r>
            <a:r>
              <a:rPr lang="en-US" dirty="0"/>
              <a:t>of 802.16/</a:t>
            </a:r>
            <a:r>
              <a:rPr lang="en-US" dirty="0" err="1"/>
              <a:t>a/d</a:t>
            </a:r>
            <a:r>
              <a:rPr lang="en-US" dirty="0"/>
              <a:t> focused on fixed applications,</a:t>
            </a:r>
          </a:p>
          <a:p>
            <a:r>
              <a:rPr lang="en-US" dirty="0" smtClean="0"/>
              <a:t>Latest </a:t>
            </a:r>
            <a:r>
              <a:rPr lang="en-US" dirty="0"/>
              <a:t>versions — 802.16-2005 (</a:t>
            </a:r>
            <a:r>
              <a:rPr lang="en-US" dirty="0" smtClean="0"/>
              <a:t>16e) amendment and </a:t>
            </a:r>
            <a:r>
              <a:rPr lang="en-US" dirty="0"/>
              <a:t>802.16-REV2 </a:t>
            </a:r>
            <a:r>
              <a:rPr lang="en-US" dirty="0" smtClean="0"/>
              <a:t>—support </a:t>
            </a:r>
            <a:r>
              <a:rPr lang="en-US" dirty="0"/>
              <a:t>enhanced quality of service (</a:t>
            </a:r>
            <a:r>
              <a:rPr lang="en-US" dirty="0" err="1"/>
              <a:t>QoS</a:t>
            </a:r>
            <a:r>
              <a:rPr lang="en-US" dirty="0"/>
              <a:t>) </a:t>
            </a:r>
            <a:r>
              <a:rPr lang="en-US" dirty="0" smtClean="0"/>
              <a:t>and Mobility</a:t>
            </a:r>
          </a:p>
          <a:p>
            <a:r>
              <a:rPr lang="en-US" dirty="0" smtClean="0"/>
              <a:t>Focusing in 802.16m </a:t>
            </a:r>
            <a:r>
              <a:rPr lang="en-US" dirty="0"/>
              <a:t>Task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WiMAX</a:t>
            </a:r>
            <a:r>
              <a:rPr lang="en-US" dirty="0"/>
              <a:t> </a:t>
            </a:r>
            <a:r>
              <a:rPr lang="en-US" dirty="0" smtClean="0"/>
              <a:t>Forum was </a:t>
            </a:r>
            <a:r>
              <a:rPr lang="en-US" dirty="0"/>
              <a:t>established in 2003</a:t>
            </a:r>
          </a:p>
          <a:p>
            <a:r>
              <a:rPr lang="en-US" dirty="0" smtClean="0"/>
              <a:t>Promote </a:t>
            </a:r>
            <a:r>
              <a:rPr lang="en-US" dirty="0"/>
              <a:t>and enable deployment of </a:t>
            </a:r>
            <a:r>
              <a:rPr lang="en-US" dirty="0" err="1"/>
              <a:t>WiMAX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nitiated </a:t>
            </a:r>
            <a:r>
              <a:rPr lang="en-US" dirty="0"/>
              <a:t>several technical </a:t>
            </a:r>
            <a:r>
              <a:rPr lang="en-US" dirty="0" smtClean="0"/>
              <a:t>specification efforts </a:t>
            </a:r>
            <a:r>
              <a:rPr lang="en-US" dirty="0"/>
              <a:t>to complement IEEE </a:t>
            </a:r>
            <a:r>
              <a:rPr lang="en-US" dirty="0" smtClean="0"/>
              <a:t>802.16 standard</a:t>
            </a:r>
          </a:p>
          <a:p>
            <a:pPr lvl="1"/>
            <a:r>
              <a:rPr lang="en-US" dirty="0" smtClean="0"/>
              <a:t>Defining </a:t>
            </a:r>
            <a:r>
              <a:rPr lang="en-US" dirty="0"/>
              <a:t>minimum </a:t>
            </a:r>
            <a:r>
              <a:rPr lang="en-US" dirty="0" smtClean="0"/>
              <a:t>product interoperability </a:t>
            </a:r>
            <a:r>
              <a:rPr lang="en-US" dirty="0"/>
              <a:t>requirements or system profiles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rotocol </a:t>
            </a:r>
            <a:r>
              <a:rPr lang="en-US" dirty="0"/>
              <a:t>and radio conformance </a:t>
            </a:r>
            <a:r>
              <a:rPr lang="en-US" dirty="0" smtClean="0"/>
              <a:t>testing specifications </a:t>
            </a:r>
            <a:r>
              <a:rPr lang="en-US" dirty="0"/>
              <a:t>to be used as </a:t>
            </a:r>
            <a:r>
              <a:rPr lang="en-US" dirty="0" smtClean="0"/>
              <a:t>a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ertification </a:t>
            </a:r>
            <a:r>
              <a:rPr lang="en-US" dirty="0"/>
              <a:t>of devices and BSs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Comply other standard such as IETF, 3GPP, 3GPP2</a:t>
            </a:r>
            <a:r>
              <a:rPr lang="en-US" dirty="0"/>
              <a:t>, DSL Forum, and Open Mobile </a:t>
            </a:r>
            <a:r>
              <a:rPr lang="en-US" dirty="0" smtClean="0"/>
              <a:t>Alliance (OMA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PENGANTAR LTE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31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Wimax</a:t>
            </a:r>
            <a:r>
              <a:rPr lang="en-US" dirty="0" smtClean="0"/>
              <a:t>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41" y="1590675"/>
            <a:ext cx="8474859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72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609599"/>
          <a:ext cx="7924800" cy="7054799"/>
        </p:xfrm>
        <a:graphic>
          <a:graphicData uri="http://schemas.openxmlformats.org/drawingml/2006/table">
            <a:tbl>
              <a:tblPr/>
              <a:tblGrid>
                <a:gridCol w="1802568"/>
                <a:gridCol w="5034196"/>
                <a:gridCol w="1088036"/>
              </a:tblGrid>
              <a:tr h="1719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802.16-2001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Fixed Broadband Wireless Access (10–66 GHz)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802.16.2-2001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Recommended practice for coexistence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802.16c-2002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 profiles for 10–66 GHz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802.16a-2003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layer and MAC definitions for 2–11 GHz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P802.16b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License-exempt frequencies (Project withdrawn)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F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Withdrawn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FF2"/>
                    </a:solidFill>
                  </a:tcPr>
                </a:tc>
              </a:tr>
              <a:tr h="338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P802.16d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Maintenance and System profiles for 2–11 GHz (Project merged into 802.16-2004)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Merged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</a:tr>
              <a:tr h="338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802.16-2004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Air Interface for Fixed Broadband Wireless Access System (rollup of 802.16-2001, 802.16a, 802.16c and P802.16d)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338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P802.16.2a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Coexistence with 2–11 GHz and 23.5–43.5 GHz (Project merged into 802.16.2-2004)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Merged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</a:tr>
              <a:tr h="338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802.16.2-2004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Recommended practice for coexistence (Maintenance and rollup of 802.16.2-2001 and P802.16.2a)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802.16f-2005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 tooltip="Management Information Base"/>
                        </a:rPr>
                        <a:t>Management Information Base (MIB) for 802.16-2004</a:t>
                      </a:r>
                      <a:endParaRPr lang="fr-FR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28891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802.16-2004/Cor 1-2005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Corrections for fixed operations (co-published with 802.16e-2005)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802.16e-2005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Mobile Broadband Wireless Access System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802.16k-2007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Bridging of 802.16 (an amendment to IEEE 802.1D)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802.16g-2007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Management Plane Procedures and Services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Superseded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FA"/>
                    </a:solidFill>
                  </a:tcPr>
                </a:tc>
              </a:tr>
              <a:tr h="338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P802.16i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Mobile Management Information Base (Project merged into 802.16-2009)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Merged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F"/>
                    </a:solidFill>
                  </a:tcPr>
                </a:tc>
              </a:tr>
              <a:tr h="50454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802.16-2009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Air Interface for Fixed and Mobile Broadband Wireless Access System (rollup of 802.16-2004, 802.16-2004/Cor 1, 802.16e, 802.16f, 802.16g and P802.16i)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802.16j-2009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Multihop relay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802.16h-2010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Improved Coexistence Mechanisms for License-Exempt Operation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</a:tr>
              <a:tr h="67084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802.16m-2011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Advanced Air Interface with data rates of 100 Mbit/s mobile and 1 Gbit/s fixed. Also known as Mobile WiMAX Release 2 or WirelessMAN-Advanced. Aiming at fulfilling the ITU-R IMT-Advanced requirements on 4G systems.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Current[2]</a:t>
                      </a:r>
                      <a:endParaRPr lang="en-US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E0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P802.16n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Higher Reliability Networks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Progress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</a:tr>
              <a:tr h="1719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P802.16p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Enhancements to Support Machine-to-Machine Applications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Progress</a:t>
                      </a:r>
                    </a:p>
                  </a:txBody>
                  <a:tcPr marL="7225" marR="7225" marT="72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5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Wimax</a:t>
            </a:r>
            <a:r>
              <a:rPr lang="en-US" dirty="0" smtClean="0"/>
              <a:t>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200"/>
            <a:ext cx="828913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chipset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IEEE 802.16e and 802.11a/b/g/n wireless </a:t>
            </a:r>
          </a:p>
          <a:p>
            <a:r>
              <a:rPr lang="en-US" dirty="0" smtClean="0"/>
              <a:t>2.5GHz spectrum for </a:t>
            </a:r>
            <a:r>
              <a:rPr lang="en-US" dirty="0" err="1" smtClean="0"/>
              <a:t>WiMAX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2.4GHz and 5.0GHz spectra for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13Mbps¹ downlink and 3Mbps¹ uplink over </a:t>
            </a:r>
            <a:r>
              <a:rPr lang="en-US" dirty="0" err="1" smtClean="0"/>
              <a:t>WiMAX</a:t>
            </a:r>
            <a:r>
              <a:rPr lang="en-US" dirty="0" smtClean="0"/>
              <a:t> </a:t>
            </a:r>
          </a:p>
          <a:p>
            <a:r>
              <a:rPr lang="en-US" dirty="0" smtClean="0"/>
              <a:t>up to 450Mbps </a:t>
            </a:r>
            <a:r>
              <a:rPr lang="en-US" dirty="0" err="1" smtClean="0"/>
              <a:t>Tx</a:t>
            </a:r>
            <a:r>
              <a:rPr lang="en-US" dirty="0" smtClean="0"/>
              <a:t>/Rx² over </a:t>
            </a:r>
            <a:r>
              <a:rPr lang="en-US" dirty="0" err="1" smtClean="0"/>
              <a:t>WiFi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embedded in new Intel® </a:t>
            </a:r>
            <a:r>
              <a:rPr lang="en-US" dirty="0" err="1" smtClean="0"/>
              <a:t>Centrino</a:t>
            </a:r>
            <a:r>
              <a:rPr lang="en-US" dirty="0" smtClean="0"/>
              <a:t>® 2 processor technology notebooks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16764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Evolution </a:t>
            </a:r>
            <a:r>
              <a:rPr lang="id-ID" dirty="0" smtClean="0"/>
              <a:t>adalah sebuah nama </a:t>
            </a:r>
            <a:r>
              <a:rPr lang="en-US" dirty="0" smtClean="0"/>
              <a:t>yang </a:t>
            </a:r>
            <a:r>
              <a:rPr lang="id-ID" dirty="0" smtClean="0"/>
              <a:t>diberikan pada sebuah proyek dari</a:t>
            </a:r>
            <a:r>
              <a:rPr lang="en-US" dirty="0" smtClean="0"/>
              <a:t> 3gpp </a:t>
            </a:r>
            <a:r>
              <a:rPr lang="id-ID" dirty="0" smtClean="0"/>
              <a:t>untuk memperbaiki standar</a:t>
            </a:r>
            <a:r>
              <a:rPr lang="en-US" dirty="0" smtClean="0"/>
              <a:t> mobile phone </a:t>
            </a:r>
            <a:r>
              <a:rPr lang="id-ID" dirty="0" smtClean="0"/>
              <a:t>generasi ke</a:t>
            </a:r>
            <a:r>
              <a:rPr lang="en-US" dirty="0" smtClean="0"/>
              <a:t> 3 (3</a:t>
            </a:r>
            <a:r>
              <a:rPr lang="id-ID" dirty="0" smtClean="0"/>
              <a:t>G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Pengenalan </a:t>
            </a:r>
            <a:r>
              <a:rPr lang="en-US" dirty="0" smtClean="0"/>
              <a:t>LTE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43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Kebutuhan akan laju data </a:t>
            </a:r>
            <a:r>
              <a:rPr lang="en-US" dirty="0" smtClean="0"/>
              <a:t>yang </a:t>
            </a:r>
            <a:r>
              <a:rPr lang="id-ID" dirty="0" smtClean="0"/>
              <a:t>lebih tinggi dan efisiensi spektral </a:t>
            </a:r>
            <a:r>
              <a:rPr lang="en-US" dirty="0" smtClean="0"/>
              <a:t>yang l</a:t>
            </a:r>
            <a:r>
              <a:rPr lang="id-ID" dirty="0" smtClean="0"/>
              <a:t>ebih baik,</a:t>
            </a:r>
            <a:endParaRPr lang="en-US" dirty="0"/>
          </a:p>
          <a:p>
            <a:r>
              <a:rPr lang="id-ID" dirty="0" smtClean="0"/>
              <a:t>Permintaan layanan broadband </a:t>
            </a:r>
            <a:r>
              <a:rPr lang="en-US" dirty="0" smtClean="0"/>
              <a:t>yang </a:t>
            </a:r>
            <a:r>
              <a:rPr lang="id-ID" dirty="0" smtClean="0"/>
              <a:t>terus meningkat,</a:t>
            </a:r>
            <a:endParaRPr lang="en-US" dirty="0"/>
          </a:p>
          <a:p>
            <a:r>
              <a:rPr lang="id-ID" dirty="0" smtClean="0"/>
              <a:t>Mahalnya spektrum,</a:t>
            </a:r>
            <a:endParaRPr lang="en-US" dirty="0"/>
          </a:p>
          <a:p>
            <a:r>
              <a:rPr lang="id-ID" dirty="0" smtClean="0"/>
              <a:t>Kebutuhan sistem </a:t>
            </a:r>
            <a:r>
              <a:rPr lang="en-US" dirty="0" smtClean="0"/>
              <a:t>Packet </a:t>
            </a:r>
            <a:r>
              <a:rPr lang="en-US" dirty="0"/>
              <a:t>Switched yang </a:t>
            </a:r>
            <a:r>
              <a:rPr lang="id-ID" dirty="0" smtClean="0"/>
              <a:t>teroptimisasi,</a:t>
            </a:r>
            <a:endParaRPr lang="en-US" dirty="0"/>
          </a:p>
          <a:p>
            <a:r>
              <a:rPr lang="id-ID" dirty="0" smtClean="0"/>
              <a:t>Evolusi ke All</a:t>
            </a:r>
            <a:r>
              <a:rPr lang="en-US" dirty="0" smtClean="0"/>
              <a:t> </a:t>
            </a:r>
            <a:r>
              <a:rPr lang="en-US" dirty="0"/>
              <a:t>IP </a:t>
            </a:r>
            <a:r>
              <a:rPr lang="en-US" dirty="0" smtClean="0"/>
              <a:t>Network</a:t>
            </a:r>
            <a:r>
              <a:rPr lang="id-ID" dirty="0" smtClean="0"/>
              <a:t>,</a:t>
            </a:r>
            <a:endParaRPr lang="en-US" dirty="0"/>
          </a:p>
          <a:p>
            <a:r>
              <a:rPr lang="id-ID" dirty="0" smtClean="0"/>
              <a:t>Kebutuhan QoS yang tinggi,</a:t>
            </a:r>
            <a:endParaRPr lang="en-US" dirty="0"/>
          </a:p>
          <a:p>
            <a:r>
              <a:rPr lang="id-ID" dirty="0" smtClean="0"/>
              <a:t>Penggunaan </a:t>
            </a:r>
            <a:r>
              <a:rPr lang="en-US" dirty="0" smtClean="0"/>
              <a:t>licensed </a:t>
            </a:r>
            <a:r>
              <a:rPr lang="en-US" dirty="0"/>
              <a:t>frequency </a:t>
            </a:r>
            <a:r>
              <a:rPr lang="id-ID" dirty="0" smtClean="0"/>
              <a:t>Untuk jaminan QoS,</a:t>
            </a:r>
            <a:endParaRPr lang="en-US" dirty="0"/>
          </a:p>
          <a:p>
            <a:r>
              <a:rPr lang="id-ID" dirty="0" smtClean="0"/>
              <a:t>Minimum</a:t>
            </a:r>
            <a:r>
              <a:rPr lang="en-US" dirty="0" smtClean="0"/>
              <a:t> latency</a:t>
            </a:r>
            <a:r>
              <a:rPr lang="id-ID" dirty="0" smtClean="0"/>
              <a:t>,</a:t>
            </a:r>
            <a:endParaRPr lang="en-US" dirty="0"/>
          </a:p>
          <a:p>
            <a:r>
              <a:rPr lang="id-ID" dirty="0" smtClean="0"/>
              <a:t>Kebutuhan akan infrastruktur yang lebih murah,</a:t>
            </a:r>
            <a:endParaRPr lang="en-US" dirty="0"/>
          </a:p>
          <a:p>
            <a:r>
              <a:rPr lang="id-ID" dirty="0" smtClean="0"/>
              <a:t>Penyederhanaan arsitektur</a:t>
            </a:r>
            <a:r>
              <a:rPr lang="en-US" dirty="0" smtClean="0"/>
              <a:t> </a:t>
            </a:r>
            <a:r>
              <a:rPr lang="id-ID" dirty="0" smtClean="0"/>
              <a:t>dan pengurangan </a:t>
            </a:r>
            <a:r>
              <a:rPr lang="en-US" dirty="0" smtClean="0"/>
              <a:t>network element</a:t>
            </a:r>
            <a:r>
              <a:rPr lang="id-ID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 </a:t>
            </a:r>
            <a:r>
              <a:rPr lang="en-US" dirty="0" smtClean="0"/>
              <a:t>LTE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9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</a:t>
            </a:r>
            <a:r>
              <a:rPr lang="en-US" dirty="0" err="1" smtClean="0"/>
              <a:t>kunci</a:t>
            </a:r>
            <a:r>
              <a:rPr lang="en-US" dirty="0" smtClean="0"/>
              <a:t> LTE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59257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74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LTE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68258"/>
            <a:ext cx="8334375" cy="469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90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Evolusi 1G ke 4g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3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82000" cy="512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351</TotalTime>
  <Words>1322</Words>
  <Application>Microsoft Office PowerPoint</Application>
  <PresentationFormat>On-screen Show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Grid</vt:lpstr>
      <vt:lpstr>LONG TERM EVOLUTION (LTE)</vt:lpstr>
      <vt:lpstr>Daftar Isi</vt:lpstr>
      <vt:lpstr>PENGANTAR LTE</vt:lpstr>
      <vt:lpstr>Pengenalan LTE</vt:lpstr>
      <vt:lpstr>Latar Belakang LTE</vt:lpstr>
      <vt:lpstr>Parameter kunci LTE</vt:lpstr>
      <vt:lpstr>Teknologi Kunci LTE</vt:lpstr>
      <vt:lpstr>Evolusi 1G ke 4g</vt:lpstr>
      <vt:lpstr>Slide 9</vt:lpstr>
      <vt:lpstr>1g</vt:lpstr>
      <vt:lpstr>2G</vt:lpstr>
      <vt:lpstr>2,5G</vt:lpstr>
      <vt:lpstr>2,75G</vt:lpstr>
      <vt:lpstr>3G</vt:lpstr>
      <vt:lpstr>3,5G</vt:lpstr>
      <vt:lpstr>3,75G</vt:lpstr>
      <vt:lpstr>3,9G (1)</vt:lpstr>
      <vt:lpstr>3,9G (2)</vt:lpstr>
      <vt:lpstr>4G IMT-Advance</vt:lpstr>
      <vt:lpstr>Target LTE (1)</vt:lpstr>
      <vt:lpstr>Target LTE (2)</vt:lpstr>
      <vt:lpstr>802.16</vt:lpstr>
      <vt:lpstr>Background</vt:lpstr>
      <vt:lpstr>Organization</vt:lpstr>
      <vt:lpstr>Slide 25</vt:lpstr>
      <vt:lpstr>Technical Concept &amp; Objectives</vt:lpstr>
      <vt:lpstr>History</vt:lpstr>
      <vt:lpstr>History (cont’d)</vt:lpstr>
      <vt:lpstr>History (cont’d)</vt:lpstr>
      <vt:lpstr>Wimax App</vt:lpstr>
      <vt:lpstr>Slide 31</vt:lpstr>
      <vt:lpstr>Wimax Reference model</vt:lpstr>
      <vt:lpstr>Intel chipset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EVOLUTION (LTE) TRULY EVOLUTION</dc:title>
  <dc:creator>LASBOR</dc:creator>
  <cp:lastModifiedBy>Tody.Wibowo</cp:lastModifiedBy>
  <cp:revision>29</cp:revision>
  <dcterms:created xsi:type="dcterms:W3CDTF">2012-10-24T08:23:34Z</dcterms:created>
  <dcterms:modified xsi:type="dcterms:W3CDTF">2013-12-12T22:13:35Z</dcterms:modified>
</cp:coreProperties>
</file>