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0" r:id="rId6"/>
    <p:sldId id="261" r:id="rId7"/>
    <p:sldId id="262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84" r:id="rId24"/>
    <p:sldId id="278" r:id="rId25"/>
    <p:sldId id="279" r:id="rId26"/>
    <p:sldId id="285" r:id="rId27"/>
    <p:sldId id="280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B3FC-794F-4BC9-AED4-CB3FF355B3F7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83481-4182-4CA1-9B55-BA2F8E4B0C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GSM Channel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FDMA &amp; TDMA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305800" cy="5141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GSM Frame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8382000" cy="5031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time slot TDMA</a:t>
            </a:r>
          </a:p>
          <a:p>
            <a:pPr lvl="1"/>
            <a:r>
              <a:rPr lang="en-US" dirty="0" smtClean="0"/>
              <a:t>Normal Burst</a:t>
            </a:r>
          </a:p>
          <a:p>
            <a:pPr lvl="1"/>
            <a:r>
              <a:rPr lang="en-US" dirty="0" smtClean="0"/>
              <a:t>Frequency Correction Burst</a:t>
            </a:r>
          </a:p>
          <a:p>
            <a:pPr lvl="1"/>
            <a:r>
              <a:rPr lang="en-US" dirty="0" smtClean="0"/>
              <a:t>Synchronization Burst</a:t>
            </a:r>
          </a:p>
          <a:p>
            <a:pPr lvl="1"/>
            <a:r>
              <a:rPr lang="en-US" dirty="0" smtClean="0"/>
              <a:t>Access Burst</a:t>
            </a:r>
          </a:p>
          <a:p>
            <a:pPr lvl="1"/>
            <a:r>
              <a:rPr lang="en-US" dirty="0" smtClean="0"/>
              <a:t>Dummy Burst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Burst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Logical Channel</a:t>
            </a:r>
          </a:p>
          <a:p>
            <a:r>
              <a:rPr lang="en-US" dirty="0" smtClean="0"/>
              <a:t>TCH, SDCCH, BCCH, PCH, AGCH, SACCH </a:t>
            </a:r>
            <a:r>
              <a:rPr lang="en-US" dirty="0" err="1" smtClean="0"/>
              <a:t>dan</a:t>
            </a:r>
            <a:r>
              <a:rPr lang="en-US" dirty="0" smtClean="0"/>
              <a:t> FACCH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Correction Burst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Memancarkan</a:t>
            </a:r>
            <a:r>
              <a:rPr lang="en-US" dirty="0" smtClean="0"/>
              <a:t> FCCH</a:t>
            </a:r>
          </a:p>
          <a:p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unmodulated</a:t>
            </a:r>
            <a:r>
              <a:rPr lang="en-US" dirty="0" smtClean="0"/>
              <a:t> carrier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sinus </a:t>
            </a:r>
            <a:r>
              <a:rPr lang="en-US" dirty="0" err="1" smtClean="0"/>
              <a:t>murni</a:t>
            </a:r>
            <a:endParaRPr lang="en-US" dirty="0" smtClean="0"/>
          </a:p>
          <a:p>
            <a:r>
              <a:rPr lang="en-US" dirty="0" err="1" smtClean="0"/>
              <a:t>Berisi</a:t>
            </a:r>
            <a:r>
              <a:rPr lang="en-US" dirty="0" smtClean="0"/>
              <a:t> bit-bit yang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berpolarisasi</a:t>
            </a:r>
            <a:r>
              <a:rPr lang="en-US" dirty="0" smtClean="0"/>
              <a:t> ‘0’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Synchronisation</a:t>
            </a:r>
            <a:r>
              <a:rPr lang="en-US" dirty="0" smtClean="0"/>
              <a:t> Burst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Memancarkan</a:t>
            </a:r>
            <a:r>
              <a:rPr lang="en-US" dirty="0" smtClean="0"/>
              <a:t> SCH</a:t>
            </a:r>
          </a:p>
          <a:p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frame TDMA</a:t>
            </a:r>
          </a:p>
          <a:p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smtClean="0"/>
              <a:t>Base </a:t>
            </a:r>
            <a:r>
              <a:rPr lang="en-US" dirty="0" smtClean="0"/>
              <a:t>Station Identification Code (BSIC)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Burst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Memancarkan</a:t>
            </a:r>
            <a:r>
              <a:rPr lang="en-US" dirty="0" smtClean="0"/>
              <a:t> RACH </a:t>
            </a:r>
            <a:r>
              <a:rPr lang="en-US" dirty="0" err="1" smtClean="0"/>
              <a:t>arah</a:t>
            </a:r>
            <a:r>
              <a:rPr lang="en-US" dirty="0" smtClean="0"/>
              <a:t> uplink</a:t>
            </a:r>
          </a:p>
          <a:p>
            <a:r>
              <a:rPr lang="en-US" dirty="0" smtClean="0"/>
              <a:t>Timing Advance (TA)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MS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Time Delay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Dummy Burst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bit-bit </a:t>
            </a:r>
            <a:r>
              <a:rPr lang="en-US" dirty="0" err="1" smtClean="0"/>
              <a:t>tambahan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endParaRPr lang="en-US" dirty="0" smtClean="0"/>
          </a:p>
          <a:p>
            <a:r>
              <a:rPr lang="en-US" dirty="0" err="1" smtClean="0"/>
              <a:t>Formatnya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 </a:t>
            </a:r>
            <a:r>
              <a:rPr lang="en-US" dirty="0" err="1" smtClean="0"/>
              <a:t>pada</a:t>
            </a:r>
            <a:r>
              <a:rPr lang="en-US" dirty="0" smtClean="0"/>
              <a:t> Normal Burst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Burst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924800" cy="531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GSM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199"/>
            <a:ext cx="8229600" cy="508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347" y="1905000"/>
            <a:ext cx="886053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018738" y="3581400"/>
            <a:ext cx="2125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Um Interface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8153400" cy="527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199"/>
            <a:ext cx="8248561" cy="48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Channel (CCH)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Broadcast Channel (BCH), </a:t>
            </a:r>
            <a:r>
              <a:rPr lang="en-US" dirty="0" err="1" smtClean="0"/>
              <a:t>bersifat</a:t>
            </a:r>
            <a:r>
              <a:rPr lang="en-US" dirty="0" smtClean="0"/>
              <a:t> broadcast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smtClean="0"/>
              <a:t>MS (TS0)</a:t>
            </a:r>
            <a:endParaRPr lang="en-US" dirty="0" smtClean="0"/>
          </a:p>
          <a:p>
            <a:r>
              <a:rPr lang="en-US" dirty="0" smtClean="0"/>
              <a:t>Common Control Channel (CCCH),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smtClean="0"/>
              <a:t>MS (TS0)</a:t>
            </a:r>
            <a:endParaRPr lang="en-US" dirty="0" smtClean="0"/>
          </a:p>
          <a:p>
            <a:r>
              <a:rPr lang="en-US" dirty="0" smtClean="0"/>
              <a:t>Dedicated Control Channel (DCCH),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MS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(</a:t>
            </a:r>
            <a:r>
              <a:rPr lang="en-US" dirty="0" err="1" smtClean="0"/>
              <a:t>selain</a:t>
            </a:r>
            <a:r>
              <a:rPr lang="en-US" dirty="0" smtClean="0"/>
              <a:t> TS0).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199"/>
            <a:ext cx="8248561" cy="48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609600" y="3200400"/>
            <a:ext cx="2286000" cy="1600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Control Channel (BCH)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FCCH (Frequency Correction Channel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smtClean="0"/>
              <a:t>Downlink</a:t>
            </a:r>
          </a:p>
          <a:p>
            <a:pPr lvl="1"/>
            <a:r>
              <a:rPr lang="en-US" dirty="0" smtClean="0"/>
              <a:t>Point to Multipoint</a:t>
            </a:r>
          </a:p>
          <a:p>
            <a:pPr lvl="1"/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MS</a:t>
            </a:r>
          </a:p>
          <a:p>
            <a:r>
              <a:rPr lang="en-US" dirty="0" smtClean="0"/>
              <a:t>SCH (Synchronization Channel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smtClean="0"/>
              <a:t>Downlink</a:t>
            </a:r>
          </a:p>
          <a:p>
            <a:pPr lvl="1"/>
            <a:r>
              <a:rPr lang="en-US" dirty="0" smtClean="0"/>
              <a:t>Point to Multipoint</a:t>
            </a:r>
          </a:p>
          <a:p>
            <a:pPr lvl="1"/>
            <a:r>
              <a:rPr lang="en-US" dirty="0" err="1" smtClean="0"/>
              <a:t>Sinkronisasi</a:t>
            </a:r>
            <a:r>
              <a:rPr lang="en-US" dirty="0" smtClean="0"/>
              <a:t> frame</a:t>
            </a:r>
          </a:p>
          <a:p>
            <a:pPr lvl="1"/>
            <a:r>
              <a:rPr lang="en-US" dirty="0" smtClean="0"/>
              <a:t>Info BSIC (Base Station Identity Code)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BCCH (Broadcast Control Channel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smtClean="0"/>
              <a:t>Downlink</a:t>
            </a:r>
          </a:p>
          <a:p>
            <a:pPr lvl="1"/>
            <a:r>
              <a:rPr lang="en-US" dirty="0" smtClean="0"/>
              <a:t>Point to multipoint</a:t>
            </a:r>
          </a:p>
          <a:p>
            <a:pPr lvl="1"/>
            <a:r>
              <a:rPr lang="en-US" dirty="0" smtClean="0"/>
              <a:t>Info LAI (Location Area Identity)</a:t>
            </a:r>
          </a:p>
          <a:p>
            <a:pPr lvl="1"/>
            <a:r>
              <a:rPr lang="en-US" dirty="0" smtClean="0"/>
              <a:t>Info power output </a:t>
            </a:r>
            <a:r>
              <a:rPr lang="en-US" dirty="0" err="1" smtClean="0"/>
              <a:t>maksimum</a:t>
            </a:r>
            <a:r>
              <a:rPr lang="en-US" dirty="0" smtClean="0"/>
              <a:t> MS</a:t>
            </a:r>
          </a:p>
          <a:p>
            <a:pPr lvl="1"/>
            <a:r>
              <a:rPr lang="en-US" dirty="0" smtClean="0"/>
              <a:t>Info BCCH carrier </a:t>
            </a:r>
            <a:r>
              <a:rPr lang="en-US" dirty="0" err="1" smtClean="0"/>
              <a:t>sel</a:t>
            </a:r>
            <a:r>
              <a:rPr lang="en-US" dirty="0" smtClean="0"/>
              <a:t> yang </a:t>
            </a:r>
            <a:r>
              <a:rPr lang="en-US" dirty="0" err="1" smtClean="0"/>
              <a:t>berdekatan</a:t>
            </a:r>
            <a:r>
              <a:rPr lang="en-US" dirty="0" smtClean="0"/>
              <a:t>, </a:t>
            </a:r>
            <a:r>
              <a:rPr lang="en-US" dirty="0" err="1" smtClean="0"/>
              <a:t>keperluan</a:t>
            </a:r>
            <a:r>
              <a:rPr lang="en-US" dirty="0" smtClean="0"/>
              <a:t> handover</a:t>
            </a:r>
          </a:p>
          <a:p>
            <a:r>
              <a:rPr lang="en-US" dirty="0" smtClean="0"/>
              <a:t>FCCH, SCH </a:t>
            </a:r>
            <a:r>
              <a:rPr lang="en-US" dirty="0" err="1" smtClean="0"/>
              <a:t>dan</a:t>
            </a:r>
            <a:r>
              <a:rPr lang="en-US" dirty="0" smtClean="0"/>
              <a:t> BCCH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endParaRPr lang="en-US" dirty="0" smtClean="0"/>
          </a:p>
          <a:p>
            <a:r>
              <a:rPr lang="en-US" dirty="0" err="1" smtClean="0"/>
              <a:t>Pembacaan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kali MS </a:t>
            </a:r>
            <a:r>
              <a:rPr lang="en-US" dirty="0" err="1" smtClean="0"/>
              <a:t>pindah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199"/>
            <a:ext cx="8248561" cy="48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2895600" y="3200400"/>
            <a:ext cx="2286000" cy="16002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Control Channel (CCCH)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PCH (Paging Channel)</a:t>
            </a:r>
          </a:p>
          <a:p>
            <a:pPr lvl="1"/>
            <a:r>
              <a:rPr lang="en-US" dirty="0" err="1" smtClean="0"/>
              <a:t>Arah</a:t>
            </a:r>
            <a:r>
              <a:rPr lang="en-US" dirty="0" smtClean="0"/>
              <a:t> downlink</a:t>
            </a:r>
          </a:p>
          <a:p>
            <a:pPr lvl="1"/>
            <a:r>
              <a:rPr lang="en-US" dirty="0" smtClean="0"/>
              <a:t>Point to Multipoint</a:t>
            </a:r>
          </a:p>
          <a:p>
            <a:pPr lvl="1"/>
            <a:r>
              <a:rPr lang="en-US" dirty="0" smtClean="0"/>
              <a:t>Paging message (IMSI/TMSI)</a:t>
            </a:r>
          </a:p>
          <a:p>
            <a:r>
              <a:rPr lang="en-US" dirty="0" smtClean="0"/>
              <a:t>RACH (Random Access Channel)</a:t>
            </a:r>
          </a:p>
          <a:p>
            <a:pPr lvl="1"/>
            <a:r>
              <a:rPr lang="en-US" dirty="0" smtClean="0"/>
              <a:t>Uplink</a:t>
            </a:r>
          </a:p>
          <a:p>
            <a:pPr lvl="1"/>
            <a:r>
              <a:rPr lang="en-US" dirty="0" smtClean="0"/>
              <a:t>Point to point</a:t>
            </a:r>
          </a:p>
          <a:p>
            <a:pPr lvl="1"/>
            <a:r>
              <a:rPr lang="en-US" dirty="0" smtClean="0"/>
              <a:t>MS call set up</a:t>
            </a:r>
          </a:p>
          <a:p>
            <a:r>
              <a:rPr lang="en-US" dirty="0" smtClean="0"/>
              <a:t>AGCH (Access Grant Channel)</a:t>
            </a:r>
          </a:p>
          <a:p>
            <a:pPr lvl="1"/>
            <a:r>
              <a:rPr lang="en-US" dirty="0" smtClean="0"/>
              <a:t>Downlink</a:t>
            </a:r>
          </a:p>
          <a:p>
            <a:pPr lvl="1"/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RACH</a:t>
            </a:r>
          </a:p>
          <a:p>
            <a:pPr lvl="1"/>
            <a:r>
              <a:rPr lang="en-US" dirty="0" smtClean="0"/>
              <a:t>Point to point</a:t>
            </a:r>
          </a:p>
          <a:p>
            <a:pPr lvl="1"/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signalling</a:t>
            </a:r>
            <a:r>
              <a:rPr lang="en-US" dirty="0" smtClean="0"/>
              <a:t> (SDCCH)</a:t>
            </a:r>
          </a:p>
          <a:p>
            <a:r>
              <a:rPr lang="en-US" dirty="0" smtClean="0"/>
              <a:t>PCH, RACH, </a:t>
            </a:r>
            <a:r>
              <a:rPr lang="en-US" dirty="0" err="1" smtClean="0"/>
              <a:t>dan</a:t>
            </a:r>
            <a:r>
              <a:rPr lang="en-US" dirty="0" smtClean="0"/>
              <a:t> AGCH </a:t>
            </a:r>
            <a:r>
              <a:rPr lang="en-US" dirty="0" err="1" smtClean="0"/>
              <a:t>dipancarkan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600199"/>
            <a:ext cx="8248561" cy="48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le 4"/>
          <p:cNvSpPr/>
          <p:nvPr/>
        </p:nvSpPr>
        <p:spPr>
          <a:xfrm>
            <a:off x="5105400" y="3276600"/>
            <a:ext cx="2667000" cy="21336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SDDCH (Stand Alone Dedicated Control Channel)</a:t>
            </a:r>
          </a:p>
          <a:p>
            <a:pPr lvl="1"/>
            <a:r>
              <a:rPr lang="en-US" dirty="0" err="1" smtClean="0"/>
              <a:t>Arah</a:t>
            </a:r>
            <a:r>
              <a:rPr lang="en-US" dirty="0" smtClean="0"/>
              <a:t> DL &amp; UL</a:t>
            </a:r>
          </a:p>
          <a:p>
            <a:pPr lvl="1"/>
            <a:r>
              <a:rPr lang="en-US" dirty="0" smtClean="0"/>
              <a:t>Point to point</a:t>
            </a:r>
          </a:p>
          <a:p>
            <a:pPr lvl="1"/>
            <a:r>
              <a:rPr lang="en-US" dirty="0" smtClean="0"/>
              <a:t>Call Setup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Location Updating</a:t>
            </a:r>
          </a:p>
          <a:p>
            <a:pPr lvl="1"/>
            <a:r>
              <a:rPr lang="en-US" dirty="0" err="1" smtClean="0"/>
              <a:t>Kirim</a:t>
            </a:r>
            <a:r>
              <a:rPr lang="en-US" dirty="0" smtClean="0"/>
              <a:t> short </a:t>
            </a:r>
            <a:r>
              <a:rPr lang="en-US" dirty="0" err="1" smtClean="0"/>
              <a:t>messege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Cell broadcast (</a:t>
            </a:r>
            <a:r>
              <a:rPr lang="en-US" dirty="0" err="1" smtClean="0"/>
              <a:t>ditunjukan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MS </a:t>
            </a:r>
            <a:r>
              <a:rPr lang="en-US" dirty="0" err="1" smtClean="0"/>
              <a:t>di</a:t>
            </a:r>
            <a:r>
              <a:rPr lang="en-US" dirty="0" smtClean="0"/>
              <a:t> cell)</a:t>
            </a:r>
          </a:p>
          <a:p>
            <a:pPr lvl="1"/>
            <a:r>
              <a:rPr lang="en-US" dirty="0" err="1" smtClean="0"/>
              <a:t>Menyediakan</a:t>
            </a:r>
            <a:r>
              <a:rPr lang="en-US" dirty="0" smtClean="0"/>
              <a:t> 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Duplex </a:t>
            </a:r>
            <a:r>
              <a:rPr lang="en-US" dirty="0" err="1" smtClean="0"/>
              <a:t>methode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613" y="1616137"/>
            <a:ext cx="7711587" cy="524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SACCH (Slow Associated Control Channel)</a:t>
            </a:r>
          </a:p>
          <a:p>
            <a:pPr lvl="1"/>
            <a:r>
              <a:rPr lang="en-US" dirty="0" smtClean="0"/>
              <a:t>DL &amp; UL</a:t>
            </a:r>
          </a:p>
          <a:p>
            <a:pPr lvl="1"/>
            <a:r>
              <a:rPr lang="en-US" dirty="0" smtClean="0"/>
              <a:t>Point to point</a:t>
            </a:r>
          </a:p>
          <a:p>
            <a:pPr lvl="1"/>
            <a:r>
              <a:rPr lang="en-US" dirty="0" smtClean="0"/>
              <a:t>UL : MS measurement data</a:t>
            </a:r>
          </a:p>
          <a:p>
            <a:pPr lvl="1"/>
            <a:r>
              <a:rPr lang="en-US" dirty="0" smtClean="0"/>
              <a:t>DL : MS power output; Timing advance</a:t>
            </a:r>
          </a:p>
          <a:p>
            <a:pPr lvl="1"/>
            <a:r>
              <a:rPr lang="en-US" dirty="0" err="1" smtClean="0"/>
              <a:t>Trafic</a:t>
            </a:r>
            <a:r>
              <a:rPr lang="en-US" dirty="0" smtClean="0"/>
              <a:t> voice mode</a:t>
            </a:r>
          </a:p>
          <a:p>
            <a:r>
              <a:rPr lang="en-US" dirty="0" smtClean="0"/>
              <a:t>FACCH (Fast Associated Control Channel)</a:t>
            </a:r>
          </a:p>
          <a:p>
            <a:pPr lvl="1"/>
            <a:r>
              <a:rPr lang="en-US" dirty="0" smtClean="0"/>
              <a:t>DL &amp; UL</a:t>
            </a:r>
          </a:p>
          <a:p>
            <a:pPr lvl="1"/>
            <a:r>
              <a:rPr lang="en-US" dirty="0" smtClean="0"/>
              <a:t>Point to point</a:t>
            </a:r>
          </a:p>
          <a:p>
            <a:pPr lvl="1"/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Handover,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traffik</a:t>
            </a:r>
            <a:r>
              <a:rPr lang="en-US" dirty="0" smtClean="0"/>
              <a:t> yang </a:t>
            </a:r>
            <a:r>
              <a:rPr lang="en-US" dirty="0" err="1" smtClean="0"/>
              <a:t>kosong</a:t>
            </a:r>
            <a:endParaRPr lang="en-US" dirty="0" smtClean="0"/>
          </a:p>
          <a:p>
            <a:pPr lvl="1"/>
            <a:r>
              <a:rPr lang="en-US" dirty="0" smtClean="0"/>
              <a:t>Stealing mode (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TCH,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diunakan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handover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HO, TCH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FACCH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HO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GSM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4301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GSM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946" y="1600200"/>
            <a:ext cx="7700254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selular</a:t>
            </a:r>
            <a:r>
              <a:rPr lang="en-US" dirty="0" smtClean="0"/>
              <a:t> FDD </a:t>
            </a:r>
            <a:r>
              <a:rPr lang="en-US" dirty="0" err="1" smtClean="0"/>
              <a:t>memiliki</a:t>
            </a:r>
            <a:r>
              <a:rPr lang="en-US" dirty="0" smtClean="0"/>
              <a:t> total BW Uplink </a:t>
            </a:r>
            <a:r>
              <a:rPr lang="en-US" dirty="0" err="1" smtClean="0"/>
              <a:t>dan</a:t>
            </a:r>
            <a:r>
              <a:rPr lang="en-US" dirty="0" smtClean="0"/>
              <a:t> Downlink </a:t>
            </a:r>
            <a:r>
              <a:rPr lang="en-US" dirty="0" err="1" smtClean="0"/>
              <a:t>sebesar</a:t>
            </a:r>
            <a:r>
              <a:rPr lang="en-US" dirty="0" smtClean="0"/>
              <a:t> 33 MHz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25 KHz </a:t>
            </a:r>
            <a:r>
              <a:rPr lang="en-US" dirty="0" err="1" smtClean="0"/>
              <a:t>kanal</a:t>
            </a:r>
            <a:r>
              <a:rPr lang="en-US" dirty="0" smtClean="0"/>
              <a:t> simplex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duplex.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per cell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4 Cell reuse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7 Cell reuse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12 Cell reuse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control channel </a:t>
            </a:r>
            <a:r>
              <a:rPr lang="en-US" dirty="0" err="1" smtClean="0"/>
              <a:t>dibutuhkan</a:t>
            </a:r>
            <a:r>
              <a:rPr lang="en-US" dirty="0" smtClean="0"/>
              <a:t> total 1 MHz (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25 KHz simplex)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1 </a:t>
            </a:r>
            <a:r>
              <a:rPr lang="en-US" dirty="0" err="1" smtClean="0"/>
              <a:t>Kluster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Band </a:t>
            </a:r>
            <a:r>
              <a:rPr lang="en-US" dirty="0" err="1" smtClean="0"/>
              <a:t>Frekuensi</a:t>
            </a:r>
            <a:r>
              <a:rPr lang="en-US" dirty="0" smtClean="0"/>
              <a:t> : Up 890-915 MHz</a:t>
            </a:r>
          </a:p>
          <a:p>
            <a:pPr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             Down 935 – 960 MHz</a:t>
            </a:r>
          </a:p>
          <a:p>
            <a:r>
              <a:rPr lang="en-US" sz="3200" dirty="0" smtClean="0"/>
              <a:t>Duplex Space </a:t>
            </a:r>
            <a:r>
              <a:rPr lang="en-US" sz="3200" dirty="0" smtClean="0"/>
              <a:t>: 45 MHz</a:t>
            </a:r>
            <a:endParaRPr lang="en-US" sz="3200" dirty="0" smtClean="0"/>
          </a:p>
          <a:p>
            <a:r>
              <a:rPr lang="en-US" dirty="0" smtClean="0"/>
              <a:t>Carrier spacing </a:t>
            </a:r>
            <a:r>
              <a:rPr lang="en-US" dirty="0" smtClean="0"/>
              <a:t>: 200 KHz</a:t>
            </a:r>
            <a:endParaRPr lang="en-US" dirty="0" smtClean="0"/>
          </a:p>
          <a:p>
            <a:r>
              <a:rPr lang="en-US" sz="3200" dirty="0" err="1" smtClean="0"/>
              <a:t>Modulasi</a:t>
            </a:r>
            <a:r>
              <a:rPr lang="en-US" sz="3200" dirty="0" smtClean="0"/>
              <a:t> : GMSK</a:t>
            </a:r>
          </a:p>
          <a:p>
            <a:r>
              <a:rPr lang="en-US" dirty="0" err="1" smtClean="0"/>
              <a:t>Transmision</a:t>
            </a:r>
            <a:r>
              <a:rPr lang="en-US" dirty="0" smtClean="0"/>
              <a:t> Rate : 270 Kbps</a:t>
            </a:r>
          </a:p>
          <a:p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Akses</a:t>
            </a:r>
            <a:r>
              <a:rPr lang="en-US" sz="3200" dirty="0" smtClean="0"/>
              <a:t> : FDMA – TDMA</a:t>
            </a:r>
          </a:p>
          <a:p>
            <a:r>
              <a:rPr lang="en-US" dirty="0" smtClean="0"/>
              <a:t>Basic </a:t>
            </a:r>
            <a:r>
              <a:rPr lang="en-US" dirty="0" err="1" smtClean="0"/>
              <a:t>Duplexing</a:t>
            </a:r>
            <a:r>
              <a:rPr lang="en-US" dirty="0" smtClean="0"/>
              <a:t> : FDD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kanal</a:t>
            </a:r>
            <a:r>
              <a:rPr lang="en-US" dirty="0" smtClean="0"/>
              <a:t> operator GSM </a:t>
            </a:r>
            <a:r>
              <a:rPr lang="en-US" dirty="0" err="1" smtClean="0"/>
              <a:t>pertama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Satelindo</a:t>
            </a:r>
            <a:r>
              <a:rPr lang="en-US" dirty="0" smtClean="0"/>
              <a:t> : 890 – 900 MHz (10 MHz)</a:t>
            </a:r>
          </a:p>
          <a:p>
            <a:r>
              <a:rPr lang="en-US" dirty="0" err="1" smtClean="0"/>
              <a:t>Telkomsel</a:t>
            </a:r>
            <a:r>
              <a:rPr lang="en-US" dirty="0" smtClean="0"/>
              <a:t> : 900 – 907 MHz (7.5 MHZ)</a:t>
            </a:r>
          </a:p>
          <a:p>
            <a:r>
              <a:rPr lang="en-US" dirty="0" err="1" smtClean="0"/>
              <a:t>Exelcomindo</a:t>
            </a:r>
            <a:r>
              <a:rPr lang="en-US" dirty="0" smtClean="0"/>
              <a:t> :907.5 – 915 MHZ (7.5 MHz)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Used GSM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76400"/>
            <a:ext cx="5791200" cy="455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GSM Air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FDMA</a:t>
            </a:r>
          </a:p>
          <a:p>
            <a:pPr lvl="1"/>
            <a:r>
              <a:rPr lang="en-US" dirty="0" smtClean="0"/>
              <a:t>124 ARFCN </a:t>
            </a:r>
            <a:r>
              <a:rPr lang="en-US" dirty="0" err="1" smtClean="0"/>
              <a:t>dengan</a:t>
            </a:r>
            <a:r>
              <a:rPr lang="en-US" dirty="0" smtClean="0"/>
              <a:t> 200 </a:t>
            </a:r>
            <a:r>
              <a:rPr lang="en-US" dirty="0" smtClean="0"/>
              <a:t>KHz </a:t>
            </a:r>
            <a:r>
              <a:rPr lang="en-US" dirty="0" smtClean="0"/>
              <a:t>space</a:t>
            </a:r>
          </a:p>
          <a:p>
            <a:pPr lvl="1"/>
            <a:r>
              <a:rPr lang="en-US" dirty="0" smtClean="0"/>
              <a:t>Uplink </a:t>
            </a:r>
            <a:r>
              <a:rPr lang="en-US" dirty="0" err="1" smtClean="0"/>
              <a:t>dan</a:t>
            </a:r>
            <a:r>
              <a:rPr lang="en-US" dirty="0" smtClean="0"/>
              <a:t> downlink </a:t>
            </a:r>
            <a:r>
              <a:rPr lang="en-US" dirty="0" err="1" smtClean="0"/>
              <a:t>terpisah</a:t>
            </a:r>
            <a:endParaRPr lang="en-US" dirty="0" smtClean="0"/>
          </a:p>
          <a:p>
            <a:r>
              <a:rPr lang="en-US" dirty="0" smtClean="0"/>
              <a:t>TDMA</a:t>
            </a:r>
          </a:p>
          <a:p>
            <a:pPr lvl="1"/>
            <a:r>
              <a:rPr lang="en-US" dirty="0" smtClean="0"/>
              <a:t>8 time slot per </a:t>
            </a:r>
            <a:r>
              <a:rPr lang="en-US" dirty="0" err="1" smtClean="0"/>
              <a:t>frekuensi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GSM ARFCN (Absolute Radio Frequency Channel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824152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199"/>
            <a:ext cx="8001000" cy="492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631</Words>
  <Application>Microsoft Office PowerPoint</Application>
  <PresentationFormat>On-screen Show (4:3)</PresentationFormat>
  <Paragraphs>122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GSM Channel</vt:lpstr>
      <vt:lpstr>Slide 2</vt:lpstr>
      <vt:lpstr>Duplex methode</vt:lpstr>
      <vt:lpstr>Slide 4</vt:lpstr>
      <vt:lpstr>Alokasi kanal operator GSM pertama</vt:lpstr>
      <vt:lpstr>Frequency Used GSM</vt:lpstr>
      <vt:lpstr>GSM Air Interface</vt:lpstr>
      <vt:lpstr>GSM ARFCN (Absolute Radio Frequency Channel Numbers)</vt:lpstr>
      <vt:lpstr>TDMA</vt:lpstr>
      <vt:lpstr>FDMA &amp; TDMA</vt:lpstr>
      <vt:lpstr>GSM Frame structure</vt:lpstr>
      <vt:lpstr>Burst</vt:lpstr>
      <vt:lpstr>Normal Burst</vt:lpstr>
      <vt:lpstr>Frequency Correction Burst</vt:lpstr>
      <vt:lpstr>Synchronisation Burst</vt:lpstr>
      <vt:lpstr>Access Burst</vt:lpstr>
      <vt:lpstr>Dummy Burst</vt:lpstr>
      <vt:lpstr>Burst Format</vt:lpstr>
      <vt:lpstr>GSM Channel</vt:lpstr>
      <vt:lpstr>Logical Channel</vt:lpstr>
      <vt:lpstr>Control Channel</vt:lpstr>
      <vt:lpstr>Control Channel (CCH)</vt:lpstr>
      <vt:lpstr>Control Channel</vt:lpstr>
      <vt:lpstr>Broadcast Control Channel (BCH)</vt:lpstr>
      <vt:lpstr>Slide 25</vt:lpstr>
      <vt:lpstr>Control Channel</vt:lpstr>
      <vt:lpstr>Common Control Channel (CCCH)</vt:lpstr>
      <vt:lpstr>Control Channel</vt:lpstr>
      <vt:lpstr>Slide 29</vt:lpstr>
      <vt:lpstr>Slide 30</vt:lpstr>
      <vt:lpstr>GSM Analogy</vt:lpstr>
      <vt:lpstr>GSM Analogy</vt:lpstr>
      <vt:lpstr>Slide 33</vt:lpstr>
    </vt:vector>
  </TitlesOfParts>
  <Company>Institut Teknologi Telkom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GSM Channel</dc:title>
  <dc:creator>Tody Ariefianto W</dc:creator>
  <cp:lastModifiedBy>Tody Ariefianto W</cp:lastModifiedBy>
  <cp:revision>5</cp:revision>
  <dcterms:created xsi:type="dcterms:W3CDTF">2013-05-12T11:55:45Z</dcterms:created>
  <dcterms:modified xsi:type="dcterms:W3CDTF">2013-05-16T07:24:00Z</dcterms:modified>
</cp:coreProperties>
</file>