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1" r:id="rId4"/>
    <p:sldId id="285" r:id="rId5"/>
    <p:sldId id="282" r:id="rId6"/>
    <p:sldId id="283" r:id="rId7"/>
    <p:sldId id="284" r:id="rId8"/>
    <p:sldId id="286" r:id="rId9"/>
    <p:sldId id="287" r:id="rId10"/>
    <p:sldId id="297" r:id="rId11"/>
    <p:sldId id="288" r:id="rId12"/>
    <p:sldId id="296" r:id="rId13"/>
    <p:sldId id="289" r:id="rId14"/>
    <p:sldId id="290" r:id="rId15"/>
    <p:sldId id="291" r:id="rId16"/>
    <p:sldId id="292" r:id="rId17"/>
    <p:sldId id="262" r:id="rId18"/>
    <p:sldId id="263" r:id="rId19"/>
    <p:sldId id="294" r:id="rId20"/>
    <p:sldId id="298" r:id="rId21"/>
    <p:sldId id="264" r:id="rId22"/>
    <p:sldId id="269" r:id="rId23"/>
    <p:sldId id="270" r:id="rId24"/>
    <p:sldId id="276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B70B66-5AC6-4A10-8008-A1D713C80E0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868888-A7C4-4CB0-8560-0AD444FB0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ARSITEKTUR  DASAR SISTEM SELULER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91875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VLR provides </a:t>
            </a:r>
            <a:r>
              <a:rPr lang="en-US" u="sng" dirty="0" smtClean="0"/>
              <a:t>local storage </a:t>
            </a:r>
            <a:r>
              <a:rPr lang="en-US" dirty="0" smtClean="0"/>
              <a:t>for all of the variables and functions needed to handle calls to and from the mobile subscribers in the area related to that VLR. </a:t>
            </a:r>
          </a:p>
          <a:p>
            <a:r>
              <a:rPr lang="en-US" dirty="0" smtClean="0"/>
              <a:t>The information is stored in the VLR as long as the mobile station stays in that area. </a:t>
            </a:r>
          </a:p>
          <a:p>
            <a:r>
              <a:rPr lang="en-US" dirty="0" smtClean="0"/>
              <a:t>The main functions of the VLR are as follows:</a:t>
            </a:r>
          </a:p>
          <a:p>
            <a:pPr lvl="1"/>
            <a:r>
              <a:rPr lang="en-US" dirty="0" smtClean="0"/>
              <a:t>Storage of data for subscribers located in its area;</a:t>
            </a:r>
          </a:p>
          <a:p>
            <a:pPr lvl="1"/>
            <a:r>
              <a:rPr lang="en-US" dirty="0" smtClean="0"/>
              <a:t>Management and allocation of the local identity codes to avoid frequent use of a global identity on the radio path for security reasons;</a:t>
            </a:r>
          </a:p>
          <a:p>
            <a:pPr lvl="1"/>
            <a:r>
              <a:rPr lang="en-US" dirty="0" smtClean="0"/>
              <a:t>Location registration and call handling;</a:t>
            </a:r>
          </a:p>
          <a:p>
            <a:pPr lvl="1"/>
            <a:r>
              <a:rPr lang="en-US" dirty="0" smtClean="0"/>
              <a:t>Authentication;</a:t>
            </a:r>
          </a:p>
          <a:p>
            <a:pPr lvl="1"/>
            <a:r>
              <a:rPr lang="en-US" dirty="0" smtClean="0"/>
              <a:t>Support of encryption;</a:t>
            </a:r>
          </a:p>
          <a:p>
            <a:pPr lvl="1"/>
            <a:r>
              <a:rPr lang="en-US" dirty="0" smtClean="0"/>
              <a:t>Support for handover;</a:t>
            </a:r>
          </a:p>
          <a:p>
            <a:pPr lvl="1"/>
            <a:r>
              <a:rPr lang="en-US" dirty="0" smtClean="0"/>
              <a:t>Handling of supplementary services;</a:t>
            </a:r>
          </a:p>
          <a:p>
            <a:pPr lvl="1"/>
            <a:r>
              <a:rPr lang="en-US" dirty="0" smtClean="0"/>
              <a:t>Support for SMS.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9" y="228600"/>
            <a:ext cx="775854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security data of a subscriber are stored in the </a:t>
            </a:r>
            <a:r>
              <a:rPr lang="en-US" dirty="0" err="1" smtClean="0"/>
              <a:t>AuC</a:t>
            </a:r>
            <a:r>
              <a:rPr lang="en-US" dirty="0" smtClean="0"/>
              <a:t> that contains a subscriber-specific security key,  encryption algorithms, and a random generator.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AuC</a:t>
            </a:r>
            <a:r>
              <a:rPr lang="en-US" dirty="0" smtClean="0"/>
              <a:t> produces subscriber-specific security data with defined algorithms and gives it to the HLR, which distributes them to the VLR.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EIR is a database that contains information about mobile terminal equipment. </a:t>
            </a:r>
          </a:p>
          <a:p>
            <a:r>
              <a:rPr lang="en-US" dirty="0" smtClean="0"/>
              <a:t>There is a white list for the terminals that are allowed to use the service, a gray list for terminals that need to be held under surveillance, and a black list for stolen mobile terminals. </a:t>
            </a:r>
          </a:p>
          <a:p>
            <a:r>
              <a:rPr lang="en-US" dirty="0" smtClean="0"/>
              <a:t>Those terminals whose serial numbers are found on the black list are not allowed to use the network.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Transcoder</a:t>
            </a:r>
            <a:r>
              <a:rPr lang="en-US" dirty="0" smtClean="0"/>
              <a:t> and Rate Adapter Unit (TRAU)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transcoder</a:t>
            </a:r>
            <a:r>
              <a:rPr lang="en-US" dirty="0" smtClean="0"/>
              <a:t> (TC) is needed to make conversions between GSM voice coding (13 or 7 Kbps) and PCM coding (64 Kbps), which is used in the fixed network. </a:t>
            </a:r>
          </a:p>
          <a:p>
            <a:r>
              <a:rPr lang="en-US" dirty="0" smtClean="0"/>
              <a:t>In the case of data transmission, </a:t>
            </a:r>
            <a:r>
              <a:rPr lang="en-US" dirty="0" err="1" smtClean="0"/>
              <a:t>transcoding</a:t>
            </a:r>
            <a:r>
              <a:rPr lang="en-US" dirty="0" smtClean="0"/>
              <a:t> is disabled. For data, a rate adapter unit (RAU) is needed to adapt MS data service to service provided by the external network. </a:t>
            </a:r>
          </a:p>
          <a:p>
            <a:r>
              <a:rPr lang="en-US" dirty="0" smtClean="0"/>
              <a:t>The functions of the TC and RAU are often combined into a single piece of equipment called a </a:t>
            </a:r>
            <a:r>
              <a:rPr lang="en-US" i="1" dirty="0" err="1" smtClean="0"/>
              <a:t>transcoder</a:t>
            </a:r>
            <a:r>
              <a:rPr lang="en-US" i="1" dirty="0" smtClean="0"/>
              <a:t> and rate </a:t>
            </a:r>
            <a:r>
              <a:rPr lang="en-US" i="1" dirty="0" err="1" smtClean="0"/>
              <a:t>adapterunit</a:t>
            </a:r>
            <a:r>
              <a:rPr lang="en-US" i="1" dirty="0" smtClean="0"/>
              <a:t> (TRAU).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interworking between a PLMN and a fixed network, for example, an ISDN, a PSTN, and a public switched data network.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09775"/>
            <a:ext cx="6362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Subsistem</a:t>
            </a:r>
            <a:r>
              <a:rPr lang="en-US" dirty="0" smtClean="0"/>
              <a:t> 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8" y="1881188"/>
            <a:ext cx="61817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interface between the MSC and BSC is called the </a:t>
            </a:r>
            <a:r>
              <a:rPr lang="en-US" i="1" dirty="0" smtClean="0"/>
              <a:t>A-interface </a:t>
            </a:r>
            <a:r>
              <a:rPr lang="en-US" dirty="0" smtClean="0"/>
              <a:t>It is standardized and BSSs and MSCs from different vendors at the opposite side of the interface are compatible. Speech is PCM coded at this interface. </a:t>
            </a:r>
          </a:p>
          <a:p>
            <a:r>
              <a:rPr lang="en-US" dirty="0" smtClean="0"/>
              <a:t>Another important interface is the </a:t>
            </a:r>
            <a:r>
              <a:rPr lang="en-US" i="1" dirty="0" err="1" smtClean="0"/>
              <a:t>Abis</a:t>
            </a:r>
            <a:r>
              <a:rPr lang="en-US" i="1" dirty="0" smtClean="0"/>
              <a:t>-interface </a:t>
            </a:r>
            <a:r>
              <a:rPr lang="en-US" dirty="0" smtClean="0"/>
              <a:t>between the BTS and BSC.  At this interface speech is GSM coded, which requires less transmission capacity than the PCM coding.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Abis</a:t>
            </a:r>
            <a:r>
              <a:rPr lang="en-US" dirty="0" smtClean="0"/>
              <a:t>-interface is not completely standardized and, as a consequence, both BTSs and BSCs have to be purchased from the same manufacturer. The </a:t>
            </a:r>
            <a:r>
              <a:rPr lang="en-US" dirty="0" err="1" smtClean="0"/>
              <a:t>Ater</a:t>
            </a:r>
            <a:r>
              <a:rPr lang="en-US" dirty="0" smtClean="0"/>
              <a:t>-interface is not standardized either but it is used for terrestrial connections between the BSC and MSC. </a:t>
            </a:r>
          </a:p>
          <a:p>
            <a:r>
              <a:rPr lang="en-US" dirty="0" smtClean="0"/>
              <a:t>Speech is GSM coded at the </a:t>
            </a:r>
            <a:r>
              <a:rPr lang="en-US" dirty="0" err="1" smtClean="0"/>
              <a:t>Ater</a:t>
            </a:r>
            <a:r>
              <a:rPr lang="en-US" dirty="0" smtClean="0"/>
              <a:t>-interface and the transmission 216 Introduction to Telecommunications Network Engineering capacity needed at the </a:t>
            </a:r>
            <a:r>
              <a:rPr lang="en-US" dirty="0" err="1" smtClean="0"/>
              <a:t>Ater</a:t>
            </a:r>
            <a:r>
              <a:rPr lang="en-US" dirty="0" smtClean="0"/>
              <a:t>-interface is one-fourth of the capacity of the A-interface.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52400"/>
            <a:ext cx="67532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5410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BSS = Base Station Subsystem</a:t>
            </a:r>
          </a:p>
          <a:p>
            <a:r>
              <a:rPr lang="en-US" dirty="0" smtClean="0"/>
              <a:t>NSS = Network Switching Subsystem</a:t>
            </a:r>
          </a:p>
          <a:p>
            <a:r>
              <a:rPr lang="en-US" dirty="0" smtClean="0"/>
              <a:t>NMS = Network Management Subsystem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76367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BTS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1743075"/>
            <a:ext cx="61626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533400"/>
            <a:ext cx="766135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8" y="1304925"/>
            <a:ext cx="6181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DMAone 2G IS95-IS41 Network Archite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337" y="1576387"/>
            <a:ext cx="7000875" cy="4543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60198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1104900"/>
            <a:ext cx="6772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Analog ( 1G)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1980.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Advanced Mobile Phone System (AMPS)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Amerika</a:t>
            </a:r>
            <a:r>
              <a:rPr lang="en-US" i="1" dirty="0" smtClean="0"/>
              <a:t>;</a:t>
            </a:r>
          </a:p>
          <a:p>
            <a:pPr lvl="1"/>
            <a:r>
              <a:rPr lang="en-US" i="1" dirty="0" smtClean="0"/>
              <a:t>Nordic Mobile Telephone (NMT)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Inggris</a:t>
            </a:r>
            <a:r>
              <a:rPr lang="en-US" i="1" dirty="0" smtClean="0"/>
              <a:t>;</a:t>
            </a:r>
          </a:p>
          <a:p>
            <a:pPr lvl="1"/>
            <a:r>
              <a:rPr lang="en-US" i="1" dirty="0" smtClean="0"/>
              <a:t>Total Access Communications System (TACS)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beberapa</a:t>
            </a:r>
            <a:r>
              <a:rPr lang="en-US" i="1" dirty="0" smtClean="0"/>
              <a:t> </a:t>
            </a:r>
            <a:r>
              <a:rPr lang="en-US" i="1" dirty="0" err="1" smtClean="0"/>
              <a:t>negara</a:t>
            </a:r>
            <a:r>
              <a:rPr lang="en-US" i="1" dirty="0" smtClean="0"/>
              <a:t> </a:t>
            </a:r>
            <a:r>
              <a:rPr lang="en-US" i="1" dirty="0" err="1" smtClean="0"/>
              <a:t>Eropa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compatible</a:t>
            </a:r>
          </a:p>
          <a:p>
            <a:r>
              <a:rPr lang="en-US" dirty="0" smtClean="0"/>
              <a:t>Frequency band </a:t>
            </a:r>
            <a:r>
              <a:rPr lang="en-US" dirty="0" err="1" smtClean="0"/>
              <a:t>di</a:t>
            </a:r>
            <a:r>
              <a:rPr lang="en-US" dirty="0" smtClean="0"/>
              <a:t> range 800 - 900 MHz (NMT = 450 MHz)</a:t>
            </a:r>
          </a:p>
          <a:p>
            <a:r>
              <a:rPr lang="en-US" dirty="0" smtClean="0"/>
              <a:t>FDMA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27361"/>
            <a:ext cx="3048000" cy="28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"/>
            <a:ext cx="22383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85800"/>
            <a:ext cx="198709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Digital (2G)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1990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GSM</a:t>
            </a:r>
          </a:p>
          <a:p>
            <a:pPr lvl="1"/>
            <a:r>
              <a:rPr lang="en-US" dirty="0" smtClean="0"/>
              <a:t>CDMA (IS-95)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GSM (Global System for Mobile Communication)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GSM:</a:t>
            </a:r>
          </a:p>
          <a:p>
            <a:pPr lvl="1"/>
            <a:r>
              <a:rPr lang="en-US" dirty="0" smtClean="0"/>
              <a:t>DCS-1800 (Digital </a:t>
            </a:r>
            <a:r>
              <a:rPr lang="en-US" dirty="0" err="1" smtClean="0"/>
              <a:t>Selular</a:t>
            </a:r>
            <a:r>
              <a:rPr lang="en-US" dirty="0" smtClean="0"/>
              <a:t> System 1800MHz)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Eropa</a:t>
            </a:r>
            <a:r>
              <a:rPr lang="en-US" dirty="0" smtClean="0">
                <a:sym typeface="Wingdings" pitchFamily="2" charset="2"/>
              </a:rPr>
              <a:t>,  1,8GHz band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GSM-1900  </a:t>
            </a:r>
            <a:r>
              <a:rPr lang="en-US" dirty="0" err="1" smtClean="0">
                <a:sym typeface="Wingdings" pitchFamily="2" charset="2"/>
              </a:rPr>
              <a:t>Amerika</a:t>
            </a:r>
            <a:r>
              <a:rPr lang="en-US" dirty="0" smtClean="0">
                <a:sym typeface="Wingdings" pitchFamily="2" charset="2"/>
              </a:rPr>
              <a:t>, 1,9 GHz band</a:t>
            </a:r>
          </a:p>
          <a:p>
            <a:pPr lvl="1"/>
            <a:r>
              <a:rPr lang="en-US" dirty="0" smtClean="0"/>
              <a:t>MS = SIM(Subscriber Identity </a:t>
            </a:r>
            <a:r>
              <a:rPr lang="en-US" dirty="0" err="1" smtClean="0"/>
              <a:t>Modul</a:t>
            </a:r>
            <a:r>
              <a:rPr lang="en-US" dirty="0" smtClean="0"/>
              <a:t>) + ME(Mobile Equipment)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724400"/>
            <a:ext cx="22288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495800"/>
            <a:ext cx="2143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STRUKTUR JARINGAN 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534400" cy="54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MSC establishes calls by </a:t>
            </a:r>
            <a:r>
              <a:rPr lang="en-US" u="sng" dirty="0" smtClean="0"/>
              <a:t>switching</a:t>
            </a:r>
            <a:r>
              <a:rPr lang="en-US" dirty="0" smtClean="0"/>
              <a:t> the incoming channels into outgoing channels. </a:t>
            </a:r>
          </a:p>
          <a:p>
            <a:pPr algn="just"/>
            <a:r>
              <a:rPr lang="en-US" dirty="0" smtClean="0"/>
              <a:t>It also controls the </a:t>
            </a:r>
            <a:r>
              <a:rPr lang="en-US" u="sng" dirty="0" smtClean="0"/>
              <a:t>communications</a:t>
            </a:r>
            <a:r>
              <a:rPr lang="en-US" dirty="0" smtClean="0"/>
              <a:t>, </a:t>
            </a:r>
            <a:r>
              <a:rPr lang="en-US" u="sng" dirty="0" smtClean="0"/>
              <a:t>releases connections</a:t>
            </a:r>
            <a:r>
              <a:rPr lang="en-US" dirty="0" smtClean="0"/>
              <a:t>, and </a:t>
            </a:r>
            <a:r>
              <a:rPr lang="en-US" u="sng" dirty="0" smtClean="0"/>
              <a:t>collects charging information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subscriber parameters for each mobile user are </a:t>
            </a:r>
            <a:r>
              <a:rPr lang="en-US" u="sng" dirty="0" smtClean="0"/>
              <a:t>permanently</a:t>
            </a:r>
            <a:r>
              <a:rPr lang="en-US" dirty="0" smtClean="0"/>
              <a:t> stored in one HLR.</a:t>
            </a:r>
          </a:p>
          <a:p>
            <a:r>
              <a:rPr lang="en-US" dirty="0" smtClean="0"/>
              <a:t> The HLR provides a </a:t>
            </a:r>
            <a:r>
              <a:rPr lang="en-US" u="sng" dirty="0" smtClean="0"/>
              <a:t>well-known </a:t>
            </a:r>
            <a:r>
              <a:rPr lang="en-US" dirty="0" smtClean="0"/>
              <a:t>and </a:t>
            </a:r>
            <a:r>
              <a:rPr lang="en-US" u="sng" dirty="0" smtClean="0"/>
              <a:t>fixed location</a:t>
            </a:r>
            <a:r>
              <a:rPr lang="en-US" dirty="0" smtClean="0"/>
              <a:t> for variable routing information. </a:t>
            </a:r>
          </a:p>
          <a:p>
            <a:r>
              <a:rPr lang="en-US" dirty="0" smtClean="0"/>
              <a:t>The main functions of the HLR are as follows: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Storage of the subscriber data</a:t>
            </a:r>
            <a:r>
              <a:rPr lang="en-US" dirty="0" smtClean="0"/>
              <a:t>, for example, services available for this subscriber;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Location registration and call handling, central store for subscriber location data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Support for encryption and authentication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Handling of supplementary services </a:t>
            </a:r>
            <a:r>
              <a:rPr lang="en-US" dirty="0" smtClean="0"/>
              <a:t>(e.g., barring or call transfer);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Support for the short message service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1074</TotalTime>
  <Words>794</Words>
  <Application>Microsoft Office PowerPoint</Application>
  <PresentationFormat>On-screen Show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ARSITEKTUR  DASAR SISTEM SELULER</vt:lpstr>
      <vt:lpstr>Slide 2</vt:lpstr>
      <vt:lpstr>Sistem Seluler Analog ( 1G)</vt:lpstr>
      <vt:lpstr>Slide 4</vt:lpstr>
      <vt:lpstr>Sistem Seluler Digital (2G)</vt:lpstr>
      <vt:lpstr>GSM (Global System for Mobile Communication)</vt:lpstr>
      <vt:lpstr>STRUKTUR JARINGAN GSM</vt:lpstr>
      <vt:lpstr>MSC</vt:lpstr>
      <vt:lpstr>HLR</vt:lpstr>
      <vt:lpstr>Slide 10</vt:lpstr>
      <vt:lpstr>VLR</vt:lpstr>
      <vt:lpstr>Slide 12</vt:lpstr>
      <vt:lpstr>AuC</vt:lpstr>
      <vt:lpstr>EIR</vt:lpstr>
      <vt:lpstr>Transcoder and Rate Adapter Unit (TRAU) </vt:lpstr>
      <vt:lpstr>IWF</vt:lpstr>
      <vt:lpstr>Slide 17</vt:lpstr>
      <vt:lpstr>Fungsi Subsistem GSM</vt:lpstr>
      <vt:lpstr>Interface di Jaringan GSM</vt:lpstr>
      <vt:lpstr>GSM Architecture</vt:lpstr>
      <vt:lpstr>Perangkat BTS</vt:lpstr>
      <vt:lpstr>Slide 22</vt:lpstr>
      <vt:lpstr>Slide 23</vt:lpstr>
      <vt:lpstr>Slide 24</vt:lpstr>
      <vt:lpstr>Slide 25</vt:lpstr>
      <vt:lpstr>Slide 26</vt:lpstr>
    </vt:vector>
  </TitlesOfParts>
  <Company>IT TELKOM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ARSITEKTUR  DASAR SISTEM SELULER</dc:title>
  <dc:creator>LEANNA</dc:creator>
  <cp:lastModifiedBy>Tody Ariefianto W</cp:lastModifiedBy>
  <cp:revision>57</cp:revision>
  <dcterms:created xsi:type="dcterms:W3CDTF">2012-12-09T13:39:25Z</dcterms:created>
  <dcterms:modified xsi:type="dcterms:W3CDTF">2013-05-06T06:16:05Z</dcterms:modified>
</cp:coreProperties>
</file>