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0" r:id="rId2"/>
  </p:sldMasterIdLst>
  <p:notesMasterIdLst>
    <p:notesMasterId r:id="rId61"/>
  </p:notesMasterIdLst>
  <p:sldIdLst>
    <p:sldId id="256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327" r:id="rId16"/>
    <p:sldId id="283" r:id="rId17"/>
    <p:sldId id="284" r:id="rId18"/>
    <p:sldId id="285" r:id="rId19"/>
    <p:sldId id="286" r:id="rId20"/>
    <p:sldId id="287" r:id="rId21"/>
    <p:sldId id="288" r:id="rId22"/>
    <p:sldId id="289" r:id="rId23"/>
    <p:sldId id="290" r:id="rId24"/>
    <p:sldId id="291" r:id="rId25"/>
    <p:sldId id="292" r:id="rId26"/>
    <p:sldId id="293" r:id="rId27"/>
    <p:sldId id="294" r:id="rId28"/>
    <p:sldId id="295" r:id="rId29"/>
    <p:sldId id="296" r:id="rId30"/>
    <p:sldId id="297" r:id="rId31"/>
    <p:sldId id="298" r:id="rId32"/>
    <p:sldId id="299" r:id="rId33"/>
    <p:sldId id="328" r:id="rId34"/>
    <p:sldId id="329" r:id="rId35"/>
    <p:sldId id="330" r:id="rId36"/>
    <p:sldId id="331" r:id="rId37"/>
    <p:sldId id="332" r:id="rId38"/>
    <p:sldId id="333" r:id="rId39"/>
    <p:sldId id="334" r:id="rId40"/>
    <p:sldId id="335" r:id="rId41"/>
    <p:sldId id="300" r:id="rId42"/>
    <p:sldId id="301" r:id="rId43"/>
    <p:sldId id="302" r:id="rId44"/>
    <p:sldId id="303" r:id="rId45"/>
    <p:sldId id="304" r:id="rId46"/>
    <p:sldId id="305" r:id="rId47"/>
    <p:sldId id="306" r:id="rId48"/>
    <p:sldId id="307" r:id="rId49"/>
    <p:sldId id="308" r:id="rId50"/>
    <p:sldId id="309" r:id="rId51"/>
    <p:sldId id="310" r:id="rId52"/>
    <p:sldId id="311" r:id="rId53"/>
    <p:sldId id="312" r:id="rId54"/>
    <p:sldId id="313" r:id="rId55"/>
    <p:sldId id="314" r:id="rId56"/>
    <p:sldId id="316" r:id="rId57"/>
    <p:sldId id="317" r:id="rId58"/>
    <p:sldId id="325" r:id="rId59"/>
    <p:sldId id="326" r:id="rId60"/>
  </p:sldIdLst>
  <p:sldSz cx="9144000" cy="6858000" type="screen4x3"/>
  <p:notesSz cx="6858000" cy="9144000"/>
  <p:defaultTextStyle>
    <a:defPPr>
      <a:defRPr lang="en-US"/>
    </a:defPPr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12" autoAdjust="0"/>
    <p:restoredTop sz="94660"/>
  </p:normalViewPr>
  <p:slideViewPr>
    <p:cSldViewPr>
      <p:cViewPr varScale="1">
        <p:scale>
          <a:sx n="74" d="100"/>
          <a:sy n="74" d="100"/>
        </p:scale>
        <p:origin x="121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5" Type="http://schemas.openxmlformats.org/officeDocument/2006/relationships/slide" Target="slides/slide3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487900-2A90-449C-B9E0-C007E6D71E2C}" type="doc">
      <dgm:prSet loTypeId="urn:microsoft.com/office/officeart/2005/8/layout/hList9" loCatId="list" qsTypeId="urn:microsoft.com/office/officeart/2005/8/quickstyle/3d2" qsCatId="3D" csTypeId="urn:microsoft.com/office/officeart/2005/8/colors/colorful4" csCatId="colorful"/>
      <dgm:spPr/>
      <dgm:t>
        <a:bodyPr/>
        <a:lstStyle/>
        <a:p>
          <a:endParaRPr lang="id-ID"/>
        </a:p>
      </dgm:t>
    </dgm:pt>
    <dgm:pt modelId="{424E0AD0-7FDE-43A8-9F9C-F9D10C889D74}">
      <dgm:prSet/>
      <dgm:spPr/>
      <dgm:t>
        <a:bodyPr/>
        <a:lstStyle/>
        <a:p>
          <a:pPr rtl="0"/>
          <a:r>
            <a:rPr lang="id-ID" dirty="0" smtClean="0"/>
            <a:t>64-bit </a:t>
          </a:r>
          <a:r>
            <a:rPr lang="en-US" dirty="0" smtClean="0"/>
            <a:t>WEP </a:t>
          </a:r>
          <a:endParaRPr lang="id-ID" dirty="0"/>
        </a:p>
      </dgm:t>
    </dgm:pt>
    <dgm:pt modelId="{0BBAD4E3-9E05-4310-942C-70D66905084D}" type="parTrans" cxnId="{17E78FA3-B63D-4ADF-9BF5-F4DE0FFB50A5}">
      <dgm:prSet/>
      <dgm:spPr/>
      <dgm:t>
        <a:bodyPr/>
        <a:lstStyle/>
        <a:p>
          <a:endParaRPr lang="id-ID"/>
        </a:p>
      </dgm:t>
    </dgm:pt>
    <dgm:pt modelId="{D3BF2446-FE56-4F78-812A-DEEECAF33C57}" type="sibTrans" cxnId="{17E78FA3-B63D-4ADF-9BF5-F4DE0FFB50A5}">
      <dgm:prSet/>
      <dgm:spPr/>
      <dgm:t>
        <a:bodyPr/>
        <a:lstStyle/>
        <a:p>
          <a:endParaRPr lang="id-ID"/>
        </a:p>
      </dgm:t>
    </dgm:pt>
    <dgm:pt modelId="{3521B392-CC1B-49BC-8717-BC8D2EA3F3B4}">
      <dgm:prSet/>
      <dgm:spPr/>
      <dgm:t>
        <a:bodyPr/>
        <a:lstStyle/>
        <a:p>
          <a:pPr rtl="0"/>
          <a:r>
            <a:rPr lang="en-US" dirty="0" smtClean="0"/>
            <a:t>a secret 40-bit static key</a:t>
          </a:r>
          <a:endParaRPr lang="id-ID" dirty="0"/>
        </a:p>
      </dgm:t>
    </dgm:pt>
    <dgm:pt modelId="{BA062427-DD3B-47F9-8FDF-7D02FC6671B4}" type="parTrans" cxnId="{0A64977B-51D9-47E5-8427-C7B7950FF925}">
      <dgm:prSet/>
      <dgm:spPr/>
      <dgm:t>
        <a:bodyPr/>
        <a:lstStyle/>
        <a:p>
          <a:endParaRPr lang="id-ID"/>
        </a:p>
      </dgm:t>
    </dgm:pt>
    <dgm:pt modelId="{C087CABF-A10D-4F6A-A847-26306334EC4C}" type="sibTrans" cxnId="{0A64977B-51D9-47E5-8427-C7B7950FF925}">
      <dgm:prSet/>
      <dgm:spPr/>
      <dgm:t>
        <a:bodyPr/>
        <a:lstStyle/>
        <a:p>
          <a:endParaRPr lang="id-ID"/>
        </a:p>
      </dgm:t>
    </dgm:pt>
    <dgm:pt modelId="{CADC6BEE-956A-4A96-A3CB-89C97FE922E7}">
      <dgm:prSet/>
      <dgm:spPr/>
      <dgm:t>
        <a:bodyPr/>
        <a:lstStyle/>
        <a:p>
          <a:pPr rtl="0"/>
          <a:r>
            <a:rPr lang="en-US" smtClean="0"/>
            <a:t>a 24-bit number </a:t>
          </a:r>
          <a:r>
            <a:rPr lang="id-ID" smtClean="0"/>
            <a:t>Initialization Vector (IV)</a:t>
          </a:r>
          <a:endParaRPr lang="id-ID"/>
        </a:p>
      </dgm:t>
    </dgm:pt>
    <dgm:pt modelId="{F25FB190-6D52-45F6-B11A-83057B17E1D3}" type="parTrans" cxnId="{384A81BC-2F67-4571-8407-FC65E7849509}">
      <dgm:prSet/>
      <dgm:spPr/>
      <dgm:t>
        <a:bodyPr/>
        <a:lstStyle/>
        <a:p>
          <a:endParaRPr lang="id-ID"/>
        </a:p>
      </dgm:t>
    </dgm:pt>
    <dgm:pt modelId="{29AB29FE-B8C8-4956-9C76-CE53938856CB}" type="sibTrans" cxnId="{384A81BC-2F67-4571-8407-FC65E7849509}">
      <dgm:prSet/>
      <dgm:spPr/>
      <dgm:t>
        <a:bodyPr/>
        <a:lstStyle/>
        <a:p>
          <a:endParaRPr lang="id-ID"/>
        </a:p>
      </dgm:t>
    </dgm:pt>
    <dgm:pt modelId="{FE6B8F4A-6AAF-4DC5-B47F-5F849E27DECA}">
      <dgm:prSet/>
      <dgm:spPr/>
      <dgm:t>
        <a:bodyPr/>
        <a:lstStyle/>
        <a:p>
          <a:pPr rtl="0"/>
          <a:r>
            <a:rPr lang="id-ID" smtClean="0"/>
            <a:t>128-bit </a:t>
          </a:r>
          <a:r>
            <a:rPr lang="en-US" smtClean="0"/>
            <a:t>WEP </a:t>
          </a:r>
          <a:endParaRPr lang="id-ID"/>
        </a:p>
      </dgm:t>
    </dgm:pt>
    <dgm:pt modelId="{65B65275-07C0-4C5C-8921-B628357DD612}" type="parTrans" cxnId="{8541A5D1-BAFF-418C-8174-8DDD6C16556E}">
      <dgm:prSet/>
      <dgm:spPr/>
      <dgm:t>
        <a:bodyPr/>
        <a:lstStyle/>
        <a:p>
          <a:endParaRPr lang="id-ID"/>
        </a:p>
      </dgm:t>
    </dgm:pt>
    <dgm:pt modelId="{578DC286-CC53-4FE0-BF09-9415EE466B9B}" type="sibTrans" cxnId="{8541A5D1-BAFF-418C-8174-8DDD6C16556E}">
      <dgm:prSet/>
      <dgm:spPr/>
      <dgm:t>
        <a:bodyPr/>
        <a:lstStyle/>
        <a:p>
          <a:endParaRPr lang="id-ID"/>
        </a:p>
      </dgm:t>
    </dgm:pt>
    <dgm:pt modelId="{0B521562-D876-4198-9800-319F7B74ED22}">
      <dgm:prSet/>
      <dgm:spPr/>
      <dgm:t>
        <a:bodyPr/>
        <a:lstStyle/>
        <a:p>
          <a:pPr rtl="0"/>
          <a:r>
            <a:rPr lang="en-US" smtClean="0"/>
            <a:t>a secret </a:t>
          </a:r>
          <a:r>
            <a:rPr lang="id-ID" smtClean="0"/>
            <a:t>104</a:t>
          </a:r>
          <a:r>
            <a:rPr lang="en-US" smtClean="0"/>
            <a:t>-bit static key</a:t>
          </a:r>
          <a:endParaRPr lang="id-ID"/>
        </a:p>
      </dgm:t>
    </dgm:pt>
    <dgm:pt modelId="{38A3F742-72EE-41F1-8050-E167D3BFA2F8}" type="parTrans" cxnId="{3130AEEC-8BA2-4870-BDDA-32E1B6891AAE}">
      <dgm:prSet/>
      <dgm:spPr/>
      <dgm:t>
        <a:bodyPr/>
        <a:lstStyle/>
        <a:p>
          <a:endParaRPr lang="id-ID"/>
        </a:p>
      </dgm:t>
    </dgm:pt>
    <dgm:pt modelId="{72DB4508-33FC-4EA5-81F3-8464546166ED}" type="sibTrans" cxnId="{3130AEEC-8BA2-4870-BDDA-32E1B6891AAE}">
      <dgm:prSet/>
      <dgm:spPr/>
      <dgm:t>
        <a:bodyPr/>
        <a:lstStyle/>
        <a:p>
          <a:endParaRPr lang="id-ID"/>
        </a:p>
      </dgm:t>
    </dgm:pt>
    <dgm:pt modelId="{38DF810A-6A7E-40D1-B85A-CA1558F77038}">
      <dgm:prSet/>
      <dgm:spPr/>
      <dgm:t>
        <a:bodyPr/>
        <a:lstStyle/>
        <a:p>
          <a:pPr rtl="0"/>
          <a:r>
            <a:rPr lang="en-US" smtClean="0"/>
            <a:t>a 24-bit number </a:t>
          </a:r>
          <a:r>
            <a:rPr lang="id-ID" smtClean="0"/>
            <a:t>Initialization Vector (IV)</a:t>
          </a:r>
          <a:endParaRPr lang="id-ID"/>
        </a:p>
      </dgm:t>
    </dgm:pt>
    <dgm:pt modelId="{1D7107FE-8B1A-47DD-A978-113165E24FB7}" type="parTrans" cxnId="{01D3280C-B2D0-4410-B65E-240786041A7B}">
      <dgm:prSet/>
      <dgm:spPr/>
      <dgm:t>
        <a:bodyPr/>
        <a:lstStyle/>
        <a:p>
          <a:endParaRPr lang="id-ID"/>
        </a:p>
      </dgm:t>
    </dgm:pt>
    <dgm:pt modelId="{3730F6B9-0CAA-40DC-8FE4-A751306B2B7B}" type="sibTrans" cxnId="{01D3280C-B2D0-4410-B65E-240786041A7B}">
      <dgm:prSet/>
      <dgm:spPr/>
      <dgm:t>
        <a:bodyPr/>
        <a:lstStyle/>
        <a:p>
          <a:endParaRPr lang="id-ID"/>
        </a:p>
      </dgm:t>
    </dgm:pt>
    <dgm:pt modelId="{403B1AD0-7E6C-4885-8C0C-658B34EB4616}" type="pres">
      <dgm:prSet presAssocID="{45487900-2A90-449C-B9E0-C007E6D71E2C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id-ID"/>
        </a:p>
      </dgm:t>
    </dgm:pt>
    <dgm:pt modelId="{08D48FA6-DFDA-4C02-A355-F48A9DF354EC}" type="pres">
      <dgm:prSet presAssocID="{424E0AD0-7FDE-43A8-9F9C-F9D10C889D74}" presName="posSpace" presStyleCnt="0"/>
      <dgm:spPr/>
    </dgm:pt>
    <dgm:pt modelId="{DC10C35D-8F88-49A3-861B-108CC92E5066}" type="pres">
      <dgm:prSet presAssocID="{424E0AD0-7FDE-43A8-9F9C-F9D10C889D74}" presName="vertFlow" presStyleCnt="0"/>
      <dgm:spPr/>
    </dgm:pt>
    <dgm:pt modelId="{18FD0F52-CD39-4219-B7FE-7FA5A5FA2BCC}" type="pres">
      <dgm:prSet presAssocID="{424E0AD0-7FDE-43A8-9F9C-F9D10C889D74}" presName="topSpace" presStyleCnt="0"/>
      <dgm:spPr/>
    </dgm:pt>
    <dgm:pt modelId="{27F937FF-FC7B-4BFB-8451-AB89D8E3A786}" type="pres">
      <dgm:prSet presAssocID="{424E0AD0-7FDE-43A8-9F9C-F9D10C889D74}" presName="firstComp" presStyleCnt="0"/>
      <dgm:spPr/>
    </dgm:pt>
    <dgm:pt modelId="{550190A5-2AA3-4A2C-898D-630B25FB890C}" type="pres">
      <dgm:prSet presAssocID="{424E0AD0-7FDE-43A8-9F9C-F9D10C889D74}" presName="firstChild" presStyleLbl="bgAccFollowNode1" presStyleIdx="0" presStyleCnt="4"/>
      <dgm:spPr/>
      <dgm:t>
        <a:bodyPr/>
        <a:lstStyle/>
        <a:p>
          <a:endParaRPr lang="id-ID"/>
        </a:p>
      </dgm:t>
    </dgm:pt>
    <dgm:pt modelId="{0A568F4F-34A6-4011-9A2B-47B9F5635E64}" type="pres">
      <dgm:prSet presAssocID="{424E0AD0-7FDE-43A8-9F9C-F9D10C889D74}" presName="firstChildTx" presStyleLbl="b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39D023F-8E53-4BA7-B99B-3DE0A420B357}" type="pres">
      <dgm:prSet presAssocID="{CADC6BEE-956A-4A96-A3CB-89C97FE922E7}" presName="comp" presStyleCnt="0"/>
      <dgm:spPr/>
    </dgm:pt>
    <dgm:pt modelId="{A357E353-889A-45EB-BE76-387188E95990}" type="pres">
      <dgm:prSet presAssocID="{CADC6BEE-956A-4A96-A3CB-89C97FE922E7}" presName="child" presStyleLbl="bgAccFollowNode1" presStyleIdx="1" presStyleCnt="4"/>
      <dgm:spPr/>
      <dgm:t>
        <a:bodyPr/>
        <a:lstStyle/>
        <a:p>
          <a:endParaRPr lang="id-ID"/>
        </a:p>
      </dgm:t>
    </dgm:pt>
    <dgm:pt modelId="{C358341B-8690-4DDB-A5A2-E3A0D45E9921}" type="pres">
      <dgm:prSet presAssocID="{CADC6BEE-956A-4A96-A3CB-89C97FE922E7}" presName="childTx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140E5A2-A876-45F7-83A6-4195A6E7614F}" type="pres">
      <dgm:prSet presAssocID="{424E0AD0-7FDE-43A8-9F9C-F9D10C889D74}" presName="negSpace" presStyleCnt="0"/>
      <dgm:spPr/>
    </dgm:pt>
    <dgm:pt modelId="{A9002450-5EAF-4881-BF55-559202B47D4D}" type="pres">
      <dgm:prSet presAssocID="{424E0AD0-7FDE-43A8-9F9C-F9D10C889D74}" presName="circle" presStyleLbl="node1" presStyleIdx="0" presStyleCnt="2"/>
      <dgm:spPr/>
      <dgm:t>
        <a:bodyPr/>
        <a:lstStyle/>
        <a:p>
          <a:endParaRPr lang="id-ID"/>
        </a:p>
      </dgm:t>
    </dgm:pt>
    <dgm:pt modelId="{91778A23-4057-4793-AFFF-77D0FFABD91A}" type="pres">
      <dgm:prSet presAssocID="{D3BF2446-FE56-4F78-812A-DEEECAF33C57}" presName="transSpace" presStyleCnt="0"/>
      <dgm:spPr/>
    </dgm:pt>
    <dgm:pt modelId="{F75CF9CD-BE95-4542-951A-7A97A27A49DE}" type="pres">
      <dgm:prSet presAssocID="{FE6B8F4A-6AAF-4DC5-B47F-5F849E27DECA}" presName="posSpace" presStyleCnt="0"/>
      <dgm:spPr/>
    </dgm:pt>
    <dgm:pt modelId="{90A8738F-122D-4736-ABFE-C9ACE742183C}" type="pres">
      <dgm:prSet presAssocID="{FE6B8F4A-6AAF-4DC5-B47F-5F849E27DECA}" presName="vertFlow" presStyleCnt="0"/>
      <dgm:spPr/>
    </dgm:pt>
    <dgm:pt modelId="{3EB2C3E9-6279-41C5-B437-7FC8BE1279E6}" type="pres">
      <dgm:prSet presAssocID="{FE6B8F4A-6AAF-4DC5-B47F-5F849E27DECA}" presName="topSpace" presStyleCnt="0"/>
      <dgm:spPr/>
    </dgm:pt>
    <dgm:pt modelId="{2D556A03-9B15-4086-9EE7-7CD7857888A4}" type="pres">
      <dgm:prSet presAssocID="{FE6B8F4A-6AAF-4DC5-B47F-5F849E27DECA}" presName="firstComp" presStyleCnt="0"/>
      <dgm:spPr/>
    </dgm:pt>
    <dgm:pt modelId="{68765DEF-6C48-4AF9-A003-035D41E1E0E9}" type="pres">
      <dgm:prSet presAssocID="{FE6B8F4A-6AAF-4DC5-B47F-5F849E27DECA}" presName="firstChild" presStyleLbl="bgAccFollowNode1" presStyleIdx="2" presStyleCnt="4"/>
      <dgm:spPr/>
      <dgm:t>
        <a:bodyPr/>
        <a:lstStyle/>
        <a:p>
          <a:endParaRPr lang="id-ID"/>
        </a:p>
      </dgm:t>
    </dgm:pt>
    <dgm:pt modelId="{21C011D4-7D6C-42F8-910F-622CE3F33147}" type="pres">
      <dgm:prSet presAssocID="{FE6B8F4A-6AAF-4DC5-B47F-5F849E27DECA}" presName="firstChildTx" presStyleLbl="b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BF1B74D-6B4E-460F-9AE5-36570C9D7871}" type="pres">
      <dgm:prSet presAssocID="{38DF810A-6A7E-40D1-B85A-CA1558F77038}" presName="comp" presStyleCnt="0"/>
      <dgm:spPr/>
    </dgm:pt>
    <dgm:pt modelId="{E3D0B5C7-49A1-46C1-94EB-B750C465B21F}" type="pres">
      <dgm:prSet presAssocID="{38DF810A-6A7E-40D1-B85A-CA1558F77038}" presName="child" presStyleLbl="bgAccFollowNode1" presStyleIdx="3" presStyleCnt="4"/>
      <dgm:spPr/>
      <dgm:t>
        <a:bodyPr/>
        <a:lstStyle/>
        <a:p>
          <a:endParaRPr lang="id-ID"/>
        </a:p>
      </dgm:t>
    </dgm:pt>
    <dgm:pt modelId="{B641066F-E410-499B-9DA7-8B328457CACA}" type="pres">
      <dgm:prSet presAssocID="{38DF810A-6A7E-40D1-B85A-CA1558F77038}" presName="childTx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71C19F15-ECBB-463E-8AD0-E256D50E5853}" type="pres">
      <dgm:prSet presAssocID="{FE6B8F4A-6AAF-4DC5-B47F-5F849E27DECA}" presName="negSpace" presStyleCnt="0"/>
      <dgm:spPr/>
    </dgm:pt>
    <dgm:pt modelId="{BF2D66D0-CF5F-4E74-8D52-82205CCE4922}" type="pres">
      <dgm:prSet presAssocID="{FE6B8F4A-6AAF-4DC5-B47F-5F849E27DECA}" presName="circle" presStyleLbl="node1" presStyleIdx="1" presStyleCnt="2"/>
      <dgm:spPr/>
      <dgm:t>
        <a:bodyPr/>
        <a:lstStyle/>
        <a:p>
          <a:endParaRPr lang="id-ID"/>
        </a:p>
      </dgm:t>
    </dgm:pt>
  </dgm:ptLst>
  <dgm:cxnLst>
    <dgm:cxn modelId="{F5B604E1-8729-4DF4-8551-4023F891295A}" type="presOf" srcId="{3521B392-CC1B-49BC-8717-BC8D2EA3F3B4}" destId="{550190A5-2AA3-4A2C-898D-630B25FB890C}" srcOrd="0" destOrd="0" presId="urn:microsoft.com/office/officeart/2005/8/layout/hList9"/>
    <dgm:cxn modelId="{0A64977B-51D9-47E5-8427-C7B7950FF925}" srcId="{424E0AD0-7FDE-43A8-9F9C-F9D10C889D74}" destId="{3521B392-CC1B-49BC-8717-BC8D2EA3F3B4}" srcOrd="0" destOrd="0" parTransId="{BA062427-DD3B-47F9-8FDF-7D02FC6671B4}" sibTransId="{C087CABF-A10D-4F6A-A847-26306334EC4C}"/>
    <dgm:cxn modelId="{7FFFFC39-4A7C-4351-8518-4BF955858239}" type="presOf" srcId="{CADC6BEE-956A-4A96-A3CB-89C97FE922E7}" destId="{A357E353-889A-45EB-BE76-387188E95990}" srcOrd="0" destOrd="0" presId="urn:microsoft.com/office/officeart/2005/8/layout/hList9"/>
    <dgm:cxn modelId="{B6D65A95-4170-4A21-9784-7E46AB217ACD}" type="presOf" srcId="{38DF810A-6A7E-40D1-B85A-CA1558F77038}" destId="{E3D0B5C7-49A1-46C1-94EB-B750C465B21F}" srcOrd="0" destOrd="0" presId="urn:microsoft.com/office/officeart/2005/8/layout/hList9"/>
    <dgm:cxn modelId="{A955A06C-F352-4448-8BE2-813961E7B3CB}" type="presOf" srcId="{0B521562-D876-4198-9800-319F7B74ED22}" destId="{21C011D4-7D6C-42F8-910F-622CE3F33147}" srcOrd="1" destOrd="0" presId="urn:microsoft.com/office/officeart/2005/8/layout/hList9"/>
    <dgm:cxn modelId="{370213BE-B7CF-4156-ABD2-E21B865D7787}" type="presOf" srcId="{FE6B8F4A-6AAF-4DC5-B47F-5F849E27DECA}" destId="{BF2D66D0-CF5F-4E74-8D52-82205CCE4922}" srcOrd="0" destOrd="0" presId="urn:microsoft.com/office/officeart/2005/8/layout/hList9"/>
    <dgm:cxn modelId="{727CFC1B-3BE8-4677-A0AB-4DF8D59B592A}" type="presOf" srcId="{45487900-2A90-449C-B9E0-C007E6D71E2C}" destId="{403B1AD0-7E6C-4885-8C0C-658B34EB4616}" srcOrd="0" destOrd="0" presId="urn:microsoft.com/office/officeart/2005/8/layout/hList9"/>
    <dgm:cxn modelId="{6384D3EC-BABF-4170-8FD1-5554A9B30F54}" type="presOf" srcId="{38DF810A-6A7E-40D1-B85A-CA1558F77038}" destId="{B641066F-E410-499B-9DA7-8B328457CACA}" srcOrd="1" destOrd="0" presId="urn:microsoft.com/office/officeart/2005/8/layout/hList9"/>
    <dgm:cxn modelId="{0162C65F-7B3C-4299-8D9F-B663F70A9366}" type="presOf" srcId="{3521B392-CC1B-49BC-8717-BC8D2EA3F3B4}" destId="{0A568F4F-34A6-4011-9A2B-47B9F5635E64}" srcOrd="1" destOrd="0" presId="urn:microsoft.com/office/officeart/2005/8/layout/hList9"/>
    <dgm:cxn modelId="{3130AEEC-8BA2-4870-BDDA-32E1B6891AAE}" srcId="{FE6B8F4A-6AAF-4DC5-B47F-5F849E27DECA}" destId="{0B521562-D876-4198-9800-319F7B74ED22}" srcOrd="0" destOrd="0" parTransId="{38A3F742-72EE-41F1-8050-E167D3BFA2F8}" sibTransId="{72DB4508-33FC-4EA5-81F3-8464546166ED}"/>
    <dgm:cxn modelId="{384A81BC-2F67-4571-8407-FC65E7849509}" srcId="{424E0AD0-7FDE-43A8-9F9C-F9D10C889D74}" destId="{CADC6BEE-956A-4A96-A3CB-89C97FE922E7}" srcOrd="1" destOrd="0" parTransId="{F25FB190-6D52-45F6-B11A-83057B17E1D3}" sibTransId="{29AB29FE-B8C8-4956-9C76-CE53938856CB}"/>
    <dgm:cxn modelId="{9EE90677-060D-42E8-92B0-BB5626B1A540}" type="presOf" srcId="{CADC6BEE-956A-4A96-A3CB-89C97FE922E7}" destId="{C358341B-8690-4DDB-A5A2-E3A0D45E9921}" srcOrd="1" destOrd="0" presId="urn:microsoft.com/office/officeart/2005/8/layout/hList9"/>
    <dgm:cxn modelId="{23BB1D26-3721-40FF-9530-A2EE72251A6D}" type="presOf" srcId="{424E0AD0-7FDE-43A8-9F9C-F9D10C889D74}" destId="{A9002450-5EAF-4881-BF55-559202B47D4D}" srcOrd="0" destOrd="0" presId="urn:microsoft.com/office/officeart/2005/8/layout/hList9"/>
    <dgm:cxn modelId="{01D3280C-B2D0-4410-B65E-240786041A7B}" srcId="{FE6B8F4A-6AAF-4DC5-B47F-5F849E27DECA}" destId="{38DF810A-6A7E-40D1-B85A-CA1558F77038}" srcOrd="1" destOrd="0" parTransId="{1D7107FE-8B1A-47DD-A978-113165E24FB7}" sibTransId="{3730F6B9-0CAA-40DC-8FE4-A751306B2B7B}"/>
    <dgm:cxn modelId="{8541A5D1-BAFF-418C-8174-8DDD6C16556E}" srcId="{45487900-2A90-449C-B9E0-C007E6D71E2C}" destId="{FE6B8F4A-6AAF-4DC5-B47F-5F849E27DECA}" srcOrd="1" destOrd="0" parTransId="{65B65275-07C0-4C5C-8921-B628357DD612}" sibTransId="{578DC286-CC53-4FE0-BF09-9415EE466B9B}"/>
    <dgm:cxn modelId="{17E78FA3-B63D-4ADF-9BF5-F4DE0FFB50A5}" srcId="{45487900-2A90-449C-B9E0-C007E6D71E2C}" destId="{424E0AD0-7FDE-43A8-9F9C-F9D10C889D74}" srcOrd="0" destOrd="0" parTransId="{0BBAD4E3-9E05-4310-942C-70D66905084D}" sibTransId="{D3BF2446-FE56-4F78-812A-DEEECAF33C57}"/>
    <dgm:cxn modelId="{DDF5331A-43B6-4CCA-B046-FC041BF941F3}" type="presOf" srcId="{0B521562-D876-4198-9800-319F7B74ED22}" destId="{68765DEF-6C48-4AF9-A003-035D41E1E0E9}" srcOrd="0" destOrd="0" presId="urn:microsoft.com/office/officeart/2005/8/layout/hList9"/>
    <dgm:cxn modelId="{CDD9794E-BB11-4D82-A551-98D2A018BD69}" type="presParOf" srcId="{403B1AD0-7E6C-4885-8C0C-658B34EB4616}" destId="{08D48FA6-DFDA-4C02-A355-F48A9DF354EC}" srcOrd="0" destOrd="0" presId="urn:microsoft.com/office/officeart/2005/8/layout/hList9"/>
    <dgm:cxn modelId="{4BFDE0AB-38E9-41AC-8E59-3798E46F6D88}" type="presParOf" srcId="{403B1AD0-7E6C-4885-8C0C-658B34EB4616}" destId="{DC10C35D-8F88-49A3-861B-108CC92E5066}" srcOrd="1" destOrd="0" presId="urn:microsoft.com/office/officeart/2005/8/layout/hList9"/>
    <dgm:cxn modelId="{DC6C2C02-4DFA-499F-AD80-43E410FF9EE7}" type="presParOf" srcId="{DC10C35D-8F88-49A3-861B-108CC92E5066}" destId="{18FD0F52-CD39-4219-B7FE-7FA5A5FA2BCC}" srcOrd="0" destOrd="0" presId="urn:microsoft.com/office/officeart/2005/8/layout/hList9"/>
    <dgm:cxn modelId="{692CEB29-3186-4D21-B4D1-B279E633F5C2}" type="presParOf" srcId="{DC10C35D-8F88-49A3-861B-108CC92E5066}" destId="{27F937FF-FC7B-4BFB-8451-AB89D8E3A786}" srcOrd="1" destOrd="0" presId="urn:microsoft.com/office/officeart/2005/8/layout/hList9"/>
    <dgm:cxn modelId="{3013A8AA-9C5D-4703-B08D-FFAF7FBC8FBE}" type="presParOf" srcId="{27F937FF-FC7B-4BFB-8451-AB89D8E3A786}" destId="{550190A5-2AA3-4A2C-898D-630B25FB890C}" srcOrd="0" destOrd="0" presId="urn:microsoft.com/office/officeart/2005/8/layout/hList9"/>
    <dgm:cxn modelId="{2CD45E4B-59DC-44B2-81D5-1399772EC00A}" type="presParOf" srcId="{27F937FF-FC7B-4BFB-8451-AB89D8E3A786}" destId="{0A568F4F-34A6-4011-9A2B-47B9F5635E64}" srcOrd="1" destOrd="0" presId="urn:microsoft.com/office/officeart/2005/8/layout/hList9"/>
    <dgm:cxn modelId="{4510B7E2-DA43-4F63-8B72-5175DB607AB3}" type="presParOf" srcId="{DC10C35D-8F88-49A3-861B-108CC92E5066}" destId="{439D023F-8E53-4BA7-B99B-3DE0A420B357}" srcOrd="2" destOrd="0" presId="urn:microsoft.com/office/officeart/2005/8/layout/hList9"/>
    <dgm:cxn modelId="{9E3D9E90-DF32-4283-A3BA-8A43F4DE9132}" type="presParOf" srcId="{439D023F-8E53-4BA7-B99B-3DE0A420B357}" destId="{A357E353-889A-45EB-BE76-387188E95990}" srcOrd="0" destOrd="0" presId="urn:microsoft.com/office/officeart/2005/8/layout/hList9"/>
    <dgm:cxn modelId="{873AE2DF-7AA1-461D-BCA5-7E9D8B85B940}" type="presParOf" srcId="{439D023F-8E53-4BA7-B99B-3DE0A420B357}" destId="{C358341B-8690-4DDB-A5A2-E3A0D45E9921}" srcOrd="1" destOrd="0" presId="urn:microsoft.com/office/officeart/2005/8/layout/hList9"/>
    <dgm:cxn modelId="{396DB66D-E7D2-46EC-9627-1D07BB3BB235}" type="presParOf" srcId="{403B1AD0-7E6C-4885-8C0C-658B34EB4616}" destId="{6140E5A2-A876-45F7-83A6-4195A6E7614F}" srcOrd="2" destOrd="0" presId="urn:microsoft.com/office/officeart/2005/8/layout/hList9"/>
    <dgm:cxn modelId="{24DBAFD9-DA57-40AE-BC20-BB4826C3DDCF}" type="presParOf" srcId="{403B1AD0-7E6C-4885-8C0C-658B34EB4616}" destId="{A9002450-5EAF-4881-BF55-559202B47D4D}" srcOrd="3" destOrd="0" presId="urn:microsoft.com/office/officeart/2005/8/layout/hList9"/>
    <dgm:cxn modelId="{0C045629-86EC-4752-8615-091B9D4E5379}" type="presParOf" srcId="{403B1AD0-7E6C-4885-8C0C-658B34EB4616}" destId="{91778A23-4057-4793-AFFF-77D0FFABD91A}" srcOrd="4" destOrd="0" presId="urn:microsoft.com/office/officeart/2005/8/layout/hList9"/>
    <dgm:cxn modelId="{AA6F51E2-522B-4DC7-B9A5-45981316203F}" type="presParOf" srcId="{403B1AD0-7E6C-4885-8C0C-658B34EB4616}" destId="{F75CF9CD-BE95-4542-951A-7A97A27A49DE}" srcOrd="5" destOrd="0" presId="urn:microsoft.com/office/officeart/2005/8/layout/hList9"/>
    <dgm:cxn modelId="{2BB6B61F-1D0D-45AA-B967-C7726D0E720D}" type="presParOf" srcId="{403B1AD0-7E6C-4885-8C0C-658B34EB4616}" destId="{90A8738F-122D-4736-ABFE-C9ACE742183C}" srcOrd="6" destOrd="0" presId="urn:microsoft.com/office/officeart/2005/8/layout/hList9"/>
    <dgm:cxn modelId="{D21ACED3-A2FA-4CA7-880F-9653459C4408}" type="presParOf" srcId="{90A8738F-122D-4736-ABFE-C9ACE742183C}" destId="{3EB2C3E9-6279-41C5-B437-7FC8BE1279E6}" srcOrd="0" destOrd="0" presId="urn:microsoft.com/office/officeart/2005/8/layout/hList9"/>
    <dgm:cxn modelId="{89FB43B2-F731-4AF2-86B6-A81015A8E78C}" type="presParOf" srcId="{90A8738F-122D-4736-ABFE-C9ACE742183C}" destId="{2D556A03-9B15-4086-9EE7-7CD7857888A4}" srcOrd="1" destOrd="0" presId="urn:microsoft.com/office/officeart/2005/8/layout/hList9"/>
    <dgm:cxn modelId="{2993C97B-DE68-4B93-8D34-173BE35A7531}" type="presParOf" srcId="{2D556A03-9B15-4086-9EE7-7CD7857888A4}" destId="{68765DEF-6C48-4AF9-A003-035D41E1E0E9}" srcOrd="0" destOrd="0" presId="urn:microsoft.com/office/officeart/2005/8/layout/hList9"/>
    <dgm:cxn modelId="{4D5BB061-524B-433B-BA60-8C9EAE6E7C75}" type="presParOf" srcId="{2D556A03-9B15-4086-9EE7-7CD7857888A4}" destId="{21C011D4-7D6C-42F8-910F-622CE3F33147}" srcOrd="1" destOrd="0" presId="urn:microsoft.com/office/officeart/2005/8/layout/hList9"/>
    <dgm:cxn modelId="{C57BB0B5-02E9-422D-B2CD-80C2FFCC298A}" type="presParOf" srcId="{90A8738F-122D-4736-ABFE-C9ACE742183C}" destId="{0BF1B74D-6B4E-460F-9AE5-36570C9D7871}" srcOrd="2" destOrd="0" presId="urn:microsoft.com/office/officeart/2005/8/layout/hList9"/>
    <dgm:cxn modelId="{09A4086D-9978-41EF-BCF4-4C10770727E1}" type="presParOf" srcId="{0BF1B74D-6B4E-460F-9AE5-36570C9D7871}" destId="{E3D0B5C7-49A1-46C1-94EB-B750C465B21F}" srcOrd="0" destOrd="0" presId="urn:microsoft.com/office/officeart/2005/8/layout/hList9"/>
    <dgm:cxn modelId="{12DDA826-B7C9-4F06-97D5-C7EC6FE1B058}" type="presParOf" srcId="{0BF1B74D-6B4E-460F-9AE5-36570C9D7871}" destId="{B641066F-E410-499B-9DA7-8B328457CACA}" srcOrd="1" destOrd="0" presId="urn:microsoft.com/office/officeart/2005/8/layout/hList9"/>
    <dgm:cxn modelId="{E87360D2-31D5-4DDD-9520-D7EB7A8A54F6}" type="presParOf" srcId="{403B1AD0-7E6C-4885-8C0C-658B34EB4616}" destId="{71C19F15-ECBB-463E-8AD0-E256D50E5853}" srcOrd="7" destOrd="0" presId="urn:microsoft.com/office/officeart/2005/8/layout/hList9"/>
    <dgm:cxn modelId="{E752C571-D639-4D70-A619-738405A68447}" type="presParOf" srcId="{403B1AD0-7E6C-4885-8C0C-658B34EB4616}" destId="{BF2D66D0-CF5F-4E74-8D52-82205CCE4922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330C7B4-2E65-47B8-8F52-893F24CD37D7}" type="doc">
      <dgm:prSet loTypeId="urn:microsoft.com/office/officeart/2005/8/layout/process4" loCatId="list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id-ID"/>
        </a:p>
      </dgm:t>
    </dgm:pt>
    <dgm:pt modelId="{F547551E-0BDD-4A06-8407-A23ED5028168}">
      <dgm:prSet custT="1"/>
      <dgm:spPr/>
      <dgm:t>
        <a:bodyPr/>
        <a:lstStyle/>
        <a:p>
          <a:pPr rtl="0"/>
          <a:r>
            <a:rPr lang="en-US" sz="1800" dirty="0" smtClean="0"/>
            <a:t>A static WEP key can be entered as hexadecimal (hex) characters (0–9 and A–F) or ASCII</a:t>
          </a:r>
          <a:r>
            <a:rPr lang="id-ID" sz="1800" dirty="0" smtClean="0"/>
            <a:t> </a:t>
          </a:r>
          <a:r>
            <a:rPr lang="en-US" sz="1800" dirty="0" smtClean="0"/>
            <a:t>characters. </a:t>
          </a:r>
          <a:endParaRPr lang="id-ID" sz="1800" dirty="0"/>
        </a:p>
      </dgm:t>
    </dgm:pt>
    <dgm:pt modelId="{7746DDAB-4833-41C3-8270-C1C9629A63D8}" type="parTrans" cxnId="{0A02874D-44CB-4264-857B-F1EB2FC1C3A8}">
      <dgm:prSet/>
      <dgm:spPr/>
      <dgm:t>
        <a:bodyPr/>
        <a:lstStyle/>
        <a:p>
          <a:endParaRPr lang="id-ID" sz="1800"/>
        </a:p>
      </dgm:t>
    </dgm:pt>
    <dgm:pt modelId="{5593C4AF-3F76-4C5C-AE1A-B1C1F3472395}" type="sibTrans" cxnId="{0A02874D-44CB-4264-857B-F1EB2FC1C3A8}">
      <dgm:prSet/>
      <dgm:spPr/>
      <dgm:t>
        <a:bodyPr/>
        <a:lstStyle/>
        <a:p>
          <a:endParaRPr lang="id-ID" sz="1800"/>
        </a:p>
      </dgm:t>
    </dgm:pt>
    <dgm:pt modelId="{8CC17CF4-F28F-4A27-A69B-EB04A0ACEBE5}">
      <dgm:prSet custT="1"/>
      <dgm:spPr/>
      <dgm:t>
        <a:bodyPr/>
        <a:lstStyle/>
        <a:p>
          <a:pPr rtl="0"/>
          <a:r>
            <a:rPr lang="en-US" sz="1800" smtClean="0"/>
            <a:t>The static key must match on both the access point and the client device. </a:t>
          </a:r>
          <a:endParaRPr lang="id-ID" sz="1800"/>
        </a:p>
      </dgm:t>
    </dgm:pt>
    <dgm:pt modelId="{9392B2F3-70C3-436B-9369-F7014DDBC879}" type="parTrans" cxnId="{5A083A67-470B-46B9-BD3C-4B33B67DC8EC}">
      <dgm:prSet/>
      <dgm:spPr/>
      <dgm:t>
        <a:bodyPr/>
        <a:lstStyle/>
        <a:p>
          <a:endParaRPr lang="id-ID" sz="1800"/>
        </a:p>
      </dgm:t>
    </dgm:pt>
    <dgm:pt modelId="{39B3D0E9-0111-4EC4-AB87-BF68DFF0EA01}" type="sibTrans" cxnId="{5A083A67-470B-46B9-BD3C-4B33B67DC8EC}">
      <dgm:prSet/>
      <dgm:spPr/>
      <dgm:t>
        <a:bodyPr/>
        <a:lstStyle/>
        <a:p>
          <a:endParaRPr lang="id-ID" sz="1800"/>
        </a:p>
      </dgm:t>
    </dgm:pt>
    <dgm:pt modelId="{45505E95-0407-4F43-8000-79A5E14A06FB}">
      <dgm:prSet custT="1"/>
      <dgm:spPr/>
      <dgm:t>
        <a:bodyPr/>
        <a:lstStyle/>
        <a:p>
          <a:pPr rtl="0"/>
          <a:r>
            <a:rPr lang="en-US" sz="1800" dirty="0" smtClean="0"/>
            <a:t>Not all client stations or access points support</a:t>
          </a:r>
          <a:r>
            <a:rPr lang="id-ID" sz="1800" dirty="0" smtClean="0"/>
            <a:t> both hex and ASCII.</a:t>
          </a:r>
          <a:endParaRPr lang="id-ID" sz="1800" dirty="0"/>
        </a:p>
      </dgm:t>
    </dgm:pt>
    <dgm:pt modelId="{05533CA5-3668-4A78-8EA4-B28B2439FDF2}" type="parTrans" cxnId="{15369379-1312-4C91-B71B-D6CDDFECE69D}">
      <dgm:prSet/>
      <dgm:spPr/>
      <dgm:t>
        <a:bodyPr/>
        <a:lstStyle/>
        <a:p>
          <a:endParaRPr lang="id-ID" sz="1800"/>
        </a:p>
      </dgm:t>
    </dgm:pt>
    <dgm:pt modelId="{53C41204-9FE6-4AD2-8EE6-E26DBFDDC4C6}" type="sibTrans" cxnId="{15369379-1312-4C91-B71B-D6CDDFECE69D}">
      <dgm:prSet/>
      <dgm:spPr/>
      <dgm:t>
        <a:bodyPr/>
        <a:lstStyle/>
        <a:p>
          <a:endParaRPr lang="id-ID" sz="1800"/>
        </a:p>
      </dgm:t>
    </dgm:pt>
    <dgm:pt modelId="{12F254A2-85F0-45B0-B3C7-982A6ABEB800}">
      <dgm:prSet custT="1"/>
      <dgm:spPr/>
      <dgm:t>
        <a:bodyPr/>
        <a:lstStyle/>
        <a:p>
          <a:pPr rtl="0"/>
          <a:r>
            <a:rPr lang="en-US" sz="1800" dirty="0" smtClean="0"/>
            <a:t>A 40-bit</a:t>
          </a:r>
          <a:r>
            <a:rPr lang="id-ID" sz="1800" dirty="0" smtClean="0"/>
            <a:t> </a:t>
          </a:r>
          <a:r>
            <a:rPr lang="en-US" sz="1800" dirty="0" smtClean="0"/>
            <a:t>static key consists of 10 hex characters or 5 ASCII characters</a:t>
          </a:r>
          <a:r>
            <a:rPr lang="id-ID" sz="1800" dirty="0" smtClean="0"/>
            <a:t>.</a:t>
          </a:r>
          <a:endParaRPr lang="id-ID" sz="1800" dirty="0"/>
        </a:p>
      </dgm:t>
    </dgm:pt>
    <dgm:pt modelId="{CA73ED8E-2C39-430D-A7E6-A24DB9C0F546}" type="parTrans" cxnId="{860DFB02-BAB7-4CF0-94B6-A064DCB32D84}">
      <dgm:prSet/>
      <dgm:spPr/>
      <dgm:t>
        <a:bodyPr/>
        <a:lstStyle/>
        <a:p>
          <a:endParaRPr lang="id-ID" sz="1800"/>
        </a:p>
      </dgm:t>
    </dgm:pt>
    <dgm:pt modelId="{9BB9C287-AD96-4517-B13C-98A6415AFFC5}" type="sibTrans" cxnId="{860DFB02-BAB7-4CF0-94B6-A064DCB32D84}">
      <dgm:prSet/>
      <dgm:spPr/>
      <dgm:t>
        <a:bodyPr/>
        <a:lstStyle/>
        <a:p>
          <a:endParaRPr lang="id-ID" sz="1800"/>
        </a:p>
      </dgm:t>
    </dgm:pt>
    <dgm:pt modelId="{E778EA55-56BE-4C6B-8BCF-80122B4862D3}">
      <dgm:prSet custT="1"/>
      <dgm:spPr/>
      <dgm:t>
        <a:bodyPr/>
        <a:lstStyle/>
        <a:p>
          <a:pPr rtl="0"/>
          <a:r>
            <a:rPr lang="id-ID" sz="1800" dirty="0" smtClean="0"/>
            <a:t>A</a:t>
          </a:r>
          <a:r>
            <a:rPr lang="en-US" sz="1800" dirty="0" smtClean="0"/>
            <a:t> 104-bit static key consists</a:t>
          </a:r>
          <a:r>
            <a:rPr lang="id-ID" sz="1800" dirty="0" smtClean="0"/>
            <a:t> </a:t>
          </a:r>
          <a:r>
            <a:rPr lang="en-US" sz="1800" dirty="0" smtClean="0"/>
            <a:t>of 26 hex characters or 13 ASCII characters. </a:t>
          </a:r>
          <a:endParaRPr lang="id-ID" sz="1800" dirty="0"/>
        </a:p>
      </dgm:t>
    </dgm:pt>
    <dgm:pt modelId="{FC912217-A3EC-4FA0-9488-AD9B60D426CF}" type="parTrans" cxnId="{0D99DB00-9558-4DC9-B914-B114E58E00A4}">
      <dgm:prSet/>
      <dgm:spPr/>
      <dgm:t>
        <a:bodyPr/>
        <a:lstStyle/>
        <a:p>
          <a:endParaRPr lang="id-ID" sz="1800"/>
        </a:p>
      </dgm:t>
    </dgm:pt>
    <dgm:pt modelId="{0C5A70DA-9B96-4A9E-8E51-CB315EC7EBE1}" type="sibTrans" cxnId="{0D99DB00-9558-4DC9-B914-B114E58E00A4}">
      <dgm:prSet/>
      <dgm:spPr/>
      <dgm:t>
        <a:bodyPr/>
        <a:lstStyle/>
        <a:p>
          <a:endParaRPr lang="id-ID" sz="1800"/>
        </a:p>
      </dgm:t>
    </dgm:pt>
    <dgm:pt modelId="{BDA327A6-BE23-4DC6-BDE0-07CA6B525A26}">
      <dgm:prSet custT="1"/>
      <dgm:spPr/>
      <dgm:t>
        <a:bodyPr/>
        <a:lstStyle/>
        <a:p>
          <a:pPr rtl="0"/>
          <a:r>
            <a:rPr lang="en-US" sz="1800" i="0" dirty="0" smtClean="0"/>
            <a:t>Initialization Vector (IV)</a:t>
          </a:r>
          <a:r>
            <a:rPr lang="en-US" sz="1800" i="1" dirty="0" smtClean="0"/>
            <a:t> </a:t>
          </a:r>
          <a:r>
            <a:rPr lang="en-US" sz="1800" dirty="0" smtClean="0"/>
            <a:t> is sent in </a:t>
          </a:r>
          <a:r>
            <a:rPr lang="en-US" sz="1800" dirty="0" err="1" smtClean="0"/>
            <a:t>cleartext</a:t>
          </a:r>
          <a:r>
            <a:rPr lang="en-US" sz="1800" dirty="0" smtClean="0"/>
            <a:t> and is different on every frame</a:t>
          </a:r>
          <a:r>
            <a:rPr lang="id-ID" sz="1800" dirty="0" smtClean="0"/>
            <a:t>.</a:t>
          </a:r>
          <a:endParaRPr lang="id-ID" sz="1800" dirty="0"/>
        </a:p>
      </dgm:t>
    </dgm:pt>
    <dgm:pt modelId="{67638715-FA05-4DBC-BE1D-6ED05F8EAE95}" type="parTrans" cxnId="{BA900FAE-3DFD-4789-B358-54E829BA9E69}">
      <dgm:prSet/>
      <dgm:spPr/>
      <dgm:t>
        <a:bodyPr/>
        <a:lstStyle/>
        <a:p>
          <a:endParaRPr lang="id-ID" sz="1800"/>
        </a:p>
      </dgm:t>
    </dgm:pt>
    <dgm:pt modelId="{6BD8FB13-F09C-4A6D-A188-4D0D0C28FB6E}" type="sibTrans" cxnId="{BA900FAE-3DFD-4789-B358-54E829BA9E69}">
      <dgm:prSet/>
      <dgm:spPr/>
      <dgm:t>
        <a:bodyPr/>
        <a:lstStyle/>
        <a:p>
          <a:endParaRPr lang="id-ID" sz="1800"/>
        </a:p>
      </dgm:t>
    </dgm:pt>
    <dgm:pt modelId="{C5923B34-8E7C-4F6C-8A31-93909E295E6D}" type="pres">
      <dgm:prSet presAssocID="{5330C7B4-2E65-47B8-8F52-893F24CD37D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433A176B-0A8E-48A7-9207-9C40067F8B0B}" type="pres">
      <dgm:prSet presAssocID="{45505E95-0407-4F43-8000-79A5E14A06FB}" presName="boxAndChildren" presStyleCnt="0"/>
      <dgm:spPr/>
    </dgm:pt>
    <dgm:pt modelId="{9513B779-455B-4495-B255-89E83937C3CA}" type="pres">
      <dgm:prSet presAssocID="{45505E95-0407-4F43-8000-79A5E14A06FB}" presName="parentTextBox" presStyleLbl="node1" presStyleIdx="0" presStyleCnt="4"/>
      <dgm:spPr/>
      <dgm:t>
        <a:bodyPr/>
        <a:lstStyle/>
        <a:p>
          <a:endParaRPr lang="id-ID"/>
        </a:p>
      </dgm:t>
    </dgm:pt>
    <dgm:pt modelId="{DEE0E915-4735-4B93-8CB8-B19DFB1AFCFB}" type="pres">
      <dgm:prSet presAssocID="{39B3D0E9-0111-4EC4-AB87-BF68DFF0EA01}" presName="sp" presStyleCnt="0"/>
      <dgm:spPr/>
    </dgm:pt>
    <dgm:pt modelId="{5E348821-714A-46AF-9B31-FDA63674B07D}" type="pres">
      <dgm:prSet presAssocID="{8CC17CF4-F28F-4A27-A69B-EB04A0ACEBE5}" presName="arrowAndChildren" presStyleCnt="0"/>
      <dgm:spPr/>
    </dgm:pt>
    <dgm:pt modelId="{CD1E016B-E4B7-410F-A4AB-FDE6FA8807E5}" type="pres">
      <dgm:prSet presAssocID="{8CC17CF4-F28F-4A27-A69B-EB04A0ACEBE5}" presName="parentTextArrow" presStyleLbl="node1" presStyleIdx="1" presStyleCnt="4"/>
      <dgm:spPr/>
      <dgm:t>
        <a:bodyPr/>
        <a:lstStyle/>
        <a:p>
          <a:endParaRPr lang="id-ID"/>
        </a:p>
      </dgm:t>
    </dgm:pt>
    <dgm:pt modelId="{11008E69-90FD-4EBD-BEA8-0B81DF5F57E4}" type="pres">
      <dgm:prSet presAssocID="{5593C4AF-3F76-4C5C-AE1A-B1C1F3472395}" presName="sp" presStyleCnt="0"/>
      <dgm:spPr/>
    </dgm:pt>
    <dgm:pt modelId="{A1587B1F-1D86-4F22-A2D4-B1972C0273D8}" type="pres">
      <dgm:prSet presAssocID="{F547551E-0BDD-4A06-8407-A23ED5028168}" presName="arrowAndChildren" presStyleCnt="0"/>
      <dgm:spPr/>
    </dgm:pt>
    <dgm:pt modelId="{83B8A31E-6502-49AD-AEEA-43A4883720CF}" type="pres">
      <dgm:prSet presAssocID="{F547551E-0BDD-4A06-8407-A23ED5028168}" presName="parentTextArrow" presStyleLbl="node1" presStyleIdx="1" presStyleCnt="4"/>
      <dgm:spPr/>
      <dgm:t>
        <a:bodyPr/>
        <a:lstStyle/>
        <a:p>
          <a:endParaRPr lang="id-ID"/>
        </a:p>
      </dgm:t>
    </dgm:pt>
    <dgm:pt modelId="{BA14CE37-AAF8-4039-BD5E-BD5BF844CB00}" type="pres">
      <dgm:prSet presAssocID="{F547551E-0BDD-4A06-8407-A23ED5028168}" presName="arrow" presStyleLbl="node1" presStyleIdx="2" presStyleCnt="4" custScaleY="136227"/>
      <dgm:spPr/>
      <dgm:t>
        <a:bodyPr/>
        <a:lstStyle/>
        <a:p>
          <a:endParaRPr lang="id-ID"/>
        </a:p>
      </dgm:t>
    </dgm:pt>
    <dgm:pt modelId="{113C25BD-6384-4790-8543-12A73BFD2A96}" type="pres">
      <dgm:prSet presAssocID="{F547551E-0BDD-4A06-8407-A23ED5028168}" presName="descendantArrow" presStyleCnt="0"/>
      <dgm:spPr/>
    </dgm:pt>
    <dgm:pt modelId="{91668E17-536F-48C8-A663-7F636116FF0E}" type="pres">
      <dgm:prSet presAssocID="{12F254A2-85F0-45B0-B3C7-982A6ABEB800}" presName="childTextArrow" presStyleLbl="fgAccFollowNode1" presStyleIdx="0" presStyleCnt="2" custScaleY="14477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5FECD1AD-9348-481E-BDF1-9AEA9661DAF8}" type="pres">
      <dgm:prSet presAssocID="{E778EA55-56BE-4C6B-8BCF-80122B4862D3}" presName="childTextArrow" presStyleLbl="fgAccFollowNode1" presStyleIdx="1" presStyleCnt="2" custScaleY="15127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E3C5DF0-62BC-40F9-B18B-B1B05E6E0F9F}" type="pres">
      <dgm:prSet presAssocID="{6BD8FB13-F09C-4A6D-A188-4D0D0C28FB6E}" presName="sp" presStyleCnt="0"/>
      <dgm:spPr/>
    </dgm:pt>
    <dgm:pt modelId="{11D6541A-069E-45A2-A0FF-CEC7B8270F26}" type="pres">
      <dgm:prSet presAssocID="{BDA327A6-BE23-4DC6-BDE0-07CA6B525A26}" presName="arrowAndChildren" presStyleCnt="0"/>
      <dgm:spPr/>
    </dgm:pt>
    <dgm:pt modelId="{797082DF-62A2-473C-89C0-69823F259BBD}" type="pres">
      <dgm:prSet presAssocID="{BDA327A6-BE23-4DC6-BDE0-07CA6B525A26}" presName="parentTextArrow" presStyleLbl="node1" presStyleIdx="3" presStyleCnt="4"/>
      <dgm:spPr/>
      <dgm:t>
        <a:bodyPr/>
        <a:lstStyle/>
        <a:p>
          <a:endParaRPr lang="id-ID"/>
        </a:p>
      </dgm:t>
    </dgm:pt>
  </dgm:ptLst>
  <dgm:cxnLst>
    <dgm:cxn modelId="{4AF30CA3-3781-43F5-BA36-1819E62D7769}" type="presOf" srcId="{F547551E-0BDD-4A06-8407-A23ED5028168}" destId="{BA14CE37-AAF8-4039-BD5E-BD5BF844CB00}" srcOrd="1" destOrd="0" presId="urn:microsoft.com/office/officeart/2005/8/layout/process4"/>
    <dgm:cxn modelId="{15369379-1312-4C91-B71B-D6CDDFECE69D}" srcId="{5330C7B4-2E65-47B8-8F52-893F24CD37D7}" destId="{45505E95-0407-4F43-8000-79A5E14A06FB}" srcOrd="3" destOrd="0" parTransId="{05533CA5-3668-4A78-8EA4-B28B2439FDF2}" sibTransId="{53C41204-9FE6-4AD2-8EE6-E26DBFDDC4C6}"/>
    <dgm:cxn modelId="{BA900FAE-3DFD-4789-B358-54E829BA9E69}" srcId="{5330C7B4-2E65-47B8-8F52-893F24CD37D7}" destId="{BDA327A6-BE23-4DC6-BDE0-07CA6B525A26}" srcOrd="0" destOrd="0" parTransId="{67638715-FA05-4DBC-BE1D-6ED05F8EAE95}" sibTransId="{6BD8FB13-F09C-4A6D-A188-4D0D0C28FB6E}"/>
    <dgm:cxn modelId="{189D868B-1888-49F6-A62E-D3ACE7578AE4}" type="presOf" srcId="{F547551E-0BDD-4A06-8407-A23ED5028168}" destId="{83B8A31E-6502-49AD-AEEA-43A4883720CF}" srcOrd="0" destOrd="0" presId="urn:microsoft.com/office/officeart/2005/8/layout/process4"/>
    <dgm:cxn modelId="{2A6721D6-4407-404F-BF81-5618738FDC4D}" type="presOf" srcId="{8CC17CF4-F28F-4A27-A69B-EB04A0ACEBE5}" destId="{CD1E016B-E4B7-410F-A4AB-FDE6FA8807E5}" srcOrd="0" destOrd="0" presId="urn:microsoft.com/office/officeart/2005/8/layout/process4"/>
    <dgm:cxn modelId="{C4CC27ED-8E77-401C-8B47-5BFD556E9F58}" type="presOf" srcId="{12F254A2-85F0-45B0-B3C7-982A6ABEB800}" destId="{91668E17-536F-48C8-A663-7F636116FF0E}" srcOrd="0" destOrd="0" presId="urn:microsoft.com/office/officeart/2005/8/layout/process4"/>
    <dgm:cxn modelId="{68DE71DF-86E8-4910-AA39-4B82F9ADEF1D}" type="presOf" srcId="{E778EA55-56BE-4C6B-8BCF-80122B4862D3}" destId="{5FECD1AD-9348-481E-BDF1-9AEA9661DAF8}" srcOrd="0" destOrd="0" presId="urn:microsoft.com/office/officeart/2005/8/layout/process4"/>
    <dgm:cxn modelId="{F0E41177-A9F6-4637-81E0-9C749203ECCC}" type="presOf" srcId="{BDA327A6-BE23-4DC6-BDE0-07CA6B525A26}" destId="{797082DF-62A2-473C-89C0-69823F259BBD}" srcOrd="0" destOrd="0" presId="urn:microsoft.com/office/officeart/2005/8/layout/process4"/>
    <dgm:cxn modelId="{F58E3E79-8DE3-4E9E-8A96-43EBD8F06D3C}" type="presOf" srcId="{45505E95-0407-4F43-8000-79A5E14A06FB}" destId="{9513B779-455B-4495-B255-89E83937C3CA}" srcOrd="0" destOrd="0" presId="urn:microsoft.com/office/officeart/2005/8/layout/process4"/>
    <dgm:cxn modelId="{0D99DB00-9558-4DC9-B914-B114E58E00A4}" srcId="{F547551E-0BDD-4A06-8407-A23ED5028168}" destId="{E778EA55-56BE-4C6B-8BCF-80122B4862D3}" srcOrd="1" destOrd="0" parTransId="{FC912217-A3EC-4FA0-9488-AD9B60D426CF}" sibTransId="{0C5A70DA-9B96-4A9E-8E51-CB315EC7EBE1}"/>
    <dgm:cxn modelId="{860DFB02-BAB7-4CF0-94B6-A064DCB32D84}" srcId="{F547551E-0BDD-4A06-8407-A23ED5028168}" destId="{12F254A2-85F0-45B0-B3C7-982A6ABEB800}" srcOrd="0" destOrd="0" parTransId="{CA73ED8E-2C39-430D-A7E6-A24DB9C0F546}" sibTransId="{9BB9C287-AD96-4517-B13C-98A6415AFFC5}"/>
    <dgm:cxn modelId="{5A083A67-470B-46B9-BD3C-4B33B67DC8EC}" srcId="{5330C7B4-2E65-47B8-8F52-893F24CD37D7}" destId="{8CC17CF4-F28F-4A27-A69B-EB04A0ACEBE5}" srcOrd="2" destOrd="0" parTransId="{9392B2F3-70C3-436B-9369-F7014DDBC879}" sibTransId="{39B3D0E9-0111-4EC4-AB87-BF68DFF0EA01}"/>
    <dgm:cxn modelId="{B05892D9-6989-4007-B7A3-B2DB7ABC98D1}" type="presOf" srcId="{5330C7B4-2E65-47B8-8F52-893F24CD37D7}" destId="{C5923B34-8E7C-4F6C-8A31-93909E295E6D}" srcOrd="0" destOrd="0" presId="urn:microsoft.com/office/officeart/2005/8/layout/process4"/>
    <dgm:cxn modelId="{0A02874D-44CB-4264-857B-F1EB2FC1C3A8}" srcId="{5330C7B4-2E65-47B8-8F52-893F24CD37D7}" destId="{F547551E-0BDD-4A06-8407-A23ED5028168}" srcOrd="1" destOrd="0" parTransId="{7746DDAB-4833-41C3-8270-C1C9629A63D8}" sibTransId="{5593C4AF-3F76-4C5C-AE1A-B1C1F3472395}"/>
    <dgm:cxn modelId="{F6CFE34D-6C14-452C-98F4-40F0004D6DD2}" type="presParOf" srcId="{C5923B34-8E7C-4F6C-8A31-93909E295E6D}" destId="{433A176B-0A8E-48A7-9207-9C40067F8B0B}" srcOrd="0" destOrd="0" presId="urn:microsoft.com/office/officeart/2005/8/layout/process4"/>
    <dgm:cxn modelId="{CE298213-7D35-452C-9A4F-14EDBCDD1818}" type="presParOf" srcId="{433A176B-0A8E-48A7-9207-9C40067F8B0B}" destId="{9513B779-455B-4495-B255-89E83937C3CA}" srcOrd="0" destOrd="0" presId="urn:microsoft.com/office/officeart/2005/8/layout/process4"/>
    <dgm:cxn modelId="{9DFF9E9F-E611-4071-8EEF-0228CCB87F8D}" type="presParOf" srcId="{C5923B34-8E7C-4F6C-8A31-93909E295E6D}" destId="{DEE0E915-4735-4B93-8CB8-B19DFB1AFCFB}" srcOrd="1" destOrd="0" presId="urn:microsoft.com/office/officeart/2005/8/layout/process4"/>
    <dgm:cxn modelId="{BE765ACA-3D8F-4E5F-87F6-3388749B9A8F}" type="presParOf" srcId="{C5923B34-8E7C-4F6C-8A31-93909E295E6D}" destId="{5E348821-714A-46AF-9B31-FDA63674B07D}" srcOrd="2" destOrd="0" presId="urn:microsoft.com/office/officeart/2005/8/layout/process4"/>
    <dgm:cxn modelId="{8FB04604-67E2-4D51-98E9-DADF44C88A14}" type="presParOf" srcId="{5E348821-714A-46AF-9B31-FDA63674B07D}" destId="{CD1E016B-E4B7-410F-A4AB-FDE6FA8807E5}" srcOrd="0" destOrd="0" presId="urn:microsoft.com/office/officeart/2005/8/layout/process4"/>
    <dgm:cxn modelId="{88EA894D-1D9A-4082-9529-9E4AAF93A0AC}" type="presParOf" srcId="{C5923B34-8E7C-4F6C-8A31-93909E295E6D}" destId="{11008E69-90FD-4EBD-BEA8-0B81DF5F57E4}" srcOrd="3" destOrd="0" presId="urn:microsoft.com/office/officeart/2005/8/layout/process4"/>
    <dgm:cxn modelId="{7A4AE009-C959-4601-8738-A506B6869EE5}" type="presParOf" srcId="{C5923B34-8E7C-4F6C-8A31-93909E295E6D}" destId="{A1587B1F-1D86-4F22-A2D4-B1972C0273D8}" srcOrd="4" destOrd="0" presId="urn:microsoft.com/office/officeart/2005/8/layout/process4"/>
    <dgm:cxn modelId="{B2BB3449-0971-40D0-BE58-A9C10D24CA8D}" type="presParOf" srcId="{A1587B1F-1D86-4F22-A2D4-B1972C0273D8}" destId="{83B8A31E-6502-49AD-AEEA-43A4883720CF}" srcOrd="0" destOrd="0" presId="urn:microsoft.com/office/officeart/2005/8/layout/process4"/>
    <dgm:cxn modelId="{2EBA638B-BC24-4F14-AC0B-57748F08E665}" type="presParOf" srcId="{A1587B1F-1D86-4F22-A2D4-B1972C0273D8}" destId="{BA14CE37-AAF8-4039-BD5E-BD5BF844CB00}" srcOrd="1" destOrd="0" presId="urn:microsoft.com/office/officeart/2005/8/layout/process4"/>
    <dgm:cxn modelId="{194D556A-D19D-497A-9200-ACEDF7B38002}" type="presParOf" srcId="{A1587B1F-1D86-4F22-A2D4-B1972C0273D8}" destId="{113C25BD-6384-4790-8543-12A73BFD2A96}" srcOrd="2" destOrd="0" presId="urn:microsoft.com/office/officeart/2005/8/layout/process4"/>
    <dgm:cxn modelId="{21006B88-3B71-4A5F-A37A-9A66E18F4630}" type="presParOf" srcId="{113C25BD-6384-4790-8543-12A73BFD2A96}" destId="{91668E17-536F-48C8-A663-7F636116FF0E}" srcOrd="0" destOrd="0" presId="urn:microsoft.com/office/officeart/2005/8/layout/process4"/>
    <dgm:cxn modelId="{0ECDB8DE-034F-4677-AE2F-A047982AB523}" type="presParOf" srcId="{113C25BD-6384-4790-8543-12A73BFD2A96}" destId="{5FECD1AD-9348-481E-BDF1-9AEA9661DAF8}" srcOrd="1" destOrd="0" presId="urn:microsoft.com/office/officeart/2005/8/layout/process4"/>
    <dgm:cxn modelId="{3372DD6E-3A48-4FDD-809F-8463BD29EBB8}" type="presParOf" srcId="{C5923B34-8E7C-4F6C-8A31-93909E295E6D}" destId="{AE3C5DF0-62BC-40F9-B18B-B1B05E6E0F9F}" srcOrd="5" destOrd="0" presId="urn:microsoft.com/office/officeart/2005/8/layout/process4"/>
    <dgm:cxn modelId="{C9C45FD0-45D0-4892-983F-FE467FFF4DC8}" type="presParOf" srcId="{C5923B34-8E7C-4F6C-8A31-93909E295E6D}" destId="{11D6541A-069E-45A2-A0FF-CEC7B8270F26}" srcOrd="6" destOrd="0" presId="urn:microsoft.com/office/officeart/2005/8/layout/process4"/>
    <dgm:cxn modelId="{8AA614DF-CAA3-411D-A99B-165372388FF8}" type="presParOf" srcId="{11D6541A-069E-45A2-A0FF-CEC7B8270F26}" destId="{797082DF-62A2-473C-89C0-69823F259BBD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513B536-8294-4830-8A14-28E9A08880B5}" type="doc">
      <dgm:prSet loTypeId="urn:microsoft.com/office/officeart/2005/8/layout/vProcess5" loCatId="process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id-ID"/>
        </a:p>
      </dgm:t>
    </dgm:pt>
    <dgm:pt modelId="{DE3898C7-8F41-4E88-ACFF-E808428710A2}">
      <dgm:prSet/>
      <dgm:spPr/>
      <dgm:t>
        <a:bodyPr/>
        <a:lstStyle/>
        <a:p>
          <a:pPr algn="just" rtl="0"/>
          <a:r>
            <a:rPr lang="en-US" dirty="0" smtClean="0"/>
            <a:t>WEP runs a cyclic redundancy check (CRC) on the plaintext data</a:t>
          </a:r>
          <a:r>
            <a:rPr lang="id-ID" dirty="0" smtClean="0"/>
            <a:t> </a:t>
          </a:r>
          <a:r>
            <a:rPr lang="en-US" dirty="0" smtClean="0"/>
            <a:t>that is to be encrypted and then appends the Integrity Check Value (ICV) to the end of the</a:t>
          </a:r>
          <a:r>
            <a:rPr lang="id-ID" dirty="0" smtClean="0"/>
            <a:t> </a:t>
          </a:r>
          <a:r>
            <a:rPr lang="en-US" dirty="0" smtClean="0"/>
            <a:t>plaintext data. </a:t>
          </a:r>
          <a:endParaRPr lang="id-ID" dirty="0"/>
        </a:p>
      </dgm:t>
    </dgm:pt>
    <dgm:pt modelId="{9A911855-91AD-40FF-93D9-DF33407CA234}" type="parTrans" cxnId="{0A4DAAA3-CB32-4183-AFD1-D789677BDD91}">
      <dgm:prSet/>
      <dgm:spPr/>
      <dgm:t>
        <a:bodyPr/>
        <a:lstStyle/>
        <a:p>
          <a:endParaRPr lang="id-ID"/>
        </a:p>
      </dgm:t>
    </dgm:pt>
    <dgm:pt modelId="{4C7FA915-6E52-449B-9010-46728E0E4BF1}" type="sibTrans" cxnId="{0A4DAAA3-CB32-4183-AFD1-D789677BDD91}">
      <dgm:prSet/>
      <dgm:spPr/>
      <dgm:t>
        <a:bodyPr/>
        <a:lstStyle/>
        <a:p>
          <a:endParaRPr lang="id-ID"/>
        </a:p>
      </dgm:t>
    </dgm:pt>
    <dgm:pt modelId="{B32D717C-E24F-4BB8-A256-89C1240EE09E}">
      <dgm:prSet/>
      <dgm:spPr/>
      <dgm:t>
        <a:bodyPr/>
        <a:lstStyle/>
        <a:p>
          <a:pPr algn="just" rtl="0"/>
          <a:r>
            <a:rPr lang="en-US" dirty="0" smtClean="0"/>
            <a:t>A 24-bit </a:t>
          </a:r>
          <a:r>
            <a:rPr lang="en-US" dirty="0" err="1" smtClean="0"/>
            <a:t>cleartext</a:t>
          </a:r>
          <a:r>
            <a:rPr lang="en-US" dirty="0" smtClean="0"/>
            <a:t> Initialization Vector (IV) is then generated and combined</a:t>
          </a:r>
          <a:r>
            <a:rPr lang="id-ID" dirty="0" smtClean="0"/>
            <a:t> </a:t>
          </a:r>
          <a:r>
            <a:rPr lang="en-US" dirty="0" smtClean="0"/>
            <a:t>with the static secret key.</a:t>
          </a:r>
          <a:endParaRPr lang="id-ID" dirty="0"/>
        </a:p>
      </dgm:t>
    </dgm:pt>
    <dgm:pt modelId="{51F4018F-AB26-4211-8A5E-3532EE07E7A7}" type="parTrans" cxnId="{9C8577A0-5CD6-4619-8FC4-58DD5F767B26}">
      <dgm:prSet/>
      <dgm:spPr/>
      <dgm:t>
        <a:bodyPr/>
        <a:lstStyle/>
        <a:p>
          <a:endParaRPr lang="id-ID"/>
        </a:p>
      </dgm:t>
    </dgm:pt>
    <dgm:pt modelId="{88139072-CD81-4F29-B69F-519AB0F556C0}" type="sibTrans" cxnId="{9C8577A0-5CD6-4619-8FC4-58DD5F767B26}">
      <dgm:prSet/>
      <dgm:spPr/>
      <dgm:t>
        <a:bodyPr/>
        <a:lstStyle/>
        <a:p>
          <a:endParaRPr lang="id-ID"/>
        </a:p>
      </dgm:t>
    </dgm:pt>
    <dgm:pt modelId="{4E3FCF0D-55A7-43FF-A927-1D90B499A609}">
      <dgm:prSet/>
      <dgm:spPr/>
      <dgm:t>
        <a:bodyPr/>
        <a:lstStyle/>
        <a:p>
          <a:pPr algn="just" rtl="0"/>
          <a:r>
            <a:rPr lang="en-US" dirty="0" smtClean="0"/>
            <a:t>WEP then uses both the static key and the IV as seeding material</a:t>
          </a:r>
          <a:r>
            <a:rPr lang="id-ID" dirty="0" smtClean="0"/>
            <a:t> </a:t>
          </a:r>
          <a:r>
            <a:rPr lang="en-US" dirty="0" smtClean="0"/>
            <a:t>through a pseudo-random algorithm that generates random bits of data known as a </a:t>
          </a:r>
          <a:r>
            <a:rPr lang="en-US" dirty="0" err="1" smtClean="0"/>
            <a:t>keystream</a:t>
          </a:r>
          <a:r>
            <a:rPr lang="en-US" dirty="0" smtClean="0"/>
            <a:t>.</a:t>
          </a:r>
          <a:endParaRPr lang="id-ID" dirty="0"/>
        </a:p>
      </dgm:t>
    </dgm:pt>
    <dgm:pt modelId="{204B7333-345E-462E-BEEA-A58D77B6C4AC}" type="parTrans" cxnId="{F1B90829-4111-44CC-BC82-A2E67CE82543}">
      <dgm:prSet/>
      <dgm:spPr/>
      <dgm:t>
        <a:bodyPr/>
        <a:lstStyle/>
        <a:p>
          <a:endParaRPr lang="id-ID"/>
        </a:p>
      </dgm:t>
    </dgm:pt>
    <dgm:pt modelId="{BA40C90D-98BF-4C4B-8B60-02C9427B91B3}" type="sibTrans" cxnId="{F1B90829-4111-44CC-BC82-A2E67CE82543}">
      <dgm:prSet/>
      <dgm:spPr/>
      <dgm:t>
        <a:bodyPr/>
        <a:lstStyle/>
        <a:p>
          <a:endParaRPr lang="id-ID"/>
        </a:p>
      </dgm:t>
    </dgm:pt>
    <dgm:pt modelId="{5A4D6D8F-9442-4808-9938-E6661CDD7CE9}" type="pres">
      <dgm:prSet presAssocID="{6513B536-8294-4830-8A14-28E9A08880B5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8ABE3D10-0402-4377-9EFD-4537077130A1}" type="pres">
      <dgm:prSet presAssocID="{6513B536-8294-4830-8A14-28E9A08880B5}" presName="dummyMaxCanvas" presStyleCnt="0">
        <dgm:presLayoutVars/>
      </dgm:prSet>
      <dgm:spPr/>
    </dgm:pt>
    <dgm:pt modelId="{D59FE6B3-77DA-4CB9-86F8-227931FA9F37}" type="pres">
      <dgm:prSet presAssocID="{6513B536-8294-4830-8A14-28E9A08880B5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BE3E159-45FD-4C5C-A88B-F40E14B7D223}" type="pres">
      <dgm:prSet presAssocID="{6513B536-8294-4830-8A14-28E9A08880B5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D723B75B-45E2-4611-8607-59FB905B3418}" type="pres">
      <dgm:prSet presAssocID="{6513B536-8294-4830-8A14-28E9A08880B5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741B79A-CCC5-4B54-88D0-B44FDEEE81CC}" type="pres">
      <dgm:prSet presAssocID="{6513B536-8294-4830-8A14-28E9A08880B5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E33D7F0-A49B-4328-B21A-78E67EFA6EC4}" type="pres">
      <dgm:prSet presAssocID="{6513B536-8294-4830-8A14-28E9A08880B5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CD3800D-4545-4AFE-BB41-E9E8D119436E}" type="pres">
      <dgm:prSet presAssocID="{6513B536-8294-4830-8A14-28E9A08880B5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5E178E44-A527-4FE1-8527-D7446339CA71}" type="pres">
      <dgm:prSet presAssocID="{6513B536-8294-4830-8A14-28E9A08880B5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26E11D45-74A2-4AA6-B1B6-094EF20FE86A}" type="pres">
      <dgm:prSet presAssocID="{6513B536-8294-4830-8A14-28E9A08880B5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EEC20BCC-1C47-4228-B98E-0AA7B7345CA9}" type="presOf" srcId="{B32D717C-E24F-4BB8-A256-89C1240EE09E}" destId="{5E178E44-A527-4FE1-8527-D7446339CA71}" srcOrd="1" destOrd="0" presId="urn:microsoft.com/office/officeart/2005/8/layout/vProcess5"/>
    <dgm:cxn modelId="{0A082888-FBCD-47C6-95DA-20DC5E1ECAEA}" type="presOf" srcId="{DE3898C7-8F41-4E88-ACFF-E808428710A2}" destId="{3CD3800D-4545-4AFE-BB41-E9E8D119436E}" srcOrd="1" destOrd="0" presId="urn:microsoft.com/office/officeart/2005/8/layout/vProcess5"/>
    <dgm:cxn modelId="{0A4DAAA3-CB32-4183-AFD1-D789677BDD91}" srcId="{6513B536-8294-4830-8A14-28E9A08880B5}" destId="{DE3898C7-8F41-4E88-ACFF-E808428710A2}" srcOrd="0" destOrd="0" parTransId="{9A911855-91AD-40FF-93D9-DF33407CA234}" sibTransId="{4C7FA915-6E52-449B-9010-46728E0E4BF1}"/>
    <dgm:cxn modelId="{7CB9E8D4-2870-44DD-8384-B1D94AAE875A}" type="presOf" srcId="{4E3FCF0D-55A7-43FF-A927-1D90B499A609}" destId="{26E11D45-74A2-4AA6-B1B6-094EF20FE86A}" srcOrd="1" destOrd="0" presId="urn:microsoft.com/office/officeart/2005/8/layout/vProcess5"/>
    <dgm:cxn modelId="{45DCDE00-B23E-401A-B3AE-8A57EAB1D3DD}" type="presOf" srcId="{4E3FCF0D-55A7-43FF-A927-1D90B499A609}" destId="{D723B75B-45E2-4611-8607-59FB905B3418}" srcOrd="0" destOrd="0" presId="urn:microsoft.com/office/officeart/2005/8/layout/vProcess5"/>
    <dgm:cxn modelId="{EB3083F4-1068-4474-B756-6F47D900CD0E}" type="presOf" srcId="{DE3898C7-8F41-4E88-ACFF-E808428710A2}" destId="{D59FE6B3-77DA-4CB9-86F8-227931FA9F37}" srcOrd="0" destOrd="0" presId="urn:microsoft.com/office/officeart/2005/8/layout/vProcess5"/>
    <dgm:cxn modelId="{9C8577A0-5CD6-4619-8FC4-58DD5F767B26}" srcId="{6513B536-8294-4830-8A14-28E9A08880B5}" destId="{B32D717C-E24F-4BB8-A256-89C1240EE09E}" srcOrd="1" destOrd="0" parTransId="{51F4018F-AB26-4211-8A5E-3532EE07E7A7}" sibTransId="{88139072-CD81-4F29-B69F-519AB0F556C0}"/>
    <dgm:cxn modelId="{BA81AC5D-26B4-4FFB-962C-1A47398A8038}" type="presOf" srcId="{6513B536-8294-4830-8A14-28E9A08880B5}" destId="{5A4D6D8F-9442-4808-9938-E6661CDD7CE9}" srcOrd="0" destOrd="0" presId="urn:microsoft.com/office/officeart/2005/8/layout/vProcess5"/>
    <dgm:cxn modelId="{0954DF4D-CC6E-4634-9DC5-B6511E87F962}" type="presOf" srcId="{B32D717C-E24F-4BB8-A256-89C1240EE09E}" destId="{EBE3E159-45FD-4C5C-A88B-F40E14B7D223}" srcOrd="0" destOrd="0" presId="urn:microsoft.com/office/officeart/2005/8/layout/vProcess5"/>
    <dgm:cxn modelId="{35394BCC-42D4-4A18-84DA-E996C131FD7C}" type="presOf" srcId="{4C7FA915-6E52-449B-9010-46728E0E4BF1}" destId="{E741B79A-CCC5-4B54-88D0-B44FDEEE81CC}" srcOrd="0" destOrd="0" presId="urn:microsoft.com/office/officeart/2005/8/layout/vProcess5"/>
    <dgm:cxn modelId="{698AAC42-99D6-4B88-B569-A06458F453C9}" type="presOf" srcId="{88139072-CD81-4F29-B69F-519AB0F556C0}" destId="{8E33D7F0-A49B-4328-B21A-78E67EFA6EC4}" srcOrd="0" destOrd="0" presId="urn:microsoft.com/office/officeart/2005/8/layout/vProcess5"/>
    <dgm:cxn modelId="{F1B90829-4111-44CC-BC82-A2E67CE82543}" srcId="{6513B536-8294-4830-8A14-28E9A08880B5}" destId="{4E3FCF0D-55A7-43FF-A927-1D90B499A609}" srcOrd="2" destOrd="0" parTransId="{204B7333-345E-462E-BEEA-A58D77B6C4AC}" sibTransId="{BA40C90D-98BF-4C4B-8B60-02C9427B91B3}"/>
    <dgm:cxn modelId="{BEE1F61E-550D-4922-AC4F-DBE29220C1DF}" type="presParOf" srcId="{5A4D6D8F-9442-4808-9938-E6661CDD7CE9}" destId="{8ABE3D10-0402-4377-9EFD-4537077130A1}" srcOrd="0" destOrd="0" presId="urn:microsoft.com/office/officeart/2005/8/layout/vProcess5"/>
    <dgm:cxn modelId="{76555135-9927-45FA-83A6-DAB43B0F8A9A}" type="presParOf" srcId="{5A4D6D8F-9442-4808-9938-E6661CDD7CE9}" destId="{D59FE6B3-77DA-4CB9-86F8-227931FA9F37}" srcOrd="1" destOrd="0" presId="urn:microsoft.com/office/officeart/2005/8/layout/vProcess5"/>
    <dgm:cxn modelId="{3E64CE3D-D103-4C38-A2AB-BDCB335A64D5}" type="presParOf" srcId="{5A4D6D8F-9442-4808-9938-E6661CDD7CE9}" destId="{EBE3E159-45FD-4C5C-A88B-F40E14B7D223}" srcOrd="2" destOrd="0" presId="urn:microsoft.com/office/officeart/2005/8/layout/vProcess5"/>
    <dgm:cxn modelId="{FFC09D6D-E415-4752-9073-E2F5C6204275}" type="presParOf" srcId="{5A4D6D8F-9442-4808-9938-E6661CDD7CE9}" destId="{D723B75B-45E2-4611-8607-59FB905B3418}" srcOrd="3" destOrd="0" presId="urn:microsoft.com/office/officeart/2005/8/layout/vProcess5"/>
    <dgm:cxn modelId="{A203BCAC-2D29-436F-837D-903780B80757}" type="presParOf" srcId="{5A4D6D8F-9442-4808-9938-E6661CDD7CE9}" destId="{E741B79A-CCC5-4B54-88D0-B44FDEEE81CC}" srcOrd="4" destOrd="0" presId="urn:microsoft.com/office/officeart/2005/8/layout/vProcess5"/>
    <dgm:cxn modelId="{6E32DB7F-3DE9-4242-AB09-14013D444506}" type="presParOf" srcId="{5A4D6D8F-9442-4808-9938-E6661CDD7CE9}" destId="{8E33D7F0-A49B-4328-B21A-78E67EFA6EC4}" srcOrd="5" destOrd="0" presId="urn:microsoft.com/office/officeart/2005/8/layout/vProcess5"/>
    <dgm:cxn modelId="{EF8C57BA-C008-44A1-B60A-03BDB9B4B07B}" type="presParOf" srcId="{5A4D6D8F-9442-4808-9938-E6661CDD7CE9}" destId="{3CD3800D-4545-4AFE-BB41-E9E8D119436E}" srcOrd="6" destOrd="0" presId="urn:microsoft.com/office/officeart/2005/8/layout/vProcess5"/>
    <dgm:cxn modelId="{ED46EA2E-F67C-44CD-BE7A-582289883556}" type="presParOf" srcId="{5A4D6D8F-9442-4808-9938-E6661CDD7CE9}" destId="{5E178E44-A527-4FE1-8527-D7446339CA71}" srcOrd="7" destOrd="0" presId="urn:microsoft.com/office/officeart/2005/8/layout/vProcess5"/>
    <dgm:cxn modelId="{6B34A806-A655-4DAA-A149-9E5E53988828}" type="presParOf" srcId="{5A4D6D8F-9442-4808-9938-E6661CDD7CE9}" destId="{26E11D45-74A2-4AA6-B1B6-094EF20FE86A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D8CA65D-91C5-4AEC-911D-E6E67CCA6C3E}" type="doc">
      <dgm:prSet loTypeId="urn:microsoft.com/office/officeart/2005/8/layout/vProcess5" loCatId="process" qsTypeId="urn:microsoft.com/office/officeart/2005/8/quickstyle/3d2" qsCatId="3D" csTypeId="urn:microsoft.com/office/officeart/2005/8/colors/colorful3" csCatId="colorful"/>
      <dgm:spPr/>
      <dgm:t>
        <a:bodyPr/>
        <a:lstStyle/>
        <a:p>
          <a:endParaRPr lang="id-ID"/>
        </a:p>
      </dgm:t>
    </dgm:pt>
    <dgm:pt modelId="{70EF583C-34A2-47F4-8D5E-3CBFEABCD1B2}">
      <dgm:prSet/>
      <dgm:spPr/>
      <dgm:t>
        <a:bodyPr/>
        <a:lstStyle/>
        <a:p>
          <a:pPr algn="just" rtl="0"/>
          <a:r>
            <a:rPr lang="en-US" dirty="0" smtClean="0"/>
            <a:t>The pseudo-random bits in the </a:t>
          </a:r>
          <a:r>
            <a:rPr lang="en-US" dirty="0" err="1" smtClean="0"/>
            <a:t>keystream</a:t>
          </a:r>
          <a:r>
            <a:rPr lang="en-US" dirty="0" smtClean="0"/>
            <a:t> are then combined with the plaintext</a:t>
          </a:r>
          <a:r>
            <a:rPr lang="id-ID" dirty="0" smtClean="0"/>
            <a:t> </a:t>
          </a:r>
          <a:r>
            <a:rPr lang="en-US" dirty="0" smtClean="0"/>
            <a:t>data bits using a Boolean XOR process. </a:t>
          </a:r>
          <a:endParaRPr lang="id-ID" dirty="0"/>
        </a:p>
      </dgm:t>
    </dgm:pt>
    <dgm:pt modelId="{BB573282-B8EE-48B9-AFD1-BB8178D0E474}" type="parTrans" cxnId="{FE0FDACB-A062-4B8D-A60F-B35570DBDD6A}">
      <dgm:prSet/>
      <dgm:spPr/>
      <dgm:t>
        <a:bodyPr/>
        <a:lstStyle/>
        <a:p>
          <a:endParaRPr lang="id-ID"/>
        </a:p>
      </dgm:t>
    </dgm:pt>
    <dgm:pt modelId="{EBB11EC4-C7F5-4E78-AAD0-3E7991E611FA}" type="sibTrans" cxnId="{FE0FDACB-A062-4B8D-A60F-B35570DBDD6A}">
      <dgm:prSet/>
      <dgm:spPr/>
      <dgm:t>
        <a:bodyPr/>
        <a:lstStyle/>
        <a:p>
          <a:endParaRPr lang="id-ID"/>
        </a:p>
      </dgm:t>
    </dgm:pt>
    <dgm:pt modelId="{B121D035-4D97-4885-9D9E-D90B4C251F72}">
      <dgm:prSet/>
      <dgm:spPr/>
      <dgm:t>
        <a:bodyPr/>
        <a:lstStyle/>
        <a:p>
          <a:pPr algn="just" rtl="0"/>
          <a:r>
            <a:rPr lang="en-US" dirty="0" smtClean="0"/>
            <a:t>The end result is the WEP </a:t>
          </a:r>
          <a:r>
            <a:rPr lang="en-US" dirty="0" err="1" smtClean="0"/>
            <a:t>ciphertext</a:t>
          </a:r>
          <a:r>
            <a:rPr lang="en-US" dirty="0" smtClean="0"/>
            <a:t>, which is the</a:t>
          </a:r>
          <a:r>
            <a:rPr lang="id-ID" dirty="0" smtClean="0"/>
            <a:t> </a:t>
          </a:r>
          <a:r>
            <a:rPr lang="en-US" dirty="0" smtClean="0"/>
            <a:t>encrypted data. The encrypted data is then prefixed with the </a:t>
          </a:r>
          <a:r>
            <a:rPr lang="en-US" dirty="0" err="1" smtClean="0"/>
            <a:t>cleartext</a:t>
          </a:r>
          <a:r>
            <a:rPr lang="en-US" dirty="0" smtClean="0"/>
            <a:t> IV.</a:t>
          </a:r>
          <a:endParaRPr lang="id-ID" dirty="0"/>
        </a:p>
      </dgm:t>
    </dgm:pt>
    <dgm:pt modelId="{DCD392AB-8B5E-4724-ADBB-983F491CA771}" type="parTrans" cxnId="{C457C294-4AC0-47A0-80E7-55E5A1B1B0CE}">
      <dgm:prSet/>
      <dgm:spPr/>
      <dgm:t>
        <a:bodyPr/>
        <a:lstStyle/>
        <a:p>
          <a:endParaRPr lang="id-ID"/>
        </a:p>
      </dgm:t>
    </dgm:pt>
    <dgm:pt modelId="{9DDB04B2-49C7-4223-8579-BD63C1AF024A}" type="sibTrans" cxnId="{C457C294-4AC0-47A0-80E7-55E5A1B1B0CE}">
      <dgm:prSet/>
      <dgm:spPr/>
      <dgm:t>
        <a:bodyPr/>
        <a:lstStyle/>
        <a:p>
          <a:endParaRPr lang="id-ID"/>
        </a:p>
      </dgm:t>
    </dgm:pt>
    <dgm:pt modelId="{E9F6E61C-9F91-4A86-8809-BA44B01FAB70}" type="pres">
      <dgm:prSet presAssocID="{9D8CA65D-91C5-4AEC-911D-E6E67CCA6C3E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71C99D7E-1427-4602-BFE1-4CE38DBCF324}" type="pres">
      <dgm:prSet presAssocID="{9D8CA65D-91C5-4AEC-911D-E6E67CCA6C3E}" presName="dummyMaxCanvas" presStyleCnt="0">
        <dgm:presLayoutVars/>
      </dgm:prSet>
      <dgm:spPr/>
    </dgm:pt>
    <dgm:pt modelId="{509DFBB7-AC60-46FD-91B8-F5FBC21966A2}" type="pres">
      <dgm:prSet presAssocID="{9D8CA65D-91C5-4AEC-911D-E6E67CCA6C3E}" presName="TwoNodes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448CEF5-8E58-4692-ADB7-078BD6FAB816}" type="pres">
      <dgm:prSet presAssocID="{9D8CA65D-91C5-4AEC-911D-E6E67CCA6C3E}" presName="TwoNodes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F4460A33-6A15-4138-893E-02D8CCD07626}" type="pres">
      <dgm:prSet presAssocID="{9D8CA65D-91C5-4AEC-911D-E6E67CCA6C3E}" presName="TwoConn_1-2" presStyleLbl="f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AEA0188-CACF-45CF-A20D-51A982324528}" type="pres">
      <dgm:prSet presAssocID="{9D8CA65D-91C5-4AEC-911D-E6E67CCA6C3E}" presName="TwoNodes_1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F67FC00-6424-466C-BDD4-34EB1F1489CA}" type="pres">
      <dgm:prSet presAssocID="{9D8CA65D-91C5-4AEC-911D-E6E67CCA6C3E}" presName="TwoNodes_2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216E4582-8B79-4C7E-9D90-86E35B4D33C5}" type="presOf" srcId="{EBB11EC4-C7F5-4E78-AAD0-3E7991E611FA}" destId="{F4460A33-6A15-4138-893E-02D8CCD07626}" srcOrd="0" destOrd="0" presId="urn:microsoft.com/office/officeart/2005/8/layout/vProcess5"/>
    <dgm:cxn modelId="{0DADEF44-D021-48D6-98AF-5556FB007295}" type="presOf" srcId="{B121D035-4D97-4885-9D9E-D90B4C251F72}" destId="{3F67FC00-6424-466C-BDD4-34EB1F1489CA}" srcOrd="1" destOrd="0" presId="urn:microsoft.com/office/officeart/2005/8/layout/vProcess5"/>
    <dgm:cxn modelId="{FD2E9263-023B-4D1F-81A1-8D74928F5094}" type="presOf" srcId="{70EF583C-34A2-47F4-8D5E-3CBFEABCD1B2}" destId="{3AEA0188-CACF-45CF-A20D-51A982324528}" srcOrd="1" destOrd="0" presId="urn:microsoft.com/office/officeart/2005/8/layout/vProcess5"/>
    <dgm:cxn modelId="{FE0FDACB-A062-4B8D-A60F-B35570DBDD6A}" srcId="{9D8CA65D-91C5-4AEC-911D-E6E67CCA6C3E}" destId="{70EF583C-34A2-47F4-8D5E-3CBFEABCD1B2}" srcOrd="0" destOrd="0" parTransId="{BB573282-B8EE-48B9-AFD1-BB8178D0E474}" sibTransId="{EBB11EC4-C7F5-4E78-AAD0-3E7991E611FA}"/>
    <dgm:cxn modelId="{51C6A52A-AB39-432E-8884-EBEE9A03FDC2}" type="presOf" srcId="{B121D035-4D97-4885-9D9E-D90B4C251F72}" destId="{4448CEF5-8E58-4692-ADB7-078BD6FAB816}" srcOrd="0" destOrd="0" presId="urn:microsoft.com/office/officeart/2005/8/layout/vProcess5"/>
    <dgm:cxn modelId="{78D31F98-461D-46FE-9CF6-05ABF2980FBC}" type="presOf" srcId="{9D8CA65D-91C5-4AEC-911D-E6E67CCA6C3E}" destId="{E9F6E61C-9F91-4A86-8809-BA44B01FAB70}" srcOrd="0" destOrd="0" presId="urn:microsoft.com/office/officeart/2005/8/layout/vProcess5"/>
    <dgm:cxn modelId="{C457C294-4AC0-47A0-80E7-55E5A1B1B0CE}" srcId="{9D8CA65D-91C5-4AEC-911D-E6E67CCA6C3E}" destId="{B121D035-4D97-4885-9D9E-D90B4C251F72}" srcOrd="1" destOrd="0" parTransId="{DCD392AB-8B5E-4724-ADBB-983F491CA771}" sibTransId="{9DDB04B2-49C7-4223-8579-BD63C1AF024A}"/>
    <dgm:cxn modelId="{B3029BF5-A1F8-4AB8-AD21-A0CCEDDA3D80}" type="presOf" srcId="{70EF583C-34A2-47F4-8D5E-3CBFEABCD1B2}" destId="{509DFBB7-AC60-46FD-91B8-F5FBC21966A2}" srcOrd="0" destOrd="0" presId="urn:microsoft.com/office/officeart/2005/8/layout/vProcess5"/>
    <dgm:cxn modelId="{29199706-FAEE-446B-A85A-6F621D128118}" type="presParOf" srcId="{E9F6E61C-9F91-4A86-8809-BA44B01FAB70}" destId="{71C99D7E-1427-4602-BFE1-4CE38DBCF324}" srcOrd="0" destOrd="0" presId="urn:microsoft.com/office/officeart/2005/8/layout/vProcess5"/>
    <dgm:cxn modelId="{3BA41871-A84A-4160-BCD6-8F726C677BD8}" type="presParOf" srcId="{E9F6E61C-9F91-4A86-8809-BA44B01FAB70}" destId="{509DFBB7-AC60-46FD-91B8-F5FBC21966A2}" srcOrd="1" destOrd="0" presId="urn:microsoft.com/office/officeart/2005/8/layout/vProcess5"/>
    <dgm:cxn modelId="{C3B4A265-5700-47AC-99D2-180628D914DB}" type="presParOf" srcId="{E9F6E61C-9F91-4A86-8809-BA44B01FAB70}" destId="{4448CEF5-8E58-4692-ADB7-078BD6FAB816}" srcOrd="2" destOrd="0" presId="urn:microsoft.com/office/officeart/2005/8/layout/vProcess5"/>
    <dgm:cxn modelId="{ACDB23E6-3A6D-4667-8B61-45E8446A136F}" type="presParOf" srcId="{E9F6E61C-9F91-4A86-8809-BA44B01FAB70}" destId="{F4460A33-6A15-4138-893E-02D8CCD07626}" srcOrd="3" destOrd="0" presId="urn:microsoft.com/office/officeart/2005/8/layout/vProcess5"/>
    <dgm:cxn modelId="{0A7AAED8-E032-4C03-AE9F-632039BABFAB}" type="presParOf" srcId="{E9F6E61C-9F91-4A86-8809-BA44B01FAB70}" destId="{3AEA0188-CACF-45CF-A20D-51A982324528}" srcOrd="4" destOrd="0" presId="urn:microsoft.com/office/officeart/2005/8/layout/vProcess5"/>
    <dgm:cxn modelId="{AE18B63F-BC34-4AE8-9CBF-2511EC7A1CED}" type="presParOf" srcId="{E9F6E61C-9F91-4A86-8809-BA44B01FAB70}" destId="{3F67FC00-6424-466C-BDD4-34EB1F1489CA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image" Target="../media/image2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</a:lstStyle>
          <a:p>
            <a:fld id="{97274FFF-1832-4984-B7EB-E0F839193796}" type="datetimeFigureOut">
              <a:rPr lang="en-US" smtClean="0"/>
              <a:pPr/>
              <a:t>4/25/2017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</a:lstStyle>
          <a:p>
            <a:fld id="{48FE8F41-E671-4A50-9AEA-6CE65FE51B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013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E8F41-E671-4A50-9AEA-6CE65FE51BC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5129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noProof="1" smtClean="0"/>
              <a:t>Click to edit Master subtitle style</a:t>
            </a:r>
            <a:endParaRPr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9AD45-5154-4E2B-9680-240E5A710E86}" type="datetime1">
              <a:rPr lang="en-US" smtClean="0"/>
              <a:pPr/>
              <a:t>4/25/2017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E7C5BED8-E022-43B9-AAE3-0F7ED9E75C55}" type="slidenum">
              <a:rPr lang="en-US" sz="1800" smtClean="0">
                <a:solidFill>
                  <a:srgbClr val="FFFFFF"/>
                </a:solidFill>
              </a:rPr>
              <a:pPr/>
              <a:t>‹#›</a:t>
            </a:fld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5313" y="1449303"/>
            <a:ext cx="9006840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9166" y="1396720"/>
            <a:ext cx="9004494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1509" y="2976649"/>
            <a:ext cx="9009858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noProof="1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93629-B628-4031-806A-078AD939790A}" type="datetime1">
              <a:rPr lang="en-US" smtClean="0"/>
              <a:pPr/>
              <a:t>4/25/2017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5BED8-E022-43B9-AAE3-0F7ED9E75C55}" type="slidenum">
              <a:rPr lang="en-US" sz="2000" smtClean="0">
                <a:solidFill>
                  <a:srgbClr val="FFFFFF"/>
                </a:solidFill>
                <a:latin typeface="+mj-lt"/>
                <a:ea typeface="+mj-lt"/>
                <a:cs typeface="+mj-lt"/>
              </a:rPr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93629-B628-4031-806A-078AD939790A}" type="datetime1">
              <a:rPr lang="en-US" smtClean="0"/>
              <a:pPr/>
              <a:t>4/25/2017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5BED8-E022-43B9-AAE3-0F7ED9E75C55}" type="slidenum">
              <a:rPr lang="en-US" sz="2000" smtClean="0">
                <a:solidFill>
                  <a:srgbClr val="FFFFFF"/>
                </a:solidFill>
                <a:latin typeface="+mj-lt"/>
                <a:ea typeface="+mj-lt"/>
                <a:cs typeface="+mj-lt"/>
              </a:rPr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3B937-0D81-49D7-BD7F-D4BB8E5B42DE}" type="datetime1">
              <a:rPr lang="en-US" smtClean="0"/>
              <a:pPr/>
              <a:t>4/25/2017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67AD3-A6FC-478A-9373-4DE9F30098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>
                <a:latin typeface="+mj-lt"/>
                <a:ea typeface="+mj-lt"/>
                <a:cs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AB012-B42E-402E-9A43-2F83EA8A37E1}" type="datetime1">
              <a:rPr lang="en-US" smtClean="0"/>
              <a:pPr/>
              <a:t>4/25/2017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 flipV="1">
            <a:off x="68307" y="2376830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307" y="2341475"/>
            <a:ext cx="9004494" cy="4572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8307" y="2468880"/>
            <a:ext cx="9009858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FF267AD3-A6FC-478A-9373-4DE9F30098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E0429-4E5D-4374-8A9B-A7FE97DF2AC7}" type="datetime1">
              <a:rPr lang="en-US" smtClean="0"/>
              <a:pPr/>
              <a:t>4/25/2017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67AD3-A6FC-478A-9373-4DE9F30098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lt"/>
                <a:cs typeface="+mj-lt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lt"/>
                <a:cs typeface="+mj-lt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922CB-92AE-4D69-8517-1630B6860F90}" type="datetime1">
              <a:rPr lang="en-US" smtClean="0"/>
              <a:pPr/>
              <a:t>4/25/2017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67AD3-A6FC-478A-9373-4DE9F30098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DD647-E7E6-4F38-815A-29B76715634D}" type="datetime1">
              <a:rPr lang="en-US" smtClean="0"/>
              <a:pPr/>
              <a:t>4/25/2017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67AD3-A6FC-478A-9373-4DE9F30098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98DBF-EC48-4489-B70F-16C6DB469967}" type="datetime1">
              <a:rPr lang="en-US" smtClean="0"/>
              <a:pPr/>
              <a:t>4/25/2017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67AD3-A6FC-478A-9373-4DE9F30098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833FB-2A5C-4E92-A3B9-6E0D0ED3147A}" type="datetime1">
              <a:rPr lang="en-US" smtClean="0"/>
              <a:pPr/>
              <a:t>4/25/2017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67AD3-A6FC-478A-9373-4DE9F30098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627D-B7EA-412F-B4DB-2BC55D2B9DF7}" type="datetime1">
              <a:rPr lang="en-US" smtClean="0"/>
              <a:pPr/>
              <a:t>4/25/2017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FF267AD3-A6FC-478A-9373-4DE9F30098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8307" y="4648200"/>
            <a:ext cx="9004494" cy="4572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8307" y="4775605"/>
            <a:ext cx="9009858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4008" y="73152"/>
            <a:ext cx="9006840" cy="4575048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lang="en-US" noProof="1" smtClean="0"/>
              <a:t>Click to edit Master 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pPr algn="r"/>
            <a:fld id="{F2A93629-B628-4031-806A-078AD939790A}" type="datetime1">
              <a:rPr lang="en-US" smtClean="0"/>
              <a:pPr algn="r"/>
              <a:t>4/25/2017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>
              <a:defRPr sz="1400">
                <a:solidFill>
                  <a:srgbClr val="FFFFFF"/>
                </a:solidFill>
                <a:latin typeface="+mj-lt"/>
                <a:ea typeface="+mj-lt"/>
                <a:cs typeface="+mj-lt"/>
              </a:defRPr>
            </a:lvl1pPr>
          </a:lstStyle>
          <a:p>
            <a:pPr algn="ctr"/>
            <a:fld id="{E7C5BED8-E022-43B9-AAE3-0F7ED9E75C55}" type="slidenum">
              <a:rPr lang="en-US" sz="2000" smtClean="0">
                <a:solidFill>
                  <a:srgbClr val="FFFFFF"/>
                </a:solidFill>
                <a:latin typeface="+mj-lt"/>
                <a:ea typeface="+mj-lt"/>
                <a:cs typeface="+mj-lt"/>
              </a:rPr>
              <a:pPr algn="ctr"/>
              <a:t>‹#›</a:t>
            </a:fld>
            <a:endParaRPr lang="en-US" sz="1400" dirty="0">
              <a:solidFill>
                <a:srgbClr val="FFFFFF"/>
              </a:solidFill>
              <a:latin typeface="+mj-lt"/>
              <a:ea typeface="+mj-lt"/>
              <a:cs typeface="+mj-lt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l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6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5.e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SECURE WIRELESS LAN</a:t>
            </a:r>
            <a:endParaRPr dirty="0">
              <a:ln w="10160">
                <a:solidFill>
                  <a:schemeClr val="accent1"/>
                </a:solidFill>
                <a:prstDash val="solid"/>
              </a:ln>
              <a:solidFill>
                <a:schemeClr val="accent1">
                  <a:tint val="10000"/>
                </a:schemeClr>
              </a:solidFill>
              <a:effectLst>
                <a:outerShdw blurRad="50000" dist="50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Rectang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2000" dirty="0" err="1" smtClean="0"/>
              <a:t>Keamanan</a:t>
            </a:r>
            <a:r>
              <a:rPr lang="en-US" sz="2000" dirty="0" smtClean="0"/>
              <a:t> </a:t>
            </a:r>
            <a:r>
              <a:rPr lang="en-US" sz="2000" dirty="0" err="1" smtClean="0"/>
              <a:t>Jaringan</a:t>
            </a:r>
            <a:endParaRPr lang="en-US" sz="2000" dirty="0"/>
          </a:p>
          <a:p>
            <a:r>
              <a:rPr lang="en-US" sz="2000" dirty="0" smtClean="0"/>
              <a:t>Program </a:t>
            </a:r>
            <a:r>
              <a:rPr lang="en-US" sz="2000" dirty="0" err="1" smtClean="0"/>
              <a:t>Studi</a:t>
            </a:r>
            <a:r>
              <a:rPr lang="en-US" sz="2000" dirty="0" smtClean="0"/>
              <a:t> </a:t>
            </a:r>
            <a:r>
              <a:rPr lang="en-US" sz="2000" dirty="0" err="1" smtClean="0"/>
              <a:t>Teknik</a:t>
            </a:r>
            <a:r>
              <a:rPr lang="en-US" sz="2000" dirty="0" smtClean="0"/>
              <a:t> Telekomunikasi</a:t>
            </a:r>
          </a:p>
          <a:p>
            <a:r>
              <a:rPr lang="en-US" sz="2000" dirty="0" err="1" smtClean="0"/>
              <a:t>Fakultas</a:t>
            </a:r>
            <a:r>
              <a:rPr lang="en-US" sz="2000" dirty="0" smtClean="0"/>
              <a:t> </a:t>
            </a:r>
            <a:r>
              <a:rPr lang="en-US" sz="2000" dirty="0" err="1" smtClean="0"/>
              <a:t>Teknik</a:t>
            </a:r>
            <a:r>
              <a:rPr lang="en-US" sz="2000" dirty="0" smtClean="0"/>
              <a:t> </a:t>
            </a:r>
            <a:r>
              <a:rPr lang="en-US" sz="2000" dirty="0" err="1" smtClean="0"/>
              <a:t>Elektro</a:t>
            </a:r>
            <a:endParaRPr lang="en-US" sz="2000" dirty="0" smtClean="0"/>
          </a:p>
          <a:p>
            <a:r>
              <a:rPr lang="en-US" sz="2000" dirty="0" smtClean="0"/>
              <a:t>Telkom University</a:t>
            </a:r>
          </a:p>
          <a:p>
            <a:r>
              <a:rPr lang="en-US" sz="2000" dirty="0" smtClean="0"/>
              <a:t>2017</a:t>
            </a:r>
            <a:endParaRPr lang="en-US" sz="2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557011"/>
            <a:ext cx="7797662" cy="115196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SEJARAH KEAMANAN WLAN (OTENTIKASI SISTEM TERBUKA)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514351" y="2063396"/>
            <a:ext cx="7796030" cy="331118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903" y="1771650"/>
            <a:ext cx="8162925" cy="508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5578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299431"/>
            <a:ext cx="7797662" cy="115196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SEJARAH KEAMANAN WLAN (OTENTIKASI SHARED KEY)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514351" y="2063396"/>
            <a:ext cx="7796030" cy="331118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666" y="1573368"/>
            <a:ext cx="81534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8795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SEJARAH KEAMANAN WLAN (WIRED EQUIVALENT PRIVACY)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514351" y="2063396"/>
            <a:ext cx="7796030" cy="331118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75" y="1905000"/>
            <a:ext cx="8124825" cy="446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6690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196399"/>
            <a:ext cx="7797662" cy="115196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KEAMANAN WLAN (KODE RON NOMOR 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514351" y="2063396"/>
            <a:ext cx="7796030" cy="331118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031" y="1371600"/>
            <a:ext cx="8392478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5690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KEAMANAN WLAN (KODE RON NOMOR 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Pseudocode</a:t>
            </a:r>
            <a:r>
              <a:rPr lang="en-US" dirty="0"/>
              <a:t> </a:t>
            </a:r>
            <a:r>
              <a:rPr lang="en-US" dirty="0" err="1"/>
              <a:t>algoritma</a:t>
            </a:r>
            <a:r>
              <a:rPr lang="en-US" dirty="0"/>
              <a:t> RC4</a:t>
            </a:r>
          </a:p>
          <a:p>
            <a:pPr lvl="1"/>
            <a:r>
              <a:rPr lang="en-US" sz="2600" dirty="0" err="1"/>
              <a:t>i</a:t>
            </a:r>
            <a:r>
              <a:rPr lang="en-US" sz="2600" dirty="0"/>
              <a:t>, j = 0; </a:t>
            </a:r>
          </a:p>
          <a:p>
            <a:pPr lvl="1"/>
            <a:r>
              <a:rPr lang="en-US" sz="2600" dirty="0"/>
              <a:t>while (true) { </a:t>
            </a:r>
          </a:p>
          <a:p>
            <a:pPr lvl="2"/>
            <a:r>
              <a:rPr lang="en-US" sz="2600" dirty="0" err="1"/>
              <a:t>i</a:t>
            </a:r>
            <a:r>
              <a:rPr lang="en-US" sz="2600" dirty="0"/>
              <a:t> = (</a:t>
            </a:r>
            <a:r>
              <a:rPr lang="en-US" sz="2600" dirty="0" err="1"/>
              <a:t>i</a:t>
            </a:r>
            <a:r>
              <a:rPr lang="en-US" sz="2600" dirty="0"/>
              <a:t> + 1) mod 8; </a:t>
            </a:r>
          </a:p>
          <a:p>
            <a:pPr lvl="2"/>
            <a:r>
              <a:rPr lang="en-US" sz="2600" dirty="0"/>
              <a:t>j = (j + S[</a:t>
            </a:r>
            <a:r>
              <a:rPr lang="en-US" sz="2600" dirty="0" err="1"/>
              <a:t>i</a:t>
            </a:r>
            <a:r>
              <a:rPr lang="en-US" sz="2600" dirty="0"/>
              <a:t>]) mod 8; </a:t>
            </a:r>
          </a:p>
          <a:p>
            <a:pPr lvl="2"/>
            <a:r>
              <a:rPr lang="en-US" sz="2600" dirty="0"/>
              <a:t>Swap (S[</a:t>
            </a:r>
            <a:r>
              <a:rPr lang="en-US" sz="2600" dirty="0" err="1"/>
              <a:t>i</a:t>
            </a:r>
            <a:r>
              <a:rPr lang="en-US" sz="2600" dirty="0"/>
              <a:t>], S[j]); </a:t>
            </a:r>
          </a:p>
          <a:p>
            <a:pPr lvl="2"/>
            <a:r>
              <a:rPr lang="en-US" sz="2600" dirty="0"/>
              <a:t>t = (S[</a:t>
            </a:r>
            <a:r>
              <a:rPr lang="en-US" sz="2600" dirty="0" err="1"/>
              <a:t>i</a:t>
            </a:r>
            <a:r>
              <a:rPr lang="en-US" sz="2600" dirty="0"/>
              <a:t>] + S[j]) mod 8; </a:t>
            </a:r>
          </a:p>
          <a:p>
            <a:pPr lvl="2"/>
            <a:r>
              <a:rPr lang="en-US" sz="2600" dirty="0"/>
              <a:t>k = S[t]; }</a:t>
            </a:r>
          </a:p>
        </p:txBody>
      </p:sp>
    </p:spTree>
    <p:extLst>
      <p:ext uri="{BB962C8B-B14F-4D97-AF65-F5344CB8AC3E}">
        <p14:creationId xmlns:p14="http://schemas.microsoft.com/office/powerpoint/2010/main" val="30211347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KEAMANAN WLAN (PENGIRIMAN WEP)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514351" y="2063396"/>
            <a:ext cx="7796030" cy="331118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" y="1891584"/>
            <a:ext cx="8915400" cy="491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0436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KEAMANAN WLAN (ENKRIPSI WEP)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514351" y="2063396"/>
            <a:ext cx="7796030" cy="331118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586" y="1954435"/>
            <a:ext cx="8692515" cy="4740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7406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KEAMANAN WLAN (PENERIMAAN WEP)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514351" y="2063396"/>
            <a:ext cx="7796030" cy="331118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63396"/>
            <a:ext cx="9134475" cy="439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7432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b="1" dirty="0" smtClean="0"/>
              <a:t>Static WEP Encryption Key and Initialization Vector (1)</a:t>
            </a:r>
            <a:endParaRPr lang="id-ID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833" y="1963652"/>
            <a:ext cx="4608512" cy="1781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Content Placeholder 5"/>
          <p:cNvGraphicFramePr>
            <a:graphicFrameLocks noGrp="1"/>
          </p:cNvGraphicFramePr>
          <p:nvPr>
            <p:ph idx="4294967295"/>
            <p:extLst/>
          </p:nvPr>
        </p:nvGraphicFramePr>
        <p:xfrm>
          <a:off x="514351" y="3814192"/>
          <a:ext cx="7620000" cy="30438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99581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b="1" dirty="0"/>
              <a:t>Static WEP Encryption Key and Initialization </a:t>
            </a:r>
            <a:r>
              <a:rPr lang="id-ID" b="1" dirty="0" smtClean="0"/>
              <a:t>Vector (2)</a:t>
            </a:r>
            <a:endParaRPr lang="id-ID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/>
          </p:nvPr>
        </p:nvGraphicFramePr>
        <p:xfrm>
          <a:off x="514351" y="1947929"/>
          <a:ext cx="76200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04338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KERANGKA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514351" y="2063396"/>
            <a:ext cx="7796030" cy="3311189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What’s Wireless LAN</a:t>
            </a:r>
          </a:p>
          <a:p>
            <a:r>
              <a:rPr lang="en-US" dirty="0" smtClean="0"/>
              <a:t>Security History</a:t>
            </a:r>
          </a:p>
          <a:p>
            <a:r>
              <a:rPr lang="en-US" dirty="0" smtClean="0"/>
              <a:t>Main WEP Vulnerabilities</a:t>
            </a:r>
          </a:p>
          <a:p>
            <a:r>
              <a:rPr lang="en-US" dirty="0" smtClean="0"/>
              <a:t>WLAN Security Enhancement</a:t>
            </a:r>
          </a:p>
          <a:p>
            <a:r>
              <a:rPr lang="en-US" dirty="0" smtClean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25166230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/>
              <a:t>How does WEP work? (1)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6" b="9647"/>
          <a:stretch/>
        </p:blipFill>
        <p:spPr bwMode="auto">
          <a:xfrm>
            <a:off x="663779" y="1584103"/>
            <a:ext cx="7530827" cy="4868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6905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/>
              <a:t>How does WEP work? (2)</a:t>
            </a:r>
            <a:endParaRPr lang="id-ID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/>
          </p:nvPr>
        </p:nvGraphicFramePr>
        <p:xfrm>
          <a:off x="457200" y="1600200"/>
          <a:ext cx="76200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02284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/>
              <a:t>How does WEP work? </a:t>
            </a:r>
            <a:r>
              <a:rPr lang="id-ID" b="1" dirty="0" smtClean="0"/>
              <a:t>(3)</a:t>
            </a:r>
            <a:endParaRPr lang="id-ID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/>
          </p:nvPr>
        </p:nvGraphicFramePr>
        <p:xfrm>
          <a:off x="457200" y="1600200"/>
          <a:ext cx="76200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61603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514351" y="2063396"/>
            <a:ext cx="7796030" cy="331118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14351" y="67609"/>
            <a:ext cx="7797662" cy="115196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KELEMAHAN WEP (SERANGAN WEP PASIF)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34440"/>
            <a:ext cx="9155430" cy="562356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162800" y="2114490"/>
            <a:ext cx="11961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Buktikan</a:t>
            </a:r>
            <a:r>
              <a:rPr lang="en-US" sz="2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!</a:t>
            </a:r>
            <a:endParaRPr lang="en-US" sz="2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6019800" y="2314545"/>
            <a:ext cx="1143000" cy="20005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21064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514351" y="2063396"/>
            <a:ext cx="7796030" cy="331118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SERANGAN WEP PASIF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63396"/>
            <a:ext cx="9105900" cy="360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2714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325189"/>
            <a:ext cx="7797662" cy="1151965"/>
          </a:xfrm>
        </p:spPr>
        <p:txBody>
          <a:bodyPr>
            <a:normAutofit/>
          </a:bodyPr>
          <a:lstStyle/>
          <a:p>
            <a:r>
              <a:rPr lang="en-US" dirty="0" smtClean="0"/>
              <a:t>KELEMAHAN IV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514351" y="2063396"/>
            <a:ext cx="7796030" cy="331118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708" y="1525905"/>
            <a:ext cx="8692515" cy="5332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9283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514351" y="2063396"/>
            <a:ext cx="7796030" cy="331118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14351" y="325189"/>
            <a:ext cx="7797662" cy="1151965"/>
          </a:xfrm>
        </p:spPr>
        <p:txBody>
          <a:bodyPr>
            <a:normAutofit/>
          </a:bodyPr>
          <a:lstStyle/>
          <a:p>
            <a:r>
              <a:rPr lang="en-US" dirty="0" smtClean="0"/>
              <a:t>SERANGAN WEP AKTIF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692" y="1517332"/>
            <a:ext cx="8495348" cy="5340668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4412366" y="5920649"/>
            <a:ext cx="1455034" cy="60400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867400" y="5642914"/>
            <a:ext cx="12891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Mengapa</a:t>
            </a:r>
            <a:r>
              <a:rPr lang="en-US" sz="2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?</a:t>
            </a:r>
            <a:endParaRPr lang="en-US" sz="2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9685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PENGUATAN KEAMANAN WLAN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WI-FI PROTECTED ACCESS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00062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514351" y="2063396"/>
            <a:ext cx="7796030" cy="331118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8575" y="1020127"/>
            <a:ext cx="9172575" cy="58378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629649" cy="850379"/>
          </a:xfrm>
        </p:spPr>
        <p:txBody>
          <a:bodyPr>
            <a:noAutofit/>
          </a:bodyPr>
          <a:lstStyle/>
          <a:p>
            <a:r>
              <a:rPr lang="en-US" dirty="0" smtClean="0"/>
              <a:t>PENGUATAN KEAMANAN WLAN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007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453979"/>
            <a:ext cx="7797662" cy="115196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PENGUATAN KEAMANAN WLAN (IEEE 802.1X)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514351" y="2063396"/>
            <a:ext cx="7796030" cy="331118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176" y="1684020"/>
            <a:ext cx="8374380" cy="5173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909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WIRELESS 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514351" y="2063396"/>
            <a:ext cx="7796030" cy="331118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406" y="1659563"/>
            <a:ext cx="8534400" cy="454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259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PENGUATAN KEAMANAN WLAN (IEEE 802.1x)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514351" y="2063396"/>
            <a:ext cx="7796030" cy="331118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63" y="1997392"/>
            <a:ext cx="8726805" cy="4860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07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514351" y="2063396"/>
            <a:ext cx="7796030" cy="331118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14351" y="325189"/>
            <a:ext cx="7797662" cy="115196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PENGUATAN KEAMANAN WLAN (WPA)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416" y="1493520"/>
            <a:ext cx="8343900" cy="536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842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9E11C-B3C0-489B-9466-4A8B7C18ACA6}" type="slidenum">
              <a:rPr lang="en-US"/>
              <a:pPr/>
              <a:t>32</a:t>
            </a:fld>
            <a:endParaRPr lang="en-US"/>
          </a:p>
        </p:txBody>
      </p:sp>
      <p:sp>
        <p:nvSpPr>
          <p:cNvPr id="279554" name="Rectangle 2"/>
          <p:cNvSpPr>
            <a:spLocks noGrp="1" noChangeArrowheads="1"/>
          </p:cNvSpPr>
          <p:nvPr>
            <p:ph type="title"/>
          </p:nvPr>
        </p:nvSpPr>
        <p:spPr>
          <a:xfrm>
            <a:off x="939800" y="381000"/>
            <a:ext cx="7747000" cy="64928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TKIP</a:t>
            </a:r>
            <a:endParaRPr lang="en-US" dirty="0"/>
          </a:p>
        </p:txBody>
      </p:sp>
      <p:sp>
        <p:nvSpPr>
          <p:cNvPr id="279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7772400" cy="4114800"/>
          </a:xfrm>
        </p:spPr>
        <p:txBody>
          <a:bodyPr>
            <a:normAutofit/>
          </a:bodyPr>
          <a:lstStyle/>
          <a:p>
            <a:pPr marL="285750" indent="-285750"/>
            <a:r>
              <a:rPr lang="en-US" sz="3200" dirty="0"/>
              <a:t>TKIP: </a:t>
            </a:r>
            <a:r>
              <a:rPr lang="en-US" sz="3200" i="1" dirty="0">
                <a:solidFill>
                  <a:schemeClr val="tx2"/>
                </a:solidFill>
              </a:rPr>
              <a:t>T</a:t>
            </a:r>
            <a:r>
              <a:rPr lang="en-US" sz="3200" dirty="0"/>
              <a:t>emporal </a:t>
            </a:r>
            <a:r>
              <a:rPr lang="en-US" sz="3200" i="1" dirty="0">
                <a:solidFill>
                  <a:schemeClr val="tx2"/>
                </a:solidFill>
              </a:rPr>
              <a:t>K</a:t>
            </a:r>
            <a:r>
              <a:rPr lang="en-US" sz="3200" dirty="0"/>
              <a:t>ey </a:t>
            </a:r>
            <a:r>
              <a:rPr lang="en-US" sz="3200" i="1" dirty="0">
                <a:solidFill>
                  <a:schemeClr val="tx2"/>
                </a:solidFill>
              </a:rPr>
              <a:t>I</a:t>
            </a:r>
            <a:r>
              <a:rPr lang="en-US" sz="3200" dirty="0"/>
              <a:t>ntegrity </a:t>
            </a:r>
            <a:r>
              <a:rPr lang="en-US" sz="3200" i="1" dirty="0">
                <a:solidFill>
                  <a:schemeClr val="tx2"/>
                </a:solidFill>
              </a:rPr>
              <a:t>P</a:t>
            </a:r>
            <a:r>
              <a:rPr lang="en-US" sz="3200" dirty="0"/>
              <a:t>rotocol</a:t>
            </a:r>
          </a:p>
          <a:p>
            <a:pPr marL="285750" indent="-285750"/>
            <a:r>
              <a:rPr lang="en-US" sz="3200" dirty="0"/>
              <a:t>Designed as a wrapper around WEP</a:t>
            </a:r>
          </a:p>
          <a:p>
            <a:pPr marL="685800" lvl="1" indent="-228600"/>
            <a:r>
              <a:rPr lang="en-US" sz="3200" dirty="0"/>
              <a:t>Can be implemented in software</a:t>
            </a:r>
          </a:p>
          <a:p>
            <a:pPr marL="685800" lvl="1" indent="-228600"/>
            <a:r>
              <a:rPr lang="en-US" sz="3200" dirty="0"/>
              <a:t>Reuses existing WEP hardware</a:t>
            </a:r>
          </a:p>
          <a:p>
            <a:pPr marL="685800" lvl="1" indent="-228600"/>
            <a:r>
              <a:rPr lang="en-US" sz="3200" dirty="0"/>
              <a:t>Runs WEP as a sub-component</a:t>
            </a:r>
          </a:p>
          <a:p>
            <a:pPr marL="285750" indent="-285750"/>
            <a:r>
              <a:rPr lang="en-US" sz="3200" dirty="0"/>
              <a:t>Meets criteria for a good standard: everyone unhappy with it</a:t>
            </a:r>
          </a:p>
        </p:txBody>
      </p:sp>
      <p:sp>
        <p:nvSpPr>
          <p:cNvPr id="279556" name="Text Box 4"/>
          <p:cNvSpPr txBox="1">
            <a:spLocks noChangeArrowheads="1"/>
          </p:cNvSpPr>
          <p:nvPr/>
        </p:nvSpPr>
        <p:spPr bwMode="auto">
          <a:xfrm>
            <a:off x="0" y="0"/>
            <a:ext cx="38877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endParaRPr lang="en-US" sz="2000" b="1">
              <a:latin typeface="Arial" panose="020B0604020202020204" pitchFamily="34" charset="0"/>
            </a:endParaRPr>
          </a:p>
        </p:txBody>
      </p:sp>
      <p:sp>
        <p:nvSpPr>
          <p:cNvPr id="279557" name="Rectangle 5"/>
          <p:cNvSpPr>
            <a:spLocks noChangeArrowheads="1"/>
          </p:cNvSpPr>
          <p:nvPr/>
        </p:nvSpPr>
        <p:spPr bwMode="auto">
          <a:xfrm>
            <a:off x="76200" y="-228600"/>
            <a:ext cx="3200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i="1">
                <a:solidFill>
                  <a:srgbClr val="000066"/>
                </a:solidFill>
              </a:rPr>
              <a:t>Data Transfer</a:t>
            </a:r>
          </a:p>
        </p:txBody>
      </p:sp>
    </p:spTree>
    <p:extLst>
      <p:ext uri="{BB962C8B-B14F-4D97-AF65-F5344CB8AC3E}">
        <p14:creationId xmlns:p14="http://schemas.microsoft.com/office/powerpoint/2010/main" val="27379310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43BAF4-8636-466F-895C-64F17B1EAF87}" type="slidenum">
              <a:rPr lang="en-US"/>
              <a:pPr/>
              <a:t>33</a:t>
            </a:fld>
            <a:endParaRPr lang="en-US"/>
          </a:p>
        </p:txBody>
      </p:sp>
      <p:sp>
        <p:nvSpPr>
          <p:cNvPr id="280578" name="Rectangle 2"/>
          <p:cNvSpPr>
            <a:spLocks noGrp="1" noChangeArrowheads="1"/>
          </p:cNvSpPr>
          <p:nvPr>
            <p:ph type="title"/>
          </p:nvPr>
        </p:nvSpPr>
        <p:spPr>
          <a:xfrm>
            <a:off x="939800" y="381000"/>
            <a:ext cx="7747000" cy="649288"/>
          </a:xfrm>
        </p:spPr>
        <p:txBody>
          <a:bodyPr>
            <a:normAutofit fontScale="90000"/>
          </a:bodyPr>
          <a:lstStyle/>
          <a:p>
            <a:r>
              <a:rPr lang="en-US"/>
              <a:t>TKIP design challenges</a:t>
            </a:r>
          </a:p>
        </p:txBody>
      </p:sp>
      <p:sp>
        <p:nvSpPr>
          <p:cNvPr id="280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7772400" cy="41148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Mask WEP’s weaknesses…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Prevent data forgery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Prevent replay attacks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Prevent encryption misuse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Prevent key reuse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… On existing AP hardware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33 or 25 MHz ARM7 or i486 already running at 90% CPU utilization before TKIP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Utilize existing WEP off-load hardware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Software/firmware upgrade only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Don’t unduly degrade performance</a:t>
            </a:r>
          </a:p>
        </p:txBody>
      </p:sp>
      <p:sp>
        <p:nvSpPr>
          <p:cNvPr id="280580" name="Text Box 4"/>
          <p:cNvSpPr txBox="1">
            <a:spLocks noChangeArrowheads="1"/>
          </p:cNvSpPr>
          <p:nvPr/>
        </p:nvSpPr>
        <p:spPr bwMode="auto">
          <a:xfrm>
            <a:off x="0" y="0"/>
            <a:ext cx="38877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endParaRPr lang="en-US" sz="2000" b="1">
              <a:latin typeface="Arial" panose="020B0604020202020204" pitchFamily="34" charset="0"/>
            </a:endParaRPr>
          </a:p>
        </p:txBody>
      </p:sp>
      <p:sp>
        <p:nvSpPr>
          <p:cNvPr id="280581" name="Rectangle 5"/>
          <p:cNvSpPr>
            <a:spLocks noChangeArrowheads="1"/>
          </p:cNvSpPr>
          <p:nvPr/>
        </p:nvSpPr>
        <p:spPr bwMode="auto">
          <a:xfrm>
            <a:off x="76200" y="-228600"/>
            <a:ext cx="3200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i="1">
                <a:solidFill>
                  <a:srgbClr val="000066"/>
                </a:solidFill>
              </a:rPr>
              <a:t>Data Transfer</a:t>
            </a:r>
          </a:p>
        </p:txBody>
      </p:sp>
    </p:spTree>
    <p:extLst>
      <p:ext uri="{BB962C8B-B14F-4D97-AF65-F5344CB8AC3E}">
        <p14:creationId xmlns:p14="http://schemas.microsoft.com/office/powerpoint/2010/main" val="7595664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7E144-32F8-45A5-B1CC-3E09CF1D8B7B}" type="slidenum">
              <a:rPr lang="en-US"/>
              <a:pPr/>
              <a:t>34</a:t>
            </a:fld>
            <a:endParaRPr lang="en-US"/>
          </a:p>
        </p:txBody>
      </p:sp>
      <p:sp>
        <p:nvSpPr>
          <p:cNvPr id="28160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457200"/>
            <a:ext cx="7747000" cy="649288"/>
          </a:xfrm>
          <a:noFill/>
          <a:ln/>
        </p:spPr>
        <p:txBody>
          <a:bodyPr lIns="92075" tIns="46038" rIns="92075" bIns="46038" anchor="b">
            <a:normAutofit fontScale="90000"/>
          </a:bodyPr>
          <a:lstStyle/>
          <a:p>
            <a:r>
              <a:rPr lang="en-US"/>
              <a:t>TKIP MPDU Format</a:t>
            </a:r>
          </a:p>
        </p:txBody>
      </p:sp>
      <p:sp>
        <p:nvSpPr>
          <p:cNvPr id="281603" name="Rectangle 3"/>
          <p:cNvSpPr>
            <a:spLocks noChangeArrowheads="1"/>
          </p:cNvSpPr>
          <p:nvPr/>
        </p:nvSpPr>
        <p:spPr bwMode="auto">
          <a:xfrm>
            <a:off x="76200" y="-228600"/>
            <a:ext cx="3200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i="1">
                <a:solidFill>
                  <a:srgbClr val="000066"/>
                </a:solidFill>
              </a:rPr>
              <a:t>Data Transfer</a:t>
            </a:r>
          </a:p>
        </p:txBody>
      </p:sp>
      <p:sp>
        <p:nvSpPr>
          <p:cNvPr id="281604" name="Rectangle 4"/>
          <p:cNvSpPr>
            <a:spLocks noChangeArrowheads="1"/>
          </p:cNvSpPr>
          <p:nvPr/>
        </p:nvSpPr>
        <p:spPr bwMode="auto">
          <a:xfrm>
            <a:off x="1604963" y="2381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28160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6745491"/>
              </p:ext>
            </p:extLst>
          </p:nvPr>
        </p:nvGraphicFramePr>
        <p:xfrm>
          <a:off x="75945" y="1106488"/>
          <a:ext cx="8910894" cy="13684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VISIO" r:id="rId3" imgW="6915960" imgH="1029240" progId="Visio.Drawing.6">
                  <p:embed/>
                </p:oleObj>
              </mc:Choice>
              <mc:Fallback>
                <p:oleObj name="VISIO" r:id="rId3" imgW="6915960" imgH="102924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945" y="1106488"/>
                        <a:ext cx="8910894" cy="136842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81606" name="Group 6"/>
          <p:cNvGrpSpPr>
            <a:grpSpLocks/>
          </p:cNvGrpSpPr>
          <p:nvPr/>
        </p:nvGrpSpPr>
        <p:grpSpPr bwMode="auto">
          <a:xfrm>
            <a:off x="228600" y="2209800"/>
            <a:ext cx="8758238" cy="4343400"/>
            <a:chOff x="144" y="1392"/>
            <a:chExt cx="5517" cy="2736"/>
          </a:xfrm>
        </p:grpSpPr>
        <p:graphicFrame>
          <p:nvGraphicFramePr>
            <p:cNvPr id="281607" name="Object 7"/>
            <p:cNvGraphicFramePr>
              <a:graphicFrameLocks noChangeAspect="1"/>
            </p:cNvGraphicFramePr>
            <p:nvPr/>
          </p:nvGraphicFramePr>
          <p:xfrm>
            <a:off x="144" y="1920"/>
            <a:ext cx="5517" cy="22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7" name="VISIO" r:id="rId5" imgW="5956097" imgH="2106778" progId="Visio.Drawing.6">
                    <p:embed/>
                  </p:oleObj>
                </mc:Choice>
                <mc:Fallback>
                  <p:oleObj name="VISIO" r:id="rId5" imgW="5956097" imgH="2106778" progId="Visio.Drawing.6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4" y="1920"/>
                          <a:ext cx="5517" cy="220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81608" name="Line 8"/>
            <p:cNvSpPr>
              <a:spLocks noChangeShapeType="1"/>
            </p:cNvSpPr>
            <p:nvPr/>
          </p:nvSpPr>
          <p:spPr bwMode="auto">
            <a:xfrm flipH="1">
              <a:off x="624" y="1392"/>
              <a:ext cx="2208" cy="912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1609" name="Line 9"/>
            <p:cNvSpPr>
              <a:spLocks noChangeShapeType="1"/>
            </p:cNvSpPr>
            <p:nvPr/>
          </p:nvSpPr>
          <p:spPr bwMode="auto">
            <a:xfrm flipH="1">
              <a:off x="2496" y="1392"/>
              <a:ext cx="672" cy="96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1610" name="Line 10"/>
            <p:cNvSpPr>
              <a:spLocks noChangeShapeType="1"/>
            </p:cNvSpPr>
            <p:nvPr/>
          </p:nvSpPr>
          <p:spPr bwMode="auto">
            <a:xfrm>
              <a:off x="5280" y="1392"/>
              <a:ext cx="144" cy="96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1611" name="Line 11"/>
          <p:cNvSpPr>
            <a:spLocks noChangeShapeType="1"/>
          </p:cNvSpPr>
          <p:nvPr/>
        </p:nvSpPr>
        <p:spPr bwMode="auto">
          <a:xfrm flipH="1">
            <a:off x="7239000" y="2209800"/>
            <a:ext cx="838200" cy="1524000"/>
          </a:xfrm>
          <a:prstGeom prst="line">
            <a:avLst/>
          </a:prstGeom>
          <a:noFill/>
          <a:ln w="31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507823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DAFF89-6940-48AE-BEE9-17ACC6FEF850}" type="slidenum">
              <a:rPr lang="en-US"/>
              <a:pPr/>
              <a:t>35</a:t>
            </a:fld>
            <a:endParaRPr lang="en-US"/>
          </a:p>
        </p:txBody>
      </p:sp>
      <p:sp>
        <p:nvSpPr>
          <p:cNvPr id="282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685800"/>
          </a:xfrm>
        </p:spPr>
        <p:txBody>
          <a:bodyPr>
            <a:normAutofit fontScale="90000"/>
          </a:bodyPr>
          <a:lstStyle/>
          <a:p>
            <a:r>
              <a:rPr lang="en-US"/>
              <a:t>TKIP Keys</a:t>
            </a:r>
          </a:p>
        </p:txBody>
      </p:sp>
      <p:sp>
        <p:nvSpPr>
          <p:cNvPr id="282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TKIP Keys</a:t>
            </a:r>
          </a:p>
          <a:p>
            <a:pPr lvl="1"/>
            <a:r>
              <a:rPr lang="en-US" sz="2600" dirty="0"/>
              <a:t>1 </a:t>
            </a:r>
            <a:r>
              <a:rPr lang="en-US" sz="2600" dirty="0" smtClean="0"/>
              <a:t>128-bit </a:t>
            </a:r>
            <a:r>
              <a:rPr lang="en-US" sz="2600" dirty="0"/>
              <a:t>encryption key</a:t>
            </a:r>
          </a:p>
          <a:p>
            <a:pPr lvl="2"/>
            <a:r>
              <a:rPr lang="en-US" sz="2600" dirty="0"/>
              <a:t>AP and STA use the same key</a:t>
            </a:r>
          </a:p>
          <a:p>
            <a:pPr lvl="2"/>
            <a:r>
              <a:rPr lang="en-US" sz="2600" dirty="0"/>
              <a:t>TKIP’s per-packet key construction makes this kosher</a:t>
            </a:r>
          </a:p>
          <a:p>
            <a:pPr lvl="1"/>
            <a:r>
              <a:rPr lang="en-US" sz="2600" dirty="0"/>
              <a:t>2 64-bit data integrity keys</a:t>
            </a:r>
          </a:p>
          <a:p>
            <a:pPr lvl="2"/>
            <a:r>
              <a:rPr lang="en-US" sz="2600" dirty="0"/>
              <a:t>AP, STA use different keys for transmit</a:t>
            </a:r>
          </a:p>
        </p:txBody>
      </p:sp>
      <p:sp>
        <p:nvSpPr>
          <p:cNvPr id="282628" name="Rectangle 4"/>
          <p:cNvSpPr>
            <a:spLocks noChangeArrowheads="1"/>
          </p:cNvSpPr>
          <p:nvPr/>
        </p:nvSpPr>
        <p:spPr bwMode="auto">
          <a:xfrm>
            <a:off x="76200" y="-228600"/>
            <a:ext cx="3200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i="1">
                <a:solidFill>
                  <a:srgbClr val="000066"/>
                </a:solidFill>
              </a:rPr>
              <a:t>Data Transfer</a:t>
            </a:r>
          </a:p>
        </p:txBody>
      </p:sp>
    </p:spTree>
    <p:extLst>
      <p:ext uri="{BB962C8B-B14F-4D97-AF65-F5344CB8AC3E}">
        <p14:creationId xmlns:p14="http://schemas.microsoft.com/office/powerpoint/2010/main" val="1082799354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249145-F142-4973-9EB4-9D1461875961}" type="slidenum">
              <a:rPr lang="en-US"/>
              <a:pPr/>
              <a:t>36</a:t>
            </a:fld>
            <a:endParaRPr lang="en-US"/>
          </a:p>
        </p:txBody>
      </p:sp>
      <p:sp>
        <p:nvSpPr>
          <p:cNvPr id="283650" name="Rectangle 2"/>
          <p:cNvSpPr>
            <a:spLocks noChangeArrowheads="1"/>
          </p:cNvSpPr>
          <p:nvPr/>
        </p:nvSpPr>
        <p:spPr bwMode="auto">
          <a:xfrm>
            <a:off x="539750" y="1828800"/>
            <a:ext cx="8074025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124" tIns="41061" rIns="82124" bIns="41061" anchor="b"/>
          <a:lstStyle>
            <a:lvl1pPr defTabSz="81438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defTabSz="81438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defTabSz="81438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defTabSz="81438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defTabSz="81438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defTabSz="8143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defTabSz="8143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defTabSz="8143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defTabSz="8143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800" b="1" i="1">
                <a:solidFill>
                  <a:schemeClr val="tx2"/>
                </a:solidFill>
              </a:rPr>
              <a:t>Protect against forgeries</a:t>
            </a:r>
            <a:r>
              <a:rPr lang="en-US" b="1"/>
              <a:t> 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b="1"/>
              <a:t> </a:t>
            </a:r>
            <a:r>
              <a:rPr lang="en-US"/>
              <a:t>Must be cheap: CPU budget </a:t>
            </a:r>
            <a:r>
              <a:rPr lang="en-US">
                <a:sym typeface="Symbol" panose="05050102010706020507" pitchFamily="18" charset="2"/>
              </a:rPr>
              <a:t> </a:t>
            </a:r>
            <a:r>
              <a:rPr lang="en-US"/>
              <a:t>5 instructions/byte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/>
              <a:t> Unfortunately is weak: a 2</a:t>
            </a:r>
            <a:r>
              <a:rPr lang="en-US" baseline="30000"/>
              <a:t>29</a:t>
            </a:r>
            <a:r>
              <a:rPr lang="en-US"/>
              <a:t> message attack exists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/>
              <a:t> Computed over MSDUs, while WEP is over MPDUs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/>
              <a:t> Uses two 64-bit keys, one in each link direction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/>
              <a:t> Requires countermeasures: rekey on active attack, rate limit rekeying</a:t>
            </a:r>
          </a:p>
        </p:txBody>
      </p:sp>
      <p:sp>
        <p:nvSpPr>
          <p:cNvPr id="283651" name="Rectangle 3"/>
          <p:cNvSpPr>
            <a:spLocks noGrp="1" noChangeArrowheads="1"/>
          </p:cNvSpPr>
          <p:nvPr>
            <p:ph type="title"/>
          </p:nvPr>
        </p:nvSpPr>
        <p:spPr>
          <a:xfrm>
            <a:off x="914400" y="533400"/>
            <a:ext cx="7747000" cy="649288"/>
          </a:xfrm>
          <a:noFill/>
          <a:ln/>
        </p:spPr>
        <p:txBody>
          <a:bodyPr lIns="92075" tIns="46038" rIns="92075" bIns="46038" anchor="b">
            <a:normAutofit fontScale="90000"/>
          </a:bodyPr>
          <a:lstStyle/>
          <a:p>
            <a:r>
              <a:rPr lang="en-US"/>
              <a:t>TKIP Design (1) -- Michael</a:t>
            </a:r>
          </a:p>
        </p:txBody>
      </p:sp>
      <p:grpSp>
        <p:nvGrpSpPr>
          <p:cNvPr id="283652" name="Group 4"/>
          <p:cNvGrpSpPr>
            <a:grpSpLocks/>
          </p:cNvGrpSpPr>
          <p:nvPr/>
        </p:nvGrpSpPr>
        <p:grpSpPr bwMode="auto">
          <a:xfrm>
            <a:off x="2708275" y="3962400"/>
            <a:ext cx="2895600" cy="533400"/>
            <a:chOff x="1706" y="1828"/>
            <a:chExt cx="1824" cy="336"/>
          </a:xfrm>
        </p:grpSpPr>
        <p:sp>
          <p:nvSpPr>
            <p:cNvPr id="283653" name="Rectangle 5"/>
            <p:cNvSpPr>
              <a:spLocks noChangeArrowheads="1"/>
            </p:cNvSpPr>
            <p:nvPr/>
          </p:nvSpPr>
          <p:spPr bwMode="auto">
            <a:xfrm>
              <a:off x="1706" y="1828"/>
              <a:ext cx="336" cy="336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3025" tIns="36512" rIns="73025" bIns="36512" anchor="ctr"/>
            <a:lstStyle/>
            <a:p>
              <a:pPr algn="ctr" eaLnBrk="0" hangingPunct="0">
                <a:spcBef>
                  <a:spcPct val="0"/>
                </a:spcBef>
              </a:pPr>
              <a:r>
                <a:rPr lang="en-US" sz="1800" b="1">
                  <a:solidFill>
                    <a:srgbClr val="FF0000"/>
                  </a:solidFill>
                  <a:latin typeface="Arial" panose="020B0604020202020204" pitchFamily="34" charset="0"/>
                </a:rPr>
                <a:t>DA</a:t>
              </a:r>
            </a:p>
          </p:txBody>
        </p:sp>
        <p:sp>
          <p:nvSpPr>
            <p:cNvPr id="283654" name="Rectangle 6"/>
            <p:cNvSpPr>
              <a:spLocks noChangeArrowheads="1"/>
            </p:cNvSpPr>
            <p:nvPr/>
          </p:nvSpPr>
          <p:spPr bwMode="auto">
            <a:xfrm>
              <a:off x="2042" y="1828"/>
              <a:ext cx="336" cy="336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3025" tIns="36512" rIns="73025" bIns="36512" anchor="ctr"/>
            <a:lstStyle/>
            <a:p>
              <a:pPr algn="ctr" eaLnBrk="0" hangingPunct="0">
                <a:spcBef>
                  <a:spcPct val="0"/>
                </a:spcBef>
              </a:pPr>
              <a:r>
                <a:rPr lang="en-US" sz="1800" b="1">
                  <a:solidFill>
                    <a:srgbClr val="FF0000"/>
                  </a:solidFill>
                  <a:latin typeface="Arial" panose="020B0604020202020204" pitchFamily="34" charset="0"/>
                </a:rPr>
                <a:t>SA</a:t>
              </a:r>
            </a:p>
          </p:txBody>
        </p:sp>
        <p:sp>
          <p:nvSpPr>
            <p:cNvPr id="283655" name="Rectangle 7"/>
            <p:cNvSpPr>
              <a:spLocks noChangeArrowheads="1"/>
            </p:cNvSpPr>
            <p:nvPr/>
          </p:nvSpPr>
          <p:spPr bwMode="auto">
            <a:xfrm>
              <a:off x="2378" y="1828"/>
              <a:ext cx="1152" cy="336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3025" tIns="36512" rIns="73025" bIns="36512" anchor="ctr"/>
            <a:lstStyle/>
            <a:p>
              <a:pPr algn="ctr" eaLnBrk="0" hangingPunct="0">
                <a:spcBef>
                  <a:spcPct val="0"/>
                </a:spcBef>
              </a:pPr>
              <a:r>
                <a:rPr lang="en-US" sz="1800" b="1">
                  <a:solidFill>
                    <a:srgbClr val="FF0000"/>
                  </a:solidFill>
                  <a:latin typeface="Arial" panose="020B0604020202020204" pitchFamily="34" charset="0"/>
                </a:rPr>
                <a:t>Payload</a:t>
              </a:r>
            </a:p>
          </p:txBody>
        </p:sp>
      </p:grpSp>
      <p:grpSp>
        <p:nvGrpSpPr>
          <p:cNvPr id="283656" name="Group 8"/>
          <p:cNvGrpSpPr>
            <a:grpSpLocks/>
          </p:cNvGrpSpPr>
          <p:nvPr/>
        </p:nvGrpSpPr>
        <p:grpSpPr bwMode="auto">
          <a:xfrm>
            <a:off x="4802188" y="3954463"/>
            <a:ext cx="2106612" cy="1244600"/>
            <a:chOff x="3025" y="2127"/>
            <a:chExt cx="1327" cy="784"/>
          </a:xfrm>
        </p:grpSpPr>
        <p:sp>
          <p:nvSpPr>
            <p:cNvPr id="283657" name="Line 9"/>
            <p:cNvSpPr>
              <a:spLocks noChangeShapeType="1"/>
            </p:cNvSpPr>
            <p:nvPr/>
          </p:nvSpPr>
          <p:spPr bwMode="auto">
            <a:xfrm rot="-5400000">
              <a:off x="3267" y="2261"/>
              <a:ext cx="408" cy="89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3025" tIns="36512" rIns="73025" bIns="36512"/>
            <a:lstStyle/>
            <a:p>
              <a:endParaRPr lang="en-US"/>
            </a:p>
          </p:txBody>
        </p:sp>
        <p:sp>
          <p:nvSpPr>
            <p:cNvPr id="283658" name="Rectangle 10"/>
            <p:cNvSpPr>
              <a:spLocks noChangeArrowheads="1"/>
            </p:cNvSpPr>
            <p:nvPr/>
          </p:nvSpPr>
          <p:spPr bwMode="auto">
            <a:xfrm>
              <a:off x="3547" y="2127"/>
              <a:ext cx="805" cy="337"/>
            </a:xfrm>
            <a:prstGeom prst="rect">
              <a:avLst/>
            </a:prstGeom>
            <a:solidFill>
              <a:srgbClr val="33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3025" tIns="36512" rIns="73025" bIns="36512" anchor="ctr"/>
            <a:lstStyle/>
            <a:p>
              <a:pPr algn="ctr" eaLnBrk="0" hangingPunct="0">
                <a:spcBef>
                  <a:spcPct val="0"/>
                </a:spcBef>
              </a:pPr>
              <a:r>
                <a:rPr lang="en-US" sz="1800" b="1">
                  <a:solidFill>
                    <a:schemeClr val="tx2"/>
                  </a:solidFill>
                  <a:latin typeface="Arial" panose="020B0604020202020204" pitchFamily="34" charset="0"/>
                </a:rPr>
                <a:t>8 byte MIC</a:t>
              </a:r>
            </a:p>
          </p:txBody>
        </p:sp>
      </p:grpSp>
      <p:grpSp>
        <p:nvGrpSpPr>
          <p:cNvPr id="283659" name="Group 11"/>
          <p:cNvGrpSpPr>
            <a:grpSpLocks/>
          </p:cNvGrpSpPr>
          <p:nvPr/>
        </p:nvGrpSpPr>
        <p:grpSpPr bwMode="auto">
          <a:xfrm>
            <a:off x="4108450" y="4987925"/>
            <a:ext cx="1169988" cy="719138"/>
            <a:chOff x="2588" y="2778"/>
            <a:chExt cx="737" cy="453"/>
          </a:xfrm>
        </p:grpSpPr>
        <p:sp>
          <p:nvSpPr>
            <p:cNvPr id="283660" name="Oval 12"/>
            <p:cNvSpPr>
              <a:spLocks noChangeArrowheads="1"/>
            </p:cNvSpPr>
            <p:nvPr/>
          </p:nvSpPr>
          <p:spPr bwMode="auto">
            <a:xfrm>
              <a:off x="2588" y="2778"/>
              <a:ext cx="737" cy="453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224544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3025" tIns="36512" rIns="73025" bIns="36512" anchor="ctr"/>
            <a:lstStyle/>
            <a:p>
              <a:endParaRPr lang="en-US"/>
            </a:p>
          </p:txBody>
        </p:sp>
        <p:sp>
          <p:nvSpPr>
            <p:cNvPr id="283661" name="Rectangle 13"/>
            <p:cNvSpPr>
              <a:spLocks noChangeArrowheads="1"/>
            </p:cNvSpPr>
            <p:nvPr/>
          </p:nvSpPr>
          <p:spPr bwMode="auto">
            <a:xfrm>
              <a:off x="2683" y="2927"/>
              <a:ext cx="547" cy="154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algn="ctr" eaLnBrk="0" hangingPunct="0">
                <a:spcBef>
                  <a:spcPct val="0"/>
                </a:spcBef>
              </a:pPr>
              <a:r>
                <a:rPr lang="en-US" sz="1600" b="1">
                  <a:solidFill>
                    <a:schemeClr val="tx2"/>
                  </a:solidFill>
                  <a:latin typeface="Arial" panose="020B0604020202020204" pitchFamily="34" charset="0"/>
                </a:rPr>
                <a:t>Michael</a:t>
              </a:r>
            </a:p>
          </p:txBody>
        </p:sp>
      </p:grpSp>
      <p:grpSp>
        <p:nvGrpSpPr>
          <p:cNvPr id="283662" name="Group 14"/>
          <p:cNvGrpSpPr>
            <a:grpSpLocks/>
          </p:cNvGrpSpPr>
          <p:nvPr/>
        </p:nvGrpSpPr>
        <p:grpSpPr bwMode="auto">
          <a:xfrm>
            <a:off x="1316038" y="4494213"/>
            <a:ext cx="3281362" cy="1601787"/>
            <a:chOff x="829" y="2467"/>
            <a:chExt cx="2067" cy="1009"/>
          </a:xfrm>
        </p:grpSpPr>
        <p:grpSp>
          <p:nvGrpSpPr>
            <p:cNvPr id="283663" name="Group 15"/>
            <p:cNvGrpSpPr>
              <a:grpSpLocks/>
            </p:cNvGrpSpPr>
            <p:nvPr/>
          </p:nvGrpSpPr>
          <p:grpSpPr bwMode="auto">
            <a:xfrm>
              <a:off x="1913" y="2467"/>
              <a:ext cx="983" cy="441"/>
              <a:chOff x="1913" y="2467"/>
              <a:chExt cx="983" cy="441"/>
            </a:xfrm>
          </p:grpSpPr>
          <p:sp>
            <p:nvSpPr>
              <p:cNvPr id="283664" name="Line 16"/>
              <p:cNvSpPr>
                <a:spLocks noChangeShapeType="1"/>
              </p:cNvSpPr>
              <p:nvPr/>
            </p:nvSpPr>
            <p:spPr bwMode="auto">
              <a:xfrm rot="5400000" flipV="1">
                <a:off x="2745" y="2613"/>
                <a:ext cx="297" cy="5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73025" tIns="36512" rIns="73025" bIns="36512"/>
              <a:lstStyle/>
              <a:p>
                <a:endParaRPr lang="en-US"/>
              </a:p>
            </p:txBody>
          </p:sp>
          <p:sp>
            <p:nvSpPr>
              <p:cNvPr id="283665" name="Line 17"/>
              <p:cNvSpPr>
                <a:spLocks noChangeShapeType="1"/>
              </p:cNvSpPr>
              <p:nvPr/>
            </p:nvSpPr>
            <p:spPr bwMode="auto">
              <a:xfrm rot="5400000" flipV="1">
                <a:off x="2281" y="2475"/>
                <a:ext cx="393" cy="37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73025" tIns="36512" rIns="73025" bIns="36512"/>
              <a:lstStyle/>
              <a:p>
                <a:endParaRPr lang="en-US"/>
              </a:p>
            </p:txBody>
          </p:sp>
          <p:sp>
            <p:nvSpPr>
              <p:cNvPr id="283666" name="Line 18"/>
              <p:cNvSpPr>
                <a:spLocks noChangeShapeType="1"/>
              </p:cNvSpPr>
              <p:nvPr/>
            </p:nvSpPr>
            <p:spPr bwMode="auto">
              <a:xfrm rot="5400000" flipV="1">
                <a:off x="2045" y="2335"/>
                <a:ext cx="441" cy="705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73025" tIns="36512" rIns="73025" bIns="36512"/>
              <a:lstStyle/>
              <a:p>
                <a:endParaRPr lang="en-US"/>
              </a:p>
            </p:txBody>
          </p:sp>
        </p:grpSp>
        <p:grpSp>
          <p:nvGrpSpPr>
            <p:cNvPr id="283667" name="Group 19"/>
            <p:cNvGrpSpPr>
              <a:grpSpLocks/>
            </p:cNvGrpSpPr>
            <p:nvPr/>
          </p:nvGrpSpPr>
          <p:grpSpPr bwMode="auto">
            <a:xfrm>
              <a:off x="829" y="2881"/>
              <a:ext cx="1751" cy="595"/>
              <a:chOff x="829" y="2881"/>
              <a:chExt cx="1751" cy="595"/>
            </a:xfrm>
          </p:grpSpPr>
          <p:grpSp>
            <p:nvGrpSpPr>
              <p:cNvPr id="283668" name="Group 20"/>
              <p:cNvGrpSpPr>
                <a:grpSpLocks/>
              </p:cNvGrpSpPr>
              <p:nvPr/>
            </p:nvGrpSpPr>
            <p:grpSpPr bwMode="auto">
              <a:xfrm rot="-5400000">
                <a:off x="1409" y="2771"/>
                <a:ext cx="350" cy="570"/>
                <a:chOff x="543" y="3247"/>
                <a:chExt cx="81" cy="154"/>
              </a:xfrm>
            </p:grpSpPr>
            <p:sp>
              <p:nvSpPr>
                <p:cNvPr id="283669" name="Freeform 21"/>
                <p:cNvSpPr>
                  <a:spLocks/>
                </p:cNvSpPr>
                <p:nvPr/>
              </p:nvSpPr>
              <p:spPr bwMode="auto">
                <a:xfrm>
                  <a:off x="543" y="3247"/>
                  <a:ext cx="79" cy="153"/>
                </a:xfrm>
                <a:custGeom>
                  <a:avLst/>
                  <a:gdLst>
                    <a:gd name="T0" fmla="*/ 312 w 870"/>
                    <a:gd name="T1" fmla="*/ 0 h 1686"/>
                    <a:gd name="T2" fmla="*/ 575 w 870"/>
                    <a:gd name="T3" fmla="*/ 0 h 1686"/>
                    <a:gd name="T4" fmla="*/ 525 w 870"/>
                    <a:gd name="T5" fmla="*/ 65 h 1686"/>
                    <a:gd name="T6" fmla="*/ 372 w 870"/>
                    <a:gd name="T7" fmla="*/ 65 h 1686"/>
                    <a:gd name="T8" fmla="*/ 314 w 870"/>
                    <a:gd name="T9" fmla="*/ 168 h 1686"/>
                    <a:gd name="T10" fmla="*/ 578 w 870"/>
                    <a:gd name="T11" fmla="*/ 168 h 1686"/>
                    <a:gd name="T12" fmla="*/ 524 w 870"/>
                    <a:gd name="T13" fmla="*/ 66 h 1686"/>
                    <a:gd name="T14" fmla="*/ 575 w 870"/>
                    <a:gd name="T15" fmla="*/ 1 h 1686"/>
                    <a:gd name="T16" fmla="*/ 667 w 870"/>
                    <a:gd name="T17" fmla="*/ 161 h 1686"/>
                    <a:gd name="T18" fmla="*/ 717 w 870"/>
                    <a:gd name="T19" fmla="*/ 162 h 1686"/>
                    <a:gd name="T20" fmla="*/ 734 w 870"/>
                    <a:gd name="T21" fmla="*/ 216 h 1686"/>
                    <a:gd name="T22" fmla="*/ 812 w 870"/>
                    <a:gd name="T23" fmla="*/ 216 h 1686"/>
                    <a:gd name="T24" fmla="*/ 813 w 870"/>
                    <a:gd name="T25" fmla="*/ 255 h 1686"/>
                    <a:gd name="T26" fmla="*/ 842 w 870"/>
                    <a:gd name="T27" fmla="*/ 256 h 1686"/>
                    <a:gd name="T28" fmla="*/ 870 w 870"/>
                    <a:gd name="T29" fmla="*/ 256 h 1686"/>
                    <a:gd name="T30" fmla="*/ 870 w 870"/>
                    <a:gd name="T31" fmla="*/ 491 h 1686"/>
                    <a:gd name="T32" fmla="*/ 812 w 870"/>
                    <a:gd name="T33" fmla="*/ 492 h 1686"/>
                    <a:gd name="T34" fmla="*/ 811 w 870"/>
                    <a:gd name="T35" fmla="*/ 542 h 1686"/>
                    <a:gd name="T36" fmla="*/ 737 w 870"/>
                    <a:gd name="T37" fmla="*/ 542 h 1686"/>
                    <a:gd name="T38" fmla="*/ 716 w 870"/>
                    <a:gd name="T39" fmla="*/ 601 h 1686"/>
                    <a:gd name="T40" fmla="*/ 675 w 870"/>
                    <a:gd name="T41" fmla="*/ 602 h 1686"/>
                    <a:gd name="T42" fmla="*/ 672 w 870"/>
                    <a:gd name="T43" fmla="*/ 721 h 1686"/>
                    <a:gd name="T44" fmla="*/ 645 w 870"/>
                    <a:gd name="T45" fmla="*/ 721 h 1686"/>
                    <a:gd name="T46" fmla="*/ 636 w 870"/>
                    <a:gd name="T47" fmla="*/ 739 h 1686"/>
                    <a:gd name="T48" fmla="*/ 636 w 870"/>
                    <a:gd name="T49" fmla="*/ 859 h 1686"/>
                    <a:gd name="T50" fmla="*/ 587 w 870"/>
                    <a:gd name="T51" fmla="*/ 860 h 1686"/>
                    <a:gd name="T52" fmla="*/ 590 w 870"/>
                    <a:gd name="T53" fmla="*/ 1578 h 1686"/>
                    <a:gd name="T54" fmla="*/ 474 w 870"/>
                    <a:gd name="T55" fmla="*/ 1686 h 1686"/>
                    <a:gd name="T56" fmla="*/ 326 w 870"/>
                    <a:gd name="T57" fmla="*/ 1561 h 1686"/>
                    <a:gd name="T58" fmla="*/ 379 w 870"/>
                    <a:gd name="T59" fmla="*/ 1526 h 1686"/>
                    <a:gd name="T60" fmla="*/ 379 w 870"/>
                    <a:gd name="T61" fmla="*/ 1485 h 1686"/>
                    <a:gd name="T62" fmla="*/ 326 w 870"/>
                    <a:gd name="T63" fmla="*/ 1447 h 1686"/>
                    <a:gd name="T64" fmla="*/ 379 w 870"/>
                    <a:gd name="T65" fmla="*/ 1415 h 1686"/>
                    <a:gd name="T66" fmla="*/ 371 w 870"/>
                    <a:gd name="T67" fmla="*/ 1402 h 1686"/>
                    <a:gd name="T68" fmla="*/ 325 w 870"/>
                    <a:gd name="T69" fmla="*/ 1372 h 1686"/>
                    <a:gd name="T70" fmla="*/ 317 w 870"/>
                    <a:gd name="T71" fmla="*/ 1279 h 1686"/>
                    <a:gd name="T72" fmla="*/ 311 w 870"/>
                    <a:gd name="T73" fmla="*/ 1270 h 1686"/>
                    <a:gd name="T74" fmla="*/ 380 w 870"/>
                    <a:gd name="T75" fmla="*/ 1217 h 1686"/>
                    <a:gd name="T76" fmla="*/ 380 w 870"/>
                    <a:gd name="T77" fmla="*/ 1170 h 1686"/>
                    <a:gd name="T78" fmla="*/ 325 w 870"/>
                    <a:gd name="T79" fmla="*/ 1115 h 1686"/>
                    <a:gd name="T80" fmla="*/ 379 w 870"/>
                    <a:gd name="T81" fmla="*/ 1067 h 1686"/>
                    <a:gd name="T82" fmla="*/ 379 w 870"/>
                    <a:gd name="T83" fmla="*/ 1018 h 1686"/>
                    <a:gd name="T84" fmla="*/ 326 w 870"/>
                    <a:gd name="T85" fmla="*/ 956 h 1686"/>
                    <a:gd name="T86" fmla="*/ 316 w 870"/>
                    <a:gd name="T87" fmla="*/ 854 h 1686"/>
                    <a:gd name="T88" fmla="*/ 252 w 870"/>
                    <a:gd name="T89" fmla="*/ 854 h 1686"/>
                    <a:gd name="T90" fmla="*/ 252 w 870"/>
                    <a:gd name="T91" fmla="*/ 716 h 1686"/>
                    <a:gd name="T92" fmla="*/ 214 w 870"/>
                    <a:gd name="T93" fmla="*/ 716 h 1686"/>
                    <a:gd name="T94" fmla="*/ 214 w 870"/>
                    <a:gd name="T95" fmla="*/ 596 h 1686"/>
                    <a:gd name="T96" fmla="*/ 171 w 870"/>
                    <a:gd name="T97" fmla="*/ 596 h 1686"/>
                    <a:gd name="T98" fmla="*/ 152 w 870"/>
                    <a:gd name="T99" fmla="*/ 538 h 1686"/>
                    <a:gd name="T100" fmla="*/ 66 w 870"/>
                    <a:gd name="T101" fmla="*/ 538 h 1686"/>
                    <a:gd name="T102" fmla="*/ 66 w 870"/>
                    <a:gd name="T103" fmla="*/ 487 h 1686"/>
                    <a:gd name="T104" fmla="*/ 0 w 870"/>
                    <a:gd name="T105" fmla="*/ 487 h 1686"/>
                    <a:gd name="T106" fmla="*/ 0 w 870"/>
                    <a:gd name="T107" fmla="*/ 250 h 1686"/>
                    <a:gd name="T108" fmla="*/ 65 w 870"/>
                    <a:gd name="T109" fmla="*/ 250 h 1686"/>
                    <a:gd name="T110" fmla="*/ 65 w 870"/>
                    <a:gd name="T111" fmla="*/ 215 h 1686"/>
                    <a:gd name="T112" fmla="*/ 138 w 870"/>
                    <a:gd name="T113" fmla="*/ 215 h 1686"/>
                    <a:gd name="T114" fmla="*/ 155 w 870"/>
                    <a:gd name="T115" fmla="*/ 200 h 1686"/>
                    <a:gd name="T116" fmla="*/ 172 w 870"/>
                    <a:gd name="T117" fmla="*/ 162 h 1686"/>
                    <a:gd name="T118" fmla="*/ 214 w 870"/>
                    <a:gd name="T119" fmla="*/ 162 h 1686"/>
                    <a:gd name="T120" fmla="*/ 312 w 870"/>
                    <a:gd name="T121" fmla="*/ 0 h 16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870" h="1686">
                      <a:moveTo>
                        <a:pt x="312" y="0"/>
                      </a:moveTo>
                      <a:lnTo>
                        <a:pt x="575" y="0"/>
                      </a:lnTo>
                      <a:lnTo>
                        <a:pt x="525" y="65"/>
                      </a:lnTo>
                      <a:lnTo>
                        <a:pt x="372" y="65"/>
                      </a:lnTo>
                      <a:lnTo>
                        <a:pt x="314" y="168"/>
                      </a:lnTo>
                      <a:lnTo>
                        <a:pt x="578" y="168"/>
                      </a:lnTo>
                      <a:lnTo>
                        <a:pt x="524" y="66"/>
                      </a:lnTo>
                      <a:lnTo>
                        <a:pt x="575" y="1"/>
                      </a:lnTo>
                      <a:lnTo>
                        <a:pt x="667" y="161"/>
                      </a:lnTo>
                      <a:lnTo>
                        <a:pt x="717" y="162"/>
                      </a:lnTo>
                      <a:lnTo>
                        <a:pt x="734" y="216"/>
                      </a:lnTo>
                      <a:lnTo>
                        <a:pt x="812" y="216"/>
                      </a:lnTo>
                      <a:lnTo>
                        <a:pt x="813" y="255"/>
                      </a:lnTo>
                      <a:lnTo>
                        <a:pt x="842" y="256"/>
                      </a:lnTo>
                      <a:lnTo>
                        <a:pt x="870" y="256"/>
                      </a:lnTo>
                      <a:lnTo>
                        <a:pt x="870" y="491"/>
                      </a:lnTo>
                      <a:lnTo>
                        <a:pt x="812" y="492"/>
                      </a:lnTo>
                      <a:lnTo>
                        <a:pt x="811" y="542"/>
                      </a:lnTo>
                      <a:lnTo>
                        <a:pt x="737" y="542"/>
                      </a:lnTo>
                      <a:lnTo>
                        <a:pt x="716" y="601"/>
                      </a:lnTo>
                      <a:lnTo>
                        <a:pt x="675" y="602"/>
                      </a:lnTo>
                      <a:lnTo>
                        <a:pt x="672" y="721"/>
                      </a:lnTo>
                      <a:lnTo>
                        <a:pt x="645" y="721"/>
                      </a:lnTo>
                      <a:lnTo>
                        <a:pt x="636" y="739"/>
                      </a:lnTo>
                      <a:lnTo>
                        <a:pt x="636" y="859"/>
                      </a:lnTo>
                      <a:lnTo>
                        <a:pt x="587" y="860"/>
                      </a:lnTo>
                      <a:lnTo>
                        <a:pt x="590" y="1578"/>
                      </a:lnTo>
                      <a:lnTo>
                        <a:pt x="474" y="1686"/>
                      </a:lnTo>
                      <a:lnTo>
                        <a:pt x="326" y="1561"/>
                      </a:lnTo>
                      <a:lnTo>
                        <a:pt x="379" y="1526"/>
                      </a:lnTo>
                      <a:lnTo>
                        <a:pt x="379" y="1485"/>
                      </a:lnTo>
                      <a:lnTo>
                        <a:pt x="326" y="1447"/>
                      </a:lnTo>
                      <a:lnTo>
                        <a:pt x="379" y="1415"/>
                      </a:lnTo>
                      <a:lnTo>
                        <a:pt x="371" y="1402"/>
                      </a:lnTo>
                      <a:lnTo>
                        <a:pt x="325" y="1372"/>
                      </a:lnTo>
                      <a:lnTo>
                        <a:pt x="317" y="1279"/>
                      </a:lnTo>
                      <a:lnTo>
                        <a:pt x="311" y="1270"/>
                      </a:lnTo>
                      <a:lnTo>
                        <a:pt x="380" y="1217"/>
                      </a:lnTo>
                      <a:lnTo>
                        <a:pt x="380" y="1170"/>
                      </a:lnTo>
                      <a:lnTo>
                        <a:pt x="325" y="1115"/>
                      </a:lnTo>
                      <a:lnTo>
                        <a:pt x="379" y="1067"/>
                      </a:lnTo>
                      <a:lnTo>
                        <a:pt x="379" y="1018"/>
                      </a:lnTo>
                      <a:lnTo>
                        <a:pt x="326" y="956"/>
                      </a:lnTo>
                      <a:lnTo>
                        <a:pt x="316" y="854"/>
                      </a:lnTo>
                      <a:lnTo>
                        <a:pt x="252" y="854"/>
                      </a:lnTo>
                      <a:lnTo>
                        <a:pt x="252" y="716"/>
                      </a:lnTo>
                      <a:lnTo>
                        <a:pt x="214" y="716"/>
                      </a:lnTo>
                      <a:lnTo>
                        <a:pt x="214" y="596"/>
                      </a:lnTo>
                      <a:lnTo>
                        <a:pt x="171" y="596"/>
                      </a:lnTo>
                      <a:lnTo>
                        <a:pt x="152" y="538"/>
                      </a:lnTo>
                      <a:lnTo>
                        <a:pt x="66" y="538"/>
                      </a:lnTo>
                      <a:lnTo>
                        <a:pt x="66" y="487"/>
                      </a:lnTo>
                      <a:lnTo>
                        <a:pt x="0" y="487"/>
                      </a:lnTo>
                      <a:lnTo>
                        <a:pt x="0" y="250"/>
                      </a:lnTo>
                      <a:lnTo>
                        <a:pt x="65" y="250"/>
                      </a:lnTo>
                      <a:lnTo>
                        <a:pt x="65" y="215"/>
                      </a:lnTo>
                      <a:lnTo>
                        <a:pt x="138" y="215"/>
                      </a:lnTo>
                      <a:lnTo>
                        <a:pt x="155" y="200"/>
                      </a:lnTo>
                      <a:lnTo>
                        <a:pt x="172" y="162"/>
                      </a:lnTo>
                      <a:lnTo>
                        <a:pt x="214" y="162"/>
                      </a:lnTo>
                      <a:lnTo>
                        <a:pt x="312" y="0"/>
                      </a:lnTo>
                      <a:close/>
                    </a:path>
                  </a:pathLst>
                </a:custGeom>
                <a:solidFill>
                  <a:srgbClr val="FF99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3670" name="Freeform 22"/>
                <p:cNvSpPr>
                  <a:spLocks/>
                </p:cNvSpPr>
                <p:nvPr/>
              </p:nvSpPr>
              <p:spPr bwMode="auto">
                <a:xfrm>
                  <a:off x="545" y="3248"/>
                  <a:ext cx="79" cy="153"/>
                </a:xfrm>
                <a:custGeom>
                  <a:avLst/>
                  <a:gdLst>
                    <a:gd name="T0" fmla="*/ 312 w 871"/>
                    <a:gd name="T1" fmla="*/ 0 h 1687"/>
                    <a:gd name="T2" fmla="*/ 575 w 871"/>
                    <a:gd name="T3" fmla="*/ 0 h 1687"/>
                    <a:gd name="T4" fmla="*/ 525 w 871"/>
                    <a:gd name="T5" fmla="*/ 65 h 1687"/>
                    <a:gd name="T6" fmla="*/ 372 w 871"/>
                    <a:gd name="T7" fmla="*/ 65 h 1687"/>
                    <a:gd name="T8" fmla="*/ 314 w 871"/>
                    <a:gd name="T9" fmla="*/ 168 h 1687"/>
                    <a:gd name="T10" fmla="*/ 578 w 871"/>
                    <a:gd name="T11" fmla="*/ 168 h 1687"/>
                    <a:gd name="T12" fmla="*/ 524 w 871"/>
                    <a:gd name="T13" fmla="*/ 66 h 1687"/>
                    <a:gd name="T14" fmla="*/ 575 w 871"/>
                    <a:gd name="T15" fmla="*/ 1 h 1687"/>
                    <a:gd name="T16" fmla="*/ 668 w 871"/>
                    <a:gd name="T17" fmla="*/ 161 h 1687"/>
                    <a:gd name="T18" fmla="*/ 717 w 871"/>
                    <a:gd name="T19" fmla="*/ 162 h 1687"/>
                    <a:gd name="T20" fmla="*/ 734 w 871"/>
                    <a:gd name="T21" fmla="*/ 216 h 1687"/>
                    <a:gd name="T22" fmla="*/ 812 w 871"/>
                    <a:gd name="T23" fmla="*/ 216 h 1687"/>
                    <a:gd name="T24" fmla="*/ 813 w 871"/>
                    <a:gd name="T25" fmla="*/ 255 h 1687"/>
                    <a:gd name="T26" fmla="*/ 843 w 871"/>
                    <a:gd name="T27" fmla="*/ 256 h 1687"/>
                    <a:gd name="T28" fmla="*/ 871 w 871"/>
                    <a:gd name="T29" fmla="*/ 256 h 1687"/>
                    <a:gd name="T30" fmla="*/ 871 w 871"/>
                    <a:gd name="T31" fmla="*/ 492 h 1687"/>
                    <a:gd name="T32" fmla="*/ 812 w 871"/>
                    <a:gd name="T33" fmla="*/ 493 h 1687"/>
                    <a:gd name="T34" fmla="*/ 811 w 871"/>
                    <a:gd name="T35" fmla="*/ 542 h 1687"/>
                    <a:gd name="T36" fmla="*/ 737 w 871"/>
                    <a:gd name="T37" fmla="*/ 542 h 1687"/>
                    <a:gd name="T38" fmla="*/ 716 w 871"/>
                    <a:gd name="T39" fmla="*/ 601 h 1687"/>
                    <a:gd name="T40" fmla="*/ 675 w 871"/>
                    <a:gd name="T41" fmla="*/ 602 h 1687"/>
                    <a:gd name="T42" fmla="*/ 672 w 871"/>
                    <a:gd name="T43" fmla="*/ 721 h 1687"/>
                    <a:gd name="T44" fmla="*/ 645 w 871"/>
                    <a:gd name="T45" fmla="*/ 721 h 1687"/>
                    <a:gd name="T46" fmla="*/ 638 w 871"/>
                    <a:gd name="T47" fmla="*/ 731 h 1687"/>
                    <a:gd name="T48" fmla="*/ 638 w 871"/>
                    <a:gd name="T49" fmla="*/ 860 h 1687"/>
                    <a:gd name="T50" fmla="*/ 587 w 871"/>
                    <a:gd name="T51" fmla="*/ 860 h 1687"/>
                    <a:gd name="T52" fmla="*/ 590 w 871"/>
                    <a:gd name="T53" fmla="*/ 1578 h 1687"/>
                    <a:gd name="T54" fmla="*/ 475 w 871"/>
                    <a:gd name="T55" fmla="*/ 1687 h 1687"/>
                    <a:gd name="T56" fmla="*/ 327 w 871"/>
                    <a:gd name="T57" fmla="*/ 1562 h 1687"/>
                    <a:gd name="T58" fmla="*/ 379 w 871"/>
                    <a:gd name="T59" fmla="*/ 1526 h 1687"/>
                    <a:gd name="T60" fmla="*/ 379 w 871"/>
                    <a:gd name="T61" fmla="*/ 1485 h 1687"/>
                    <a:gd name="T62" fmla="*/ 327 w 871"/>
                    <a:gd name="T63" fmla="*/ 1447 h 1687"/>
                    <a:gd name="T64" fmla="*/ 379 w 871"/>
                    <a:gd name="T65" fmla="*/ 1415 h 1687"/>
                    <a:gd name="T66" fmla="*/ 371 w 871"/>
                    <a:gd name="T67" fmla="*/ 1402 h 1687"/>
                    <a:gd name="T68" fmla="*/ 326 w 871"/>
                    <a:gd name="T69" fmla="*/ 1372 h 1687"/>
                    <a:gd name="T70" fmla="*/ 318 w 871"/>
                    <a:gd name="T71" fmla="*/ 1279 h 1687"/>
                    <a:gd name="T72" fmla="*/ 311 w 871"/>
                    <a:gd name="T73" fmla="*/ 1271 h 1687"/>
                    <a:gd name="T74" fmla="*/ 380 w 871"/>
                    <a:gd name="T75" fmla="*/ 1217 h 1687"/>
                    <a:gd name="T76" fmla="*/ 380 w 871"/>
                    <a:gd name="T77" fmla="*/ 1170 h 1687"/>
                    <a:gd name="T78" fmla="*/ 326 w 871"/>
                    <a:gd name="T79" fmla="*/ 1116 h 1687"/>
                    <a:gd name="T80" fmla="*/ 379 w 871"/>
                    <a:gd name="T81" fmla="*/ 1067 h 1687"/>
                    <a:gd name="T82" fmla="*/ 379 w 871"/>
                    <a:gd name="T83" fmla="*/ 1018 h 1687"/>
                    <a:gd name="T84" fmla="*/ 327 w 871"/>
                    <a:gd name="T85" fmla="*/ 956 h 1687"/>
                    <a:gd name="T86" fmla="*/ 317 w 871"/>
                    <a:gd name="T87" fmla="*/ 854 h 1687"/>
                    <a:gd name="T88" fmla="*/ 253 w 871"/>
                    <a:gd name="T89" fmla="*/ 854 h 1687"/>
                    <a:gd name="T90" fmla="*/ 253 w 871"/>
                    <a:gd name="T91" fmla="*/ 716 h 1687"/>
                    <a:gd name="T92" fmla="*/ 215 w 871"/>
                    <a:gd name="T93" fmla="*/ 716 h 1687"/>
                    <a:gd name="T94" fmla="*/ 215 w 871"/>
                    <a:gd name="T95" fmla="*/ 596 h 1687"/>
                    <a:gd name="T96" fmla="*/ 172 w 871"/>
                    <a:gd name="T97" fmla="*/ 596 h 1687"/>
                    <a:gd name="T98" fmla="*/ 152 w 871"/>
                    <a:gd name="T99" fmla="*/ 538 h 1687"/>
                    <a:gd name="T100" fmla="*/ 66 w 871"/>
                    <a:gd name="T101" fmla="*/ 538 h 1687"/>
                    <a:gd name="T102" fmla="*/ 66 w 871"/>
                    <a:gd name="T103" fmla="*/ 488 h 1687"/>
                    <a:gd name="T104" fmla="*/ 0 w 871"/>
                    <a:gd name="T105" fmla="*/ 488 h 1687"/>
                    <a:gd name="T106" fmla="*/ 0 w 871"/>
                    <a:gd name="T107" fmla="*/ 250 h 1687"/>
                    <a:gd name="T108" fmla="*/ 65 w 871"/>
                    <a:gd name="T109" fmla="*/ 250 h 1687"/>
                    <a:gd name="T110" fmla="*/ 65 w 871"/>
                    <a:gd name="T111" fmla="*/ 215 h 1687"/>
                    <a:gd name="T112" fmla="*/ 138 w 871"/>
                    <a:gd name="T113" fmla="*/ 215 h 1687"/>
                    <a:gd name="T114" fmla="*/ 155 w 871"/>
                    <a:gd name="T115" fmla="*/ 200 h 1687"/>
                    <a:gd name="T116" fmla="*/ 173 w 871"/>
                    <a:gd name="T117" fmla="*/ 162 h 1687"/>
                    <a:gd name="T118" fmla="*/ 215 w 871"/>
                    <a:gd name="T119" fmla="*/ 162 h 1687"/>
                    <a:gd name="T120" fmla="*/ 312 w 871"/>
                    <a:gd name="T121" fmla="*/ 0 h 16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871" h="1687">
                      <a:moveTo>
                        <a:pt x="312" y="0"/>
                      </a:moveTo>
                      <a:lnTo>
                        <a:pt x="575" y="0"/>
                      </a:lnTo>
                      <a:lnTo>
                        <a:pt x="525" y="65"/>
                      </a:lnTo>
                      <a:lnTo>
                        <a:pt x="372" y="65"/>
                      </a:lnTo>
                      <a:lnTo>
                        <a:pt x="314" y="168"/>
                      </a:lnTo>
                      <a:lnTo>
                        <a:pt x="578" y="168"/>
                      </a:lnTo>
                      <a:lnTo>
                        <a:pt x="524" y="66"/>
                      </a:lnTo>
                      <a:lnTo>
                        <a:pt x="575" y="1"/>
                      </a:lnTo>
                      <a:lnTo>
                        <a:pt x="668" y="161"/>
                      </a:lnTo>
                      <a:lnTo>
                        <a:pt x="717" y="162"/>
                      </a:lnTo>
                      <a:lnTo>
                        <a:pt x="734" y="216"/>
                      </a:lnTo>
                      <a:lnTo>
                        <a:pt x="812" y="216"/>
                      </a:lnTo>
                      <a:lnTo>
                        <a:pt x="813" y="255"/>
                      </a:lnTo>
                      <a:lnTo>
                        <a:pt x="843" y="256"/>
                      </a:lnTo>
                      <a:lnTo>
                        <a:pt x="871" y="256"/>
                      </a:lnTo>
                      <a:lnTo>
                        <a:pt x="871" y="492"/>
                      </a:lnTo>
                      <a:lnTo>
                        <a:pt x="812" y="493"/>
                      </a:lnTo>
                      <a:lnTo>
                        <a:pt x="811" y="542"/>
                      </a:lnTo>
                      <a:lnTo>
                        <a:pt x="737" y="542"/>
                      </a:lnTo>
                      <a:lnTo>
                        <a:pt x="716" y="601"/>
                      </a:lnTo>
                      <a:lnTo>
                        <a:pt x="675" y="602"/>
                      </a:lnTo>
                      <a:lnTo>
                        <a:pt x="672" y="721"/>
                      </a:lnTo>
                      <a:lnTo>
                        <a:pt x="645" y="721"/>
                      </a:lnTo>
                      <a:lnTo>
                        <a:pt x="638" y="731"/>
                      </a:lnTo>
                      <a:lnTo>
                        <a:pt x="638" y="860"/>
                      </a:lnTo>
                      <a:lnTo>
                        <a:pt x="587" y="860"/>
                      </a:lnTo>
                      <a:lnTo>
                        <a:pt x="590" y="1578"/>
                      </a:lnTo>
                      <a:lnTo>
                        <a:pt x="475" y="1687"/>
                      </a:lnTo>
                      <a:lnTo>
                        <a:pt x="327" y="1562"/>
                      </a:lnTo>
                      <a:lnTo>
                        <a:pt x="379" y="1526"/>
                      </a:lnTo>
                      <a:lnTo>
                        <a:pt x="379" y="1485"/>
                      </a:lnTo>
                      <a:lnTo>
                        <a:pt x="327" y="1447"/>
                      </a:lnTo>
                      <a:lnTo>
                        <a:pt x="379" y="1415"/>
                      </a:lnTo>
                      <a:lnTo>
                        <a:pt x="371" y="1402"/>
                      </a:lnTo>
                      <a:lnTo>
                        <a:pt x="326" y="1372"/>
                      </a:lnTo>
                      <a:lnTo>
                        <a:pt x="318" y="1279"/>
                      </a:lnTo>
                      <a:lnTo>
                        <a:pt x="311" y="1271"/>
                      </a:lnTo>
                      <a:lnTo>
                        <a:pt x="380" y="1217"/>
                      </a:lnTo>
                      <a:lnTo>
                        <a:pt x="380" y="1170"/>
                      </a:lnTo>
                      <a:lnTo>
                        <a:pt x="326" y="1116"/>
                      </a:lnTo>
                      <a:lnTo>
                        <a:pt x="379" y="1067"/>
                      </a:lnTo>
                      <a:lnTo>
                        <a:pt x="379" y="1018"/>
                      </a:lnTo>
                      <a:lnTo>
                        <a:pt x="327" y="956"/>
                      </a:lnTo>
                      <a:lnTo>
                        <a:pt x="317" y="854"/>
                      </a:lnTo>
                      <a:lnTo>
                        <a:pt x="253" y="854"/>
                      </a:lnTo>
                      <a:lnTo>
                        <a:pt x="253" y="716"/>
                      </a:lnTo>
                      <a:lnTo>
                        <a:pt x="215" y="716"/>
                      </a:lnTo>
                      <a:lnTo>
                        <a:pt x="215" y="596"/>
                      </a:lnTo>
                      <a:lnTo>
                        <a:pt x="172" y="596"/>
                      </a:lnTo>
                      <a:lnTo>
                        <a:pt x="152" y="538"/>
                      </a:lnTo>
                      <a:lnTo>
                        <a:pt x="66" y="538"/>
                      </a:lnTo>
                      <a:lnTo>
                        <a:pt x="66" y="488"/>
                      </a:lnTo>
                      <a:lnTo>
                        <a:pt x="0" y="488"/>
                      </a:lnTo>
                      <a:lnTo>
                        <a:pt x="0" y="250"/>
                      </a:lnTo>
                      <a:lnTo>
                        <a:pt x="65" y="250"/>
                      </a:lnTo>
                      <a:lnTo>
                        <a:pt x="65" y="215"/>
                      </a:lnTo>
                      <a:lnTo>
                        <a:pt x="138" y="215"/>
                      </a:lnTo>
                      <a:lnTo>
                        <a:pt x="155" y="200"/>
                      </a:lnTo>
                      <a:lnTo>
                        <a:pt x="173" y="162"/>
                      </a:lnTo>
                      <a:lnTo>
                        <a:pt x="215" y="162"/>
                      </a:lnTo>
                      <a:lnTo>
                        <a:pt x="312" y="0"/>
                      </a:lnTo>
                      <a:close/>
                    </a:path>
                  </a:pathLst>
                </a:custGeom>
                <a:solidFill>
                  <a:srgbClr val="FF99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283671" name="Group 23"/>
                <p:cNvGrpSpPr>
                  <a:grpSpLocks/>
                </p:cNvGrpSpPr>
                <p:nvPr/>
              </p:nvGrpSpPr>
              <p:grpSpPr bwMode="auto">
                <a:xfrm>
                  <a:off x="556" y="3272"/>
                  <a:ext cx="60" cy="18"/>
                  <a:chOff x="556" y="3272"/>
                  <a:chExt cx="60" cy="18"/>
                </a:xfrm>
              </p:grpSpPr>
              <p:sp>
                <p:nvSpPr>
                  <p:cNvPr id="283672" name="Freeform 24"/>
                  <p:cNvSpPr>
                    <a:spLocks/>
                  </p:cNvSpPr>
                  <p:nvPr/>
                </p:nvSpPr>
                <p:spPr bwMode="auto">
                  <a:xfrm>
                    <a:off x="556" y="3272"/>
                    <a:ext cx="56" cy="18"/>
                  </a:xfrm>
                  <a:custGeom>
                    <a:avLst/>
                    <a:gdLst>
                      <a:gd name="T0" fmla="*/ 0 w 615"/>
                      <a:gd name="T1" fmla="*/ 100 h 193"/>
                      <a:gd name="T2" fmla="*/ 54 w 615"/>
                      <a:gd name="T3" fmla="*/ 0 h 193"/>
                      <a:gd name="T4" fmla="*/ 615 w 615"/>
                      <a:gd name="T5" fmla="*/ 0 h 193"/>
                      <a:gd name="T6" fmla="*/ 610 w 615"/>
                      <a:gd name="T7" fmla="*/ 7 h 193"/>
                      <a:gd name="T8" fmla="*/ 60 w 615"/>
                      <a:gd name="T9" fmla="*/ 7 h 193"/>
                      <a:gd name="T10" fmla="*/ 10 w 615"/>
                      <a:gd name="T11" fmla="*/ 100 h 193"/>
                      <a:gd name="T12" fmla="*/ 59 w 615"/>
                      <a:gd name="T13" fmla="*/ 187 h 193"/>
                      <a:gd name="T14" fmla="*/ 50 w 615"/>
                      <a:gd name="T15" fmla="*/ 193 h 193"/>
                      <a:gd name="T16" fmla="*/ 0 w 615"/>
                      <a:gd name="T17" fmla="*/ 100 h 1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615" h="193">
                        <a:moveTo>
                          <a:pt x="0" y="100"/>
                        </a:moveTo>
                        <a:lnTo>
                          <a:pt x="54" y="0"/>
                        </a:lnTo>
                        <a:lnTo>
                          <a:pt x="615" y="0"/>
                        </a:lnTo>
                        <a:lnTo>
                          <a:pt x="610" y="7"/>
                        </a:lnTo>
                        <a:lnTo>
                          <a:pt x="60" y="7"/>
                        </a:lnTo>
                        <a:lnTo>
                          <a:pt x="10" y="100"/>
                        </a:lnTo>
                        <a:lnTo>
                          <a:pt x="59" y="187"/>
                        </a:lnTo>
                        <a:lnTo>
                          <a:pt x="50" y="193"/>
                        </a:lnTo>
                        <a:lnTo>
                          <a:pt x="0" y="100"/>
                        </a:lnTo>
                        <a:close/>
                      </a:path>
                    </a:pathLst>
                  </a:custGeom>
                  <a:solidFill>
                    <a:srgbClr val="FF99CC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3673" name="Freeform 25"/>
                  <p:cNvSpPr>
                    <a:spLocks/>
                  </p:cNvSpPr>
                  <p:nvPr/>
                </p:nvSpPr>
                <p:spPr bwMode="auto">
                  <a:xfrm>
                    <a:off x="560" y="3272"/>
                    <a:ext cx="56" cy="18"/>
                  </a:xfrm>
                  <a:custGeom>
                    <a:avLst/>
                    <a:gdLst>
                      <a:gd name="T0" fmla="*/ 615 w 615"/>
                      <a:gd name="T1" fmla="*/ 92 h 193"/>
                      <a:gd name="T2" fmla="*/ 561 w 615"/>
                      <a:gd name="T3" fmla="*/ 193 h 193"/>
                      <a:gd name="T4" fmla="*/ 0 w 615"/>
                      <a:gd name="T5" fmla="*/ 193 h 193"/>
                      <a:gd name="T6" fmla="*/ 5 w 615"/>
                      <a:gd name="T7" fmla="*/ 186 h 193"/>
                      <a:gd name="T8" fmla="*/ 555 w 615"/>
                      <a:gd name="T9" fmla="*/ 186 h 193"/>
                      <a:gd name="T10" fmla="*/ 605 w 615"/>
                      <a:gd name="T11" fmla="*/ 92 h 193"/>
                      <a:gd name="T12" fmla="*/ 556 w 615"/>
                      <a:gd name="T13" fmla="*/ 6 h 193"/>
                      <a:gd name="T14" fmla="*/ 565 w 615"/>
                      <a:gd name="T15" fmla="*/ 0 h 193"/>
                      <a:gd name="T16" fmla="*/ 615 w 615"/>
                      <a:gd name="T17" fmla="*/ 92 h 1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615" h="193">
                        <a:moveTo>
                          <a:pt x="615" y="92"/>
                        </a:moveTo>
                        <a:lnTo>
                          <a:pt x="561" y="193"/>
                        </a:lnTo>
                        <a:lnTo>
                          <a:pt x="0" y="193"/>
                        </a:lnTo>
                        <a:lnTo>
                          <a:pt x="5" y="186"/>
                        </a:lnTo>
                        <a:lnTo>
                          <a:pt x="555" y="186"/>
                        </a:lnTo>
                        <a:lnTo>
                          <a:pt x="605" y="92"/>
                        </a:lnTo>
                        <a:lnTo>
                          <a:pt x="556" y="6"/>
                        </a:lnTo>
                        <a:lnTo>
                          <a:pt x="565" y="0"/>
                        </a:lnTo>
                        <a:lnTo>
                          <a:pt x="615" y="92"/>
                        </a:lnTo>
                        <a:close/>
                      </a:path>
                    </a:pathLst>
                  </a:custGeom>
                  <a:solidFill>
                    <a:srgbClr val="FF99CC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83674" name="Rectangle 26"/>
                <p:cNvSpPr>
                  <a:spLocks noChangeArrowheads="1"/>
                </p:cNvSpPr>
                <p:nvPr/>
              </p:nvSpPr>
              <p:spPr bwMode="auto">
                <a:xfrm>
                  <a:off x="551" y="3270"/>
                  <a:ext cx="67" cy="1"/>
                </a:xfrm>
                <a:prstGeom prst="rect">
                  <a:avLst/>
                </a:prstGeom>
                <a:solidFill>
                  <a:srgbClr val="FF99CC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3675" name="Rectangle 27"/>
                <p:cNvSpPr>
                  <a:spLocks noChangeArrowheads="1"/>
                </p:cNvSpPr>
                <p:nvPr/>
              </p:nvSpPr>
              <p:spPr bwMode="auto">
                <a:xfrm>
                  <a:off x="558" y="3266"/>
                  <a:ext cx="52" cy="1"/>
                </a:xfrm>
                <a:prstGeom prst="rect">
                  <a:avLst/>
                </a:prstGeom>
                <a:solidFill>
                  <a:srgbClr val="FF99CC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283676" name="Group 28"/>
                <p:cNvGrpSpPr>
                  <a:grpSpLocks/>
                </p:cNvGrpSpPr>
                <p:nvPr/>
              </p:nvGrpSpPr>
              <p:grpSpPr bwMode="auto">
                <a:xfrm>
                  <a:off x="551" y="3292"/>
                  <a:ext cx="67" cy="109"/>
                  <a:chOff x="551" y="3292"/>
                  <a:chExt cx="67" cy="109"/>
                </a:xfrm>
              </p:grpSpPr>
              <p:sp>
                <p:nvSpPr>
                  <p:cNvPr id="283677" name="Freeform 29"/>
                  <p:cNvSpPr>
                    <a:spLocks/>
                  </p:cNvSpPr>
                  <p:nvPr/>
                </p:nvSpPr>
                <p:spPr bwMode="auto">
                  <a:xfrm>
                    <a:off x="582" y="3313"/>
                    <a:ext cx="1" cy="84"/>
                  </a:xfrm>
                  <a:custGeom>
                    <a:avLst/>
                    <a:gdLst>
                      <a:gd name="T0" fmla="*/ 19 w 19"/>
                      <a:gd name="T1" fmla="*/ 0 h 922"/>
                      <a:gd name="T2" fmla="*/ 18 w 19"/>
                      <a:gd name="T3" fmla="*/ 922 h 922"/>
                      <a:gd name="T4" fmla="*/ 2 w 19"/>
                      <a:gd name="T5" fmla="*/ 907 h 922"/>
                      <a:gd name="T6" fmla="*/ 0 w 19"/>
                      <a:gd name="T7" fmla="*/ 28 h 922"/>
                      <a:gd name="T8" fmla="*/ 19 w 19"/>
                      <a:gd name="T9" fmla="*/ 0 h 9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9" h="922">
                        <a:moveTo>
                          <a:pt x="19" y="0"/>
                        </a:moveTo>
                        <a:lnTo>
                          <a:pt x="18" y="922"/>
                        </a:lnTo>
                        <a:lnTo>
                          <a:pt x="2" y="907"/>
                        </a:lnTo>
                        <a:lnTo>
                          <a:pt x="0" y="28"/>
                        </a:lnTo>
                        <a:lnTo>
                          <a:pt x="19" y="0"/>
                        </a:lnTo>
                        <a:close/>
                      </a:path>
                    </a:pathLst>
                  </a:custGeom>
                  <a:solidFill>
                    <a:srgbClr val="FF99CC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3678" name="Freeform 30"/>
                  <p:cNvSpPr>
                    <a:spLocks/>
                  </p:cNvSpPr>
                  <p:nvPr/>
                </p:nvSpPr>
                <p:spPr bwMode="auto">
                  <a:xfrm>
                    <a:off x="591" y="3315"/>
                    <a:ext cx="2" cy="82"/>
                  </a:xfrm>
                  <a:custGeom>
                    <a:avLst/>
                    <a:gdLst>
                      <a:gd name="T0" fmla="*/ 14 w 17"/>
                      <a:gd name="T1" fmla="*/ 0 h 900"/>
                      <a:gd name="T2" fmla="*/ 17 w 17"/>
                      <a:gd name="T3" fmla="*/ 884 h 900"/>
                      <a:gd name="T4" fmla="*/ 2 w 17"/>
                      <a:gd name="T5" fmla="*/ 900 h 900"/>
                      <a:gd name="T6" fmla="*/ 0 w 17"/>
                      <a:gd name="T7" fmla="*/ 73 h 900"/>
                      <a:gd name="T8" fmla="*/ 14 w 17"/>
                      <a:gd name="T9" fmla="*/ 0 h 9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7" h="900">
                        <a:moveTo>
                          <a:pt x="14" y="0"/>
                        </a:moveTo>
                        <a:lnTo>
                          <a:pt x="17" y="884"/>
                        </a:lnTo>
                        <a:lnTo>
                          <a:pt x="2" y="900"/>
                        </a:lnTo>
                        <a:lnTo>
                          <a:pt x="0" y="73"/>
                        </a:lnTo>
                        <a:lnTo>
                          <a:pt x="14" y="0"/>
                        </a:lnTo>
                        <a:close/>
                      </a:path>
                    </a:pathLst>
                  </a:custGeom>
                  <a:solidFill>
                    <a:srgbClr val="FF99CC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283679" name="Group 31"/>
                  <p:cNvGrpSpPr>
                    <a:grpSpLocks/>
                  </p:cNvGrpSpPr>
                  <p:nvPr/>
                </p:nvGrpSpPr>
                <p:grpSpPr bwMode="auto">
                  <a:xfrm>
                    <a:off x="551" y="3292"/>
                    <a:ext cx="67" cy="109"/>
                    <a:chOff x="551" y="3292"/>
                    <a:chExt cx="67" cy="109"/>
                  </a:xfrm>
                </p:grpSpPr>
                <p:sp>
                  <p:nvSpPr>
                    <p:cNvPr id="283680" name="Rectangle 3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51" y="3292"/>
                      <a:ext cx="67" cy="2"/>
                    </a:xfrm>
                    <a:prstGeom prst="rect">
                      <a:avLst/>
                    </a:prstGeom>
                    <a:solidFill>
                      <a:srgbClr val="FF99CC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83681" name="Rectangle 3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65" y="3302"/>
                      <a:ext cx="41" cy="2"/>
                    </a:xfrm>
                    <a:prstGeom prst="rect">
                      <a:avLst/>
                    </a:prstGeom>
                    <a:solidFill>
                      <a:srgbClr val="FF99CC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83682" name="Freeform 34"/>
                    <p:cNvSpPr>
                      <a:spLocks/>
                    </p:cNvSpPr>
                    <p:nvPr/>
                  </p:nvSpPr>
                  <p:spPr bwMode="auto">
                    <a:xfrm>
                      <a:off x="587" y="3316"/>
                      <a:ext cx="6" cy="85"/>
                    </a:xfrm>
                    <a:custGeom>
                      <a:avLst/>
                      <a:gdLst>
                        <a:gd name="T0" fmla="*/ 56 w 56"/>
                        <a:gd name="T1" fmla="*/ 0 h 936"/>
                        <a:gd name="T2" fmla="*/ 43 w 56"/>
                        <a:gd name="T3" fmla="*/ 61 h 936"/>
                        <a:gd name="T4" fmla="*/ 21 w 56"/>
                        <a:gd name="T5" fmla="*/ 114 h 936"/>
                        <a:gd name="T6" fmla="*/ 21 w 56"/>
                        <a:gd name="T7" fmla="*/ 919 h 936"/>
                        <a:gd name="T8" fmla="*/ 4 w 56"/>
                        <a:gd name="T9" fmla="*/ 936 h 936"/>
                        <a:gd name="T10" fmla="*/ 0 w 56"/>
                        <a:gd name="T11" fmla="*/ 99 h 936"/>
                        <a:gd name="T12" fmla="*/ 56 w 56"/>
                        <a:gd name="T13" fmla="*/ 0 h 93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56" h="936">
                          <a:moveTo>
                            <a:pt x="56" y="0"/>
                          </a:moveTo>
                          <a:lnTo>
                            <a:pt x="43" y="61"/>
                          </a:lnTo>
                          <a:lnTo>
                            <a:pt x="21" y="114"/>
                          </a:lnTo>
                          <a:lnTo>
                            <a:pt x="21" y="919"/>
                          </a:lnTo>
                          <a:lnTo>
                            <a:pt x="4" y="936"/>
                          </a:lnTo>
                          <a:lnTo>
                            <a:pt x="0" y="99"/>
                          </a:lnTo>
                          <a:lnTo>
                            <a:pt x="56" y="0"/>
                          </a:lnTo>
                          <a:close/>
                        </a:path>
                      </a:pathLst>
                    </a:custGeom>
                    <a:solidFill>
                      <a:srgbClr val="FF99CC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83683" name="Freeform 35"/>
                    <p:cNvSpPr>
                      <a:spLocks/>
                    </p:cNvSpPr>
                    <p:nvPr/>
                  </p:nvSpPr>
                  <p:spPr bwMode="auto">
                    <a:xfrm>
                      <a:off x="568" y="3313"/>
                      <a:ext cx="36" cy="12"/>
                    </a:xfrm>
                    <a:custGeom>
                      <a:avLst/>
                      <a:gdLst>
                        <a:gd name="T0" fmla="*/ 67 w 396"/>
                        <a:gd name="T1" fmla="*/ 141 h 141"/>
                        <a:gd name="T2" fmla="*/ 40 w 396"/>
                        <a:gd name="T3" fmla="*/ 109 h 141"/>
                        <a:gd name="T4" fmla="*/ 40 w 396"/>
                        <a:gd name="T5" fmla="*/ 16 h 141"/>
                        <a:gd name="T6" fmla="*/ 0 w 396"/>
                        <a:gd name="T7" fmla="*/ 16 h 141"/>
                        <a:gd name="T8" fmla="*/ 0 w 396"/>
                        <a:gd name="T9" fmla="*/ 0 h 141"/>
                        <a:gd name="T10" fmla="*/ 396 w 396"/>
                        <a:gd name="T11" fmla="*/ 0 h 141"/>
                        <a:gd name="T12" fmla="*/ 386 w 396"/>
                        <a:gd name="T13" fmla="*/ 16 h 141"/>
                        <a:gd name="T14" fmla="*/ 172 w 396"/>
                        <a:gd name="T15" fmla="*/ 16 h 141"/>
                        <a:gd name="T16" fmla="*/ 154 w 396"/>
                        <a:gd name="T17" fmla="*/ 43 h 141"/>
                        <a:gd name="T18" fmla="*/ 75 w 396"/>
                        <a:gd name="T19" fmla="*/ 43 h 141"/>
                        <a:gd name="T20" fmla="*/ 67 w 396"/>
                        <a:gd name="T21" fmla="*/ 141 h 14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</a:cxnLst>
                      <a:rect l="0" t="0" r="r" b="b"/>
                      <a:pathLst>
                        <a:path w="396" h="141">
                          <a:moveTo>
                            <a:pt x="67" y="141"/>
                          </a:moveTo>
                          <a:lnTo>
                            <a:pt x="40" y="109"/>
                          </a:lnTo>
                          <a:lnTo>
                            <a:pt x="40" y="16"/>
                          </a:lnTo>
                          <a:lnTo>
                            <a:pt x="0" y="16"/>
                          </a:lnTo>
                          <a:lnTo>
                            <a:pt x="0" y="0"/>
                          </a:lnTo>
                          <a:lnTo>
                            <a:pt x="396" y="0"/>
                          </a:lnTo>
                          <a:lnTo>
                            <a:pt x="386" y="16"/>
                          </a:lnTo>
                          <a:lnTo>
                            <a:pt x="172" y="16"/>
                          </a:lnTo>
                          <a:lnTo>
                            <a:pt x="154" y="43"/>
                          </a:lnTo>
                          <a:lnTo>
                            <a:pt x="75" y="43"/>
                          </a:lnTo>
                          <a:lnTo>
                            <a:pt x="67" y="141"/>
                          </a:lnTo>
                          <a:close/>
                        </a:path>
                      </a:pathLst>
                    </a:custGeom>
                    <a:solidFill>
                      <a:srgbClr val="FF99CC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83684" name="Freeform 36"/>
                    <p:cNvSpPr>
                      <a:spLocks/>
                    </p:cNvSpPr>
                    <p:nvPr/>
                  </p:nvSpPr>
                  <p:spPr bwMode="auto">
                    <a:xfrm>
                      <a:off x="559" y="3296"/>
                      <a:ext cx="53" cy="2"/>
                    </a:xfrm>
                    <a:custGeom>
                      <a:avLst/>
                      <a:gdLst>
                        <a:gd name="T0" fmla="*/ 0 w 586"/>
                        <a:gd name="T1" fmla="*/ 1 h 19"/>
                        <a:gd name="T2" fmla="*/ 586 w 586"/>
                        <a:gd name="T3" fmla="*/ 0 h 19"/>
                        <a:gd name="T4" fmla="*/ 580 w 586"/>
                        <a:gd name="T5" fmla="*/ 18 h 19"/>
                        <a:gd name="T6" fmla="*/ 5 w 586"/>
                        <a:gd name="T7" fmla="*/ 19 h 19"/>
                        <a:gd name="T8" fmla="*/ 0 w 586"/>
                        <a:gd name="T9" fmla="*/ 1 h 1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586" h="19">
                          <a:moveTo>
                            <a:pt x="0" y="1"/>
                          </a:moveTo>
                          <a:lnTo>
                            <a:pt x="586" y="0"/>
                          </a:lnTo>
                          <a:lnTo>
                            <a:pt x="580" y="18"/>
                          </a:lnTo>
                          <a:lnTo>
                            <a:pt x="5" y="19"/>
                          </a:lnTo>
                          <a:lnTo>
                            <a:pt x="0" y="1"/>
                          </a:lnTo>
                          <a:close/>
                        </a:path>
                      </a:pathLst>
                    </a:custGeom>
                    <a:solidFill>
                      <a:srgbClr val="FF99CC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</p:grpSp>
          <p:sp>
            <p:nvSpPr>
              <p:cNvPr id="283685" name="Line 37"/>
              <p:cNvSpPr>
                <a:spLocks noChangeShapeType="1"/>
              </p:cNvSpPr>
              <p:nvPr/>
            </p:nvSpPr>
            <p:spPr bwMode="auto">
              <a:xfrm rot="-5400000">
                <a:off x="2258" y="2735"/>
                <a:ext cx="10" cy="63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73025" tIns="36512" rIns="73025" bIns="36512"/>
              <a:lstStyle/>
              <a:p>
                <a:endParaRPr lang="en-US"/>
              </a:p>
            </p:txBody>
          </p:sp>
          <p:sp>
            <p:nvSpPr>
              <p:cNvPr id="283686" name="Text Box 38"/>
              <p:cNvSpPr txBox="1">
                <a:spLocks noChangeArrowheads="1"/>
              </p:cNvSpPr>
              <p:nvPr/>
            </p:nvSpPr>
            <p:spPr bwMode="auto">
              <a:xfrm>
                <a:off x="829" y="3226"/>
                <a:ext cx="165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n-US" sz="2000" b="1">
                    <a:latin typeface="Arial" panose="020B0604020202020204" pitchFamily="34" charset="0"/>
                  </a:rPr>
                  <a:t>Authentication Key</a:t>
                </a:r>
              </a:p>
            </p:txBody>
          </p:sp>
        </p:grpSp>
      </p:grpSp>
      <p:sp>
        <p:nvSpPr>
          <p:cNvPr id="283687" name="Rectangle 39"/>
          <p:cNvSpPr>
            <a:spLocks noChangeArrowheads="1"/>
          </p:cNvSpPr>
          <p:nvPr/>
        </p:nvSpPr>
        <p:spPr bwMode="auto">
          <a:xfrm>
            <a:off x="76200" y="-228600"/>
            <a:ext cx="3200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i="1">
                <a:solidFill>
                  <a:srgbClr val="000066"/>
                </a:solidFill>
              </a:rPr>
              <a:t>Data Transfer</a:t>
            </a:r>
          </a:p>
        </p:txBody>
      </p:sp>
    </p:spTree>
    <p:extLst>
      <p:ext uri="{BB962C8B-B14F-4D97-AF65-F5344CB8AC3E}">
        <p14:creationId xmlns:p14="http://schemas.microsoft.com/office/powerpoint/2010/main" val="18892476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3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83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62642-AC15-4486-8106-C3F27BE20766}" type="slidenum">
              <a:rPr lang="en-US"/>
              <a:pPr/>
              <a:t>37</a:t>
            </a:fld>
            <a:endParaRPr lang="en-US"/>
          </a:p>
        </p:txBody>
      </p:sp>
      <p:sp>
        <p:nvSpPr>
          <p:cNvPr id="284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685800"/>
          </a:xfrm>
        </p:spPr>
        <p:txBody>
          <a:bodyPr>
            <a:normAutofit fontScale="90000"/>
          </a:bodyPr>
          <a:lstStyle/>
          <a:p>
            <a:pPr defTabSz="814388"/>
            <a:r>
              <a:rPr lang="en-US"/>
              <a:t>TKIP Countermeasures</a:t>
            </a:r>
          </a:p>
        </p:txBody>
      </p:sp>
      <p:sp>
        <p:nvSpPr>
          <p:cNvPr id="284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7772400" cy="4114800"/>
          </a:xfrm>
        </p:spPr>
        <p:txBody>
          <a:bodyPr>
            <a:normAutofit/>
          </a:bodyPr>
          <a:lstStyle/>
          <a:p>
            <a:pPr marL="288925" indent="-288925" defTabSz="814388">
              <a:lnSpc>
                <a:spcPct val="85000"/>
              </a:lnSpc>
            </a:pPr>
            <a:r>
              <a:rPr lang="en-US" sz="2800" dirty="0">
                <a:cs typeface="Times New Roman" panose="02020603050405020304" pitchFamily="18" charset="0"/>
              </a:rPr>
              <a:t>Check CRC, ICV, and IV before verifying MIC</a:t>
            </a:r>
          </a:p>
          <a:p>
            <a:pPr marL="627063" lvl="1" indent="0" algn="just" defTabSz="814388">
              <a:lnSpc>
                <a:spcPct val="85000"/>
              </a:lnSpc>
            </a:pPr>
            <a:r>
              <a:rPr lang="en-US" sz="2800" dirty="0">
                <a:cs typeface="Times New Roman" panose="02020603050405020304" pitchFamily="18" charset="0"/>
              </a:rPr>
              <a:t>Minimizes chances of false positives</a:t>
            </a:r>
          </a:p>
          <a:p>
            <a:pPr marL="627063" lvl="1" indent="0" algn="just" defTabSz="814388">
              <a:lnSpc>
                <a:spcPct val="85000"/>
              </a:lnSpc>
            </a:pPr>
            <a:r>
              <a:rPr lang="en-US" sz="2800" dirty="0">
                <a:cs typeface="Times New Roman" panose="02020603050405020304" pitchFamily="18" charset="0"/>
              </a:rPr>
              <a:t>If MIC failure, almost certain active attack underway</a:t>
            </a:r>
          </a:p>
          <a:p>
            <a:pPr marL="288925" indent="-288925" defTabSz="814388">
              <a:lnSpc>
                <a:spcPct val="85000"/>
              </a:lnSpc>
            </a:pPr>
            <a:r>
              <a:rPr lang="en-US" sz="2800" dirty="0"/>
              <a:t>If an active attack is detected:</a:t>
            </a:r>
          </a:p>
          <a:p>
            <a:pPr marL="627063" lvl="1" indent="0" defTabSz="814388">
              <a:lnSpc>
                <a:spcPct val="85000"/>
              </a:lnSpc>
            </a:pPr>
            <a:r>
              <a:rPr lang="en-US" sz="2800" dirty="0"/>
              <a:t>Stop using keys</a:t>
            </a:r>
          </a:p>
          <a:p>
            <a:pPr marL="627063" lvl="1" indent="0" defTabSz="814388">
              <a:lnSpc>
                <a:spcPct val="85000"/>
              </a:lnSpc>
            </a:pPr>
            <a:r>
              <a:rPr lang="en-US" sz="2800" dirty="0"/>
              <a:t>Rate limit key generation to 1 per minute</a:t>
            </a:r>
          </a:p>
        </p:txBody>
      </p:sp>
      <p:sp>
        <p:nvSpPr>
          <p:cNvPr id="284676" name="Rectangle 4"/>
          <p:cNvSpPr>
            <a:spLocks noChangeArrowheads="1"/>
          </p:cNvSpPr>
          <p:nvPr/>
        </p:nvSpPr>
        <p:spPr bwMode="auto">
          <a:xfrm>
            <a:off x="76200" y="-228600"/>
            <a:ext cx="3200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i="1">
                <a:solidFill>
                  <a:srgbClr val="000066"/>
                </a:solidFill>
              </a:rPr>
              <a:t>Data Transfer</a:t>
            </a:r>
          </a:p>
        </p:txBody>
      </p:sp>
    </p:spTree>
    <p:extLst>
      <p:ext uri="{BB962C8B-B14F-4D97-AF65-F5344CB8AC3E}">
        <p14:creationId xmlns:p14="http://schemas.microsoft.com/office/powerpoint/2010/main" val="2269371980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0971F-2BEE-43AB-9080-9AAA0872DA77}" type="slidenum">
              <a:rPr lang="en-US"/>
              <a:pPr/>
              <a:t>38</a:t>
            </a:fld>
            <a:endParaRPr lang="en-US"/>
          </a:p>
        </p:txBody>
      </p:sp>
      <p:sp>
        <p:nvSpPr>
          <p:cNvPr id="285698" name="Rectangle 2"/>
          <p:cNvSpPr>
            <a:spLocks noGrp="1" noChangeArrowheads="1"/>
          </p:cNvSpPr>
          <p:nvPr>
            <p:ph type="title"/>
          </p:nvPr>
        </p:nvSpPr>
        <p:spPr>
          <a:xfrm>
            <a:off x="939800" y="404813"/>
            <a:ext cx="7116763" cy="661987"/>
          </a:xfrm>
        </p:spPr>
        <p:txBody>
          <a:bodyPr>
            <a:normAutofit fontScale="90000"/>
          </a:bodyPr>
          <a:lstStyle/>
          <a:p>
            <a:r>
              <a:rPr lang="en-US"/>
              <a:t>TKIP Design (3)</a:t>
            </a:r>
          </a:p>
        </p:txBody>
      </p:sp>
      <p:grpSp>
        <p:nvGrpSpPr>
          <p:cNvPr id="285699" name="Group 3"/>
          <p:cNvGrpSpPr>
            <a:grpSpLocks/>
          </p:cNvGrpSpPr>
          <p:nvPr/>
        </p:nvGrpSpPr>
        <p:grpSpPr bwMode="auto">
          <a:xfrm>
            <a:off x="533400" y="3406775"/>
            <a:ext cx="7874000" cy="1943100"/>
            <a:chOff x="240" y="858"/>
            <a:chExt cx="4960" cy="1224"/>
          </a:xfrm>
        </p:grpSpPr>
        <p:grpSp>
          <p:nvGrpSpPr>
            <p:cNvPr id="285700" name="Group 4"/>
            <p:cNvGrpSpPr>
              <a:grpSpLocks/>
            </p:cNvGrpSpPr>
            <p:nvPr/>
          </p:nvGrpSpPr>
          <p:grpSpPr bwMode="auto">
            <a:xfrm>
              <a:off x="4336" y="858"/>
              <a:ext cx="864" cy="1224"/>
              <a:chOff x="2704" y="975"/>
              <a:chExt cx="864" cy="1224"/>
            </a:xfrm>
          </p:grpSpPr>
          <p:sp>
            <p:nvSpPr>
              <p:cNvPr id="285701" name="Text Box 5"/>
              <p:cNvSpPr txBox="1">
                <a:spLocks noChangeArrowheads="1"/>
              </p:cNvSpPr>
              <p:nvPr/>
            </p:nvSpPr>
            <p:spPr bwMode="auto">
              <a:xfrm>
                <a:off x="2704" y="1680"/>
                <a:ext cx="864" cy="5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n-US" b="1">
                    <a:latin typeface="Arial Narrow" panose="020B0606020202030204" pitchFamily="34" charset="0"/>
                  </a:rPr>
                  <a:t>Access Point</a:t>
                </a:r>
                <a:endParaRPr lang="en-US">
                  <a:latin typeface="Arial Narrow" panose="020B0606020202030204" pitchFamily="34" charset="0"/>
                </a:endParaRPr>
              </a:p>
            </p:txBody>
          </p:sp>
          <p:pic>
            <p:nvPicPr>
              <p:cNvPr id="285702" name="Picture 6" descr="access point 2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04" y="975"/>
                <a:ext cx="749" cy="762"/>
              </a:xfrm>
              <a:prstGeom prst="rect">
                <a:avLst/>
              </a:prstGeom>
              <a:noFill/>
              <a:ln w="19050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285703" name="Picture 7" descr="laptop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1" y="918"/>
              <a:ext cx="727" cy="5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5704" name="Text Box 8"/>
            <p:cNvSpPr txBox="1">
              <a:spLocks noChangeArrowheads="1"/>
            </p:cNvSpPr>
            <p:nvPr/>
          </p:nvSpPr>
          <p:spPr bwMode="auto">
            <a:xfrm>
              <a:off x="240" y="1518"/>
              <a:ext cx="864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b="1">
                  <a:latin typeface="Arial Narrow" panose="020B0606020202030204" pitchFamily="34" charset="0"/>
                </a:rPr>
                <a:t>Wireless Station</a:t>
              </a:r>
              <a:endParaRPr lang="en-US">
                <a:latin typeface="Arial Narrow" panose="020B0606020202030204" pitchFamily="34" charset="0"/>
              </a:endParaRPr>
            </a:p>
          </p:txBody>
        </p:sp>
      </p:grpSp>
      <p:sp>
        <p:nvSpPr>
          <p:cNvPr id="285705" name="Rectangle 9"/>
          <p:cNvSpPr>
            <a:spLocks noChangeArrowheads="1"/>
          </p:cNvSpPr>
          <p:nvPr/>
        </p:nvSpPr>
        <p:spPr bwMode="auto">
          <a:xfrm>
            <a:off x="539750" y="1092200"/>
            <a:ext cx="8074025" cy="156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124" tIns="41061" rIns="82124" bIns="41061" anchor="b"/>
          <a:lstStyle>
            <a:lvl1pPr defTabSz="81438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defTabSz="81438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defTabSz="81438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defTabSz="81438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defTabSz="81438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defTabSz="8143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defTabSz="8143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defTabSz="8143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defTabSz="8143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b="1" i="1">
                <a:solidFill>
                  <a:schemeClr val="tx2"/>
                </a:solidFill>
              </a:rPr>
              <a:t>Protect against replay</a:t>
            </a:r>
            <a:r>
              <a:rPr lang="en-US" b="1"/>
              <a:t> 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b="1"/>
              <a:t> </a:t>
            </a:r>
            <a:r>
              <a:rPr lang="en-US"/>
              <a:t>reset packet sequence # to 0 on rekey 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/>
              <a:t> increment sequence # by 1 on each packet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/>
              <a:t> drop any packet received out of sequence</a:t>
            </a:r>
          </a:p>
        </p:txBody>
      </p:sp>
      <p:grpSp>
        <p:nvGrpSpPr>
          <p:cNvPr id="285706" name="Group 10"/>
          <p:cNvGrpSpPr>
            <a:grpSpLocks/>
          </p:cNvGrpSpPr>
          <p:nvPr/>
        </p:nvGrpSpPr>
        <p:grpSpPr bwMode="auto">
          <a:xfrm>
            <a:off x="2230438" y="3727450"/>
            <a:ext cx="4110037" cy="533400"/>
            <a:chOff x="1405" y="2132"/>
            <a:chExt cx="2589" cy="336"/>
          </a:xfrm>
        </p:grpSpPr>
        <p:sp>
          <p:nvSpPr>
            <p:cNvPr id="285707" name="Line 11"/>
            <p:cNvSpPr>
              <a:spLocks noChangeShapeType="1"/>
            </p:cNvSpPr>
            <p:nvPr/>
          </p:nvSpPr>
          <p:spPr bwMode="auto">
            <a:xfrm flipV="1">
              <a:off x="1405" y="2312"/>
              <a:ext cx="2589" cy="7"/>
            </a:xfrm>
            <a:prstGeom prst="line">
              <a:avLst/>
            </a:prstGeom>
            <a:noFill/>
            <a:ln w="82550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85708" name="Group 12"/>
            <p:cNvGrpSpPr>
              <a:grpSpLocks/>
            </p:cNvGrpSpPr>
            <p:nvPr/>
          </p:nvGrpSpPr>
          <p:grpSpPr bwMode="auto">
            <a:xfrm>
              <a:off x="1950" y="2132"/>
              <a:ext cx="1580" cy="336"/>
              <a:chOff x="1950" y="2132"/>
              <a:chExt cx="1580" cy="336"/>
            </a:xfrm>
          </p:grpSpPr>
          <p:sp>
            <p:nvSpPr>
              <p:cNvPr id="285709" name="Rectangle 13"/>
              <p:cNvSpPr>
                <a:spLocks noChangeArrowheads="1"/>
              </p:cNvSpPr>
              <p:nvPr/>
            </p:nvSpPr>
            <p:spPr bwMode="auto">
              <a:xfrm>
                <a:off x="1950" y="2132"/>
                <a:ext cx="428" cy="336"/>
              </a:xfrm>
              <a:prstGeom prst="rect">
                <a:avLst/>
              </a:prstGeom>
              <a:solidFill>
                <a:srgbClr val="0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73025" tIns="36512" rIns="73025" bIns="36512" anchor="ctr"/>
              <a:lstStyle/>
              <a:p>
                <a:pPr algn="ctr" eaLnBrk="0" hangingPunct="0">
                  <a:spcBef>
                    <a:spcPct val="0"/>
                  </a:spcBef>
                </a:pPr>
                <a:r>
                  <a:rPr lang="en-US" sz="1800" b="1">
                    <a:solidFill>
                      <a:schemeClr val="tx2"/>
                    </a:solidFill>
                    <a:latin typeface="Arial" panose="020B0604020202020204" pitchFamily="34" charset="0"/>
                  </a:rPr>
                  <a:t>Hdr</a:t>
                </a:r>
              </a:p>
            </p:txBody>
          </p:sp>
          <p:sp>
            <p:nvSpPr>
              <p:cNvPr id="285710" name="Rectangle 14"/>
              <p:cNvSpPr>
                <a:spLocks noChangeArrowheads="1"/>
              </p:cNvSpPr>
              <p:nvPr/>
            </p:nvSpPr>
            <p:spPr bwMode="auto">
              <a:xfrm>
                <a:off x="2378" y="2132"/>
                <a:ext cx="1152" cy="336"/>
              </a:xfrm>
              <a:prstGeom prst="rect">
                <a:avLst/>
              </a:prstGeom>
              <a:solidFill>
                <a:srgbClr val="0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73025" tIns="36512" rIns="73025" bIns="36512" anchor="ctr"/>
              <a:lstStyle/>
              <a:p>
                <a:pPr algn="ctr" eaLnBrk="0" hangingPunct="0">
                  <a:spcBef>
                    <a:spcPct val="0"/>
                  </a:spcBef>
                </a:pPr>
                <a:r>
                  <a:rPr lang="en-US" sz="1800" b="1">
                    <a:solidFill>
                      <a:schemeClr val="tx2"/>
                    </a:solidFill>
                    <a:latin typeface="Arial" panose="020B0604020202020204" pitchFamily="34" charset="0"/>
                  </a:rPr>
                  <a:t>Packet </a:t>
                </a:r>
                <a:r>
                  <a:rPr lang="en-US" sz="1800" b="1" i="1">
                    <a:solidFill>
                      <a:schemeClr val="tx2"/>
                    </a:solidFill>
                  </a:rPr>
                  <a:t>n</a:t>
                </a:r>
              </a:p>
            </p:txBody>
          </p:sp>
        </p:grpSp>
      </p:grpSp>
      <p:grpSp>
        <p:nvGrpSpPr>
          <p:cNvPr id="285711" name="Group 15"/>
          <p:cNvGrpSpPr>
            <a:grpSpLocks/>
          </p:cNvGrpSpPr>
          <p:nvPr/>
        </p:nvGrpSpPr>
        <p:grpSpPr bwMode="auto">
          <a:xfrm>
            <a:off x="2230438" y="4387850"/>
            <a:ext cx="4110037" cy="533400"/>
            <a:chOff x="1405" y="2132"/>
            <a:chExt cx="2589" cy="336"/>
          </a:xfrm>
        </p:grpSpPr>
        <p:sp>
          <p:nvSpPr>
            <p:cNvPr id="285712" name="Line 16"/>
            <p:cNvSpPr>
              <a:spLocks noChangeShapeType="1"/>
            </p:cNvSpPr>
            <p:nvPr/>
          </p:nvSpPr>
          <p:spPr bwMode="auto">
            <a:xfrm flipV="1">
              <a:off x="1405" y="2312"/>
              <a:ext cx="2589" cy="7"/>
            </a:xfrm>
            <a:prstGeom prst="line">
              <a:avLst/>
            </a:prstGeom>
            <a:noFill/>
            <a:ln w="82550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85713" name="Group 17"/>
            <p:cNvGrpSpPr>
              <a:grpSpLocks/>
            </p:cNvGrpSpPr>
            <p:nvPr/>
          </p:nvGrpSpPr>
          <p:grpSpPr bwMode="auto">
            <a:xfrm>
              <a:off x="1950" y="2132"/>
              <a:ext cx="1580" cy="336"/>
              <a:chOff x="1950" y="2132"/>
              <a:chExt cx="1580" cy="336"/>
            </a:xfrm>
          </p:grpSpPr>
          <p:sp>
            <p:nvSpPr>
              <p:cNvPr id="285714" name="Rectangle 18"/>
              <p:cNvSpPr>
                <a:spLocks noChangeArrowheads="1"/>
              </p:cNvSpPr>
              <p:nvPr/>
            </p:nvSpPr>
            <p:spPr bwMode="auto">
              <a:xfrm>
                <a:off x="1950" y="2132"/>
                <a:ext cx="428" cy="336"/>
              </a:xfrm>
              <a:prstGeom prst="rect">
                <a:avLst/>
              </a:prstGeom>
              <a:solidFill>
                <a:srgbClr val="0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73025" tIns="36512" rIns="73025" bIns="36512" anchor="ctr"/>
              <a:lstStyle/>
              <a:p>
                <a:pPr algn="ctr" eaLnBrk="0" hangingPunct="0">
                  <a:spcBef>
                    <a:spcPct val="0"/>
                  </a:spcBef>
                </a:pPr>
                <a:r>
                  <a:rPr lang="en-US" sz="1800" b="1">
                    <a:solidFill>
                      <a:schemeClr val="tx2"/>
                    </a:solidFill>
                    <a:latin typeface="Arial" panose="020B0604020202020204" pitchFamily="34" charset="0"/>
                  </a:rPr>
                  <a:t>Hdr</a:t>
                </a:r>
              </a:p>
            </p:txBody>
          </p:sp>
          <p:sp>
            <p:nvSpPr>
              <p:cNvPr id="285715" name="Rectangle 19"/>
              <p:cNvSpPr>
                <a:spLocks noChangeArrowheads="1"/>
              </p:cNvSpPr>
              <p:nvPr/>
            </p:nvSpPr>
            <p:spPr bwMode="auto">
              <a:xfrm>
                <a:off x="2378" y="2132"/>
                <a:ext cx="1152" cy="336"/>
              </a:xfrm>
              <a:prstGeom prst="rect">
                <a:avLst/>
              </a:prstGeom>
              <a:solidFill>
                <a:srgbClr val="0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73025" tIns="36512" rIns="73025" bIns="36512" anchor="ctr"/>
              <a:lstStyle/>
              <a:p>
                <a:pPr algn="ctr" eaLnBrk="0" hangingPunct="0">
                  <a:spcBef>
                    <a:spcPct val="0"/>
                  </a:spcBef>
                </a:pPr>
                <a:r>
                  <a:rPr lang="en-US" sz="1800" b="1">
                    <a:solidFill>
                      <a:schemeClr val="tx2"/>
                    </a:solidFill>
                    <a:latin typeface="Arial" panose="020B0604020202020204" pitchFamily="34" charset="0"/>
                  </a:rPr>
                  <a:t>Packet </a:t>
                </a:r>
                <a:r>
                  <a:rPr lang="en-US" sz="1800" b="1" i="1">
                    <a:solidFill>
                      <a:schemeClr val="tx2"/>
                    </a:solidFill>
                  </a:rPr>
                  <a:t>n</a:t>
                </a:r>
                <a:r>
                  <a:rPr lang="en-US" sz="1800" b="1">
                    <a:solidFill>
                      <a:schemeClr val="tx2"/>
                    </a:solidFill>
                  </a:rPr>
                  <a:t> + 1</a:t>
                </a:r>
              </a:p>
            </p:txBody>
          </p:sp>
        </p:grpSp>
      </p:grpSp>
      <p:grpSp>
        <p:nvGrpSpPr>
          <p:cNvPr id="285716" name="Group 20"/>
          <p:cNvGrpSpPr>
            <a:grpSpLocks/>
          </p:cNvGrpSpPr>
          <p:nvPr/>
        </p:nvGrpSpPr>
        <p:grpSpPr bwMode="auto">
          <a:xfrm>
            <a:off x="2230438" y="5060950"/>
            <a:ext cx="4110037" cy="533400"/>
            <a:chOff x="1405" y="2132"/>
            <a:chExt cx="2589" cy="336"/>
          </a:xfrm>
        </p:grpSpPr>
        <p:sp>
          <p:nvSpPr>
            <p:cNvPr id="285717" name="Line 21"/>
            <p:cNvSpPr>
              <a:spLocks noChangeShapeType="1"/>
            </p:cNvSpPr>
            <p:nvPr/>
          </p:nvSpPr>
          <p:spPr bwMode="auto">
            <a:xfrm flipV="1">
              <a:off x="1405" y="2312"/>
              <a:ext cx="2589" cy="7"/>
            </a:xfrm>
            <a:prstGeom prst="line">
              <a:avLst/>
            </a:prstGeom>
            <a:noFill/>
            <a:ln w="82550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85718" name="Group 22"/>
            <p:cNvGrpSpPr>
              <a:grpSpLocks/>
            </p:cNvGrpSpPr>
            <p:nvPr/>
          </p:nvGrpSpPr>
          <p:grpSpPr bwMode="auto">
            <a:xfrm>
              <a:off x="1950" y="2132"/>
              <a:ext cx="1580" cy="336"/>
              <a:chOff x="1950" y="2132"/>
              <a:chExt cx="1580" cy="336"/>
            </a:xfrm>
          </p:grpSpPr>
          <p:sp>
            <p:nvSpPr>
              <p:cNvPr id="285719" name="Rectangle 23"/>
              <p:cNvSpPr>
                <a:spLocks noChangeArrowheads="1"/>
              </p:cNvSpPr>
              <p:nvPr/>
            </p:nvSpPr>
            <p:spPr bwMode="auto">
              <a:xfrm>
                <a:off x="1950" y="2132"/>
                <a:ext cx="428" cy="336"/>
              </a:xfrm>
              <a:prstGeom prst="rect">
                <a:avLst/>
              </a:prstGeom>
              <a:solidFill>
                <a:srgbClr val="0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73025" tIns="36512" rIns="73025" bIns="36512" anchor="ctr"/>
              <a:lstStyle/>
              <a:p>
                <a:pPr algn="ctr" eaLnBrk="0" hangingPunct="0">
                  <a:spcBef>
                    <a:spcPct val="0"/>
                  </a:spcBef>
                </a:pPr>
                <a:r>
                  <a:rPr lang="en-US" sz="1800" b="1">
                    <a:solidFill>
                      <a:schemeClr val="tx2"/>
                    </a:solidFill>
                    <a:latin typeface="Arial" panose="020B0604020202020204" pitchFamily="34" charset="0"/>
                  </a:rPr>
                  <a:t>Hdr</a:t>
                </a:r>
              </a:p>
            </p:txBody>
          </p:sp>
          <p:sp>
            <p:nvSpPr>
              <p:cNvPr id="285720" name="Rectangle 24"/>
              <p:cNvSpPr>
                <a:spLocks noChangeArrowheads="1"/>
              </p:cNvSpPr>
              <p:nvPr/>
            </p:nvSpPr>
            <p:spPr bwMode="auto">
              <a:xfrm>
                <a:off x="2378" y="2132"/>
                <a:ext cx="1152" cy="336"/>
              </a:xfrm>
              <a:prstGeom prst="rect">
                <a:avLst/>
              </a:prstGeom>
              <a:solidFill>
                <a:srgbClr val="0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73025" tIns="36512" rIns="73025" bIns="36512" anchor="ctr"/>
              <a:lstStyle/>
              <a:p>
                <a:pPr algn="ctr" eaLnBrk="0" hangingPunct="0">
                  <a:spcBef>
                    <a:spcPct val="0"/>
                  </a:spcBef>
                </a:pPr>
                <a:r>
                  <a:rPr lang="en-US" sz="1800" b="1">
                    <a:solidFill>
                      <a:schemeClr val="tx2"/>
                    </a:solidFill>
                    <a:latin typeface="Arial" panose="020B0604020202020204" pitchFamily="34" charset="0"/>
                  </a:rPr>
                  <a:t>Packet </a:t>
                </a:r>
                <a:r>
                  <a:rPr lang="en-US" sz="1800" b="1" i="1">
                    <a:solidFill>
                      <a:schemeClr val="tx2"/>
                    </a:solidFill>
                  </a:rPr>
                  <a:t>n</a:t>
                </a:r>
              </a:p>
            </p:txBody>
          </p:sp>
        </p:grpSp>
      </p:grpSp>
      <p:grpSp>
        <p:nvGrpSpPr>
          <p:cNvPr id="285721" name="Group 25"/>
          <p:cNvGrpSpPr>
            <a:grpSpLocks/>
          </p:cNvGrpSpPr>
          <p:nvPr/>
        </p:nvGrpSpPr>
        <p:grpSpPr bwMode="auto">
          <a:xfrm>
            <a:off x="2330450" y="5073650"/>
            <a:ext cx="3937000" cy="500063"/>
            <a:chOff x="1468" y="3196"/>
            <a:chExt cx="2480" cy="315"/>
          </a:xfrm>
        </p:grpSpPr>
        <p:sp>
          <p:nvSpPr>
            <p:cNvPr id="285722" name="Line 26"/>
            <p:cNvSpPr>
              <a:spLocks noChangeShapeType="1"/>
            </p:cNvSpPr>
            <p:nvPr/>
          </p:nvSpPr>
          <p:spPr bwMode="auto">
            <a:xfrm>
              <a:off x="1475" y="3203"/>
              <a:ext cx="2473" cy="299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5723" name="Line 27"/>
            <p:cNvSpPr>
              <a:spLocks noChangeShapeType="1"/>
            </p:cNvSpPr>
            <p:nvPr/>
          </p:nvSpPr>
          <p:spPr bwMode="auto">
            <a:xfrm flipV="1">
              <a:off x="1468" y="3196"/>
              <a:ext cx="2480" cy="315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85724" name="Rectangle 28"/>
          <p:cNvSpPr>
            <a:spLocks noChangeArrowheads="1"/>
          </p:cNvSpPr>
          <p:nvPr/>
        </p:nvSpPr>
        <p:spPr bwMode="auto">
          <a:xfrm>
            <a:off x="76200" y="-228600"/>
            <a:ext cx="3200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i="1">
                <a:solidFill>
                  <a:srgbClr val="000066"/>
                </a:solidFill>
              </a:rPr>
              <a:t>Data Transfer</a:t>
            </a:r>
          </a:p>
        </p:txBody>
      </p:sp>
    </p:spTree>
    <p:extLst>
      <p:ext uri="{BB962C8B-B14F-4D97-AF65-F5344CB8AC3E}">
        <p14:creationId xmlns:p14="http://schemas.microsoft.com/office/powerpoint/2010/main" val="32121138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5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85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85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85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1AD5E3-FD58-45A8-B7EA-8F2162C568B2}" type="slidenum">
              <a:rPr lang="en-US"/>
              <a:pPr/>
              <a:t>39</a:t>
            </a:fld>
            <a:endParaRPr lang="en-US"/>
          </a:p>
        </p:txBody>
      </p:sp>
      <p:sp>
        <p:nvSpPr>
          <p:cNvPr id="286722" name="Rectangle 2"/>
          <p:cNvSpPr>
            <a:spLocks noChangeArrowheads="1"/>
          </p:cNvSpPr>
          <p:nvPr/>
        </p:nvSpPr>
        <p:spPr bwMode="auto">
          <a:xfrm>
            <a:off x="539750" y="1143000"/>
            <a:ext cx="8074025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124" tIns="41061" rIns="82124" bIns="41061" anchor="b"/>
          <a:lstStyle>
            <a:lvl1pPr defTabSz="81438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defTabSz="81438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defTabSz="81438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defTabSz="81438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defTabSz="81438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defTabSz="8143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defTabSz="8143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defTabSz="8143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defTabSz="8143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b="1" i="1" dirty="0">
                <a:solidFill>
                  <a:schemeClr val="tx2"/>
                </a:solidFill>
              </a:rPr>
              <a:t>Stop WEP’s encryption abuse</a:t>
            </a:r>
            <a:r>
              <a:rPr lang="en-US" b="1" dirty="0"/>
              <a:t> 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b="1" dirty="0"/>
              <a:t> </a:t>
            </a:r>
            <a:r>
              <a:rPr lang="en-US" dirty="0"/>
              <a:t>Build a better per-packet encryption key…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dirty="0"/>
              <a:t> … by preventing weak-key attacks and </a:t>
            </a:r>
            <a:r>
              <a:rPr lang="en-US" dirty="0" err="1"/>
              <a:t>decorrelating</a:t>
            </a:r>
            <a:r>
              <a:rPr lang="en-US" dirty="0"/>
              <a:t> WEP IV and per-packet key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dirty="0"/>
              <a:t> must be efficient on existing hardware</a:t>
            </a:r>
          </a:p>
        </p:txBody>
      </p:sp>
      <p:sp>
        <p:nvSpPr>
          <p:cNvPr id="286723" name="Rectangle 3"/>
          <p:cNvSpPr>
            <a:spLocks noGrp="1" noChangeArrowheads="1"/>
          </p:cNvSpPr>
          <p:nvPr>
            <p:ph type="title"/>
          </p:nvPr>
        </p:nvSpPr>
        <p:spPr>
          <a:xfrm>
            <a:off x="914400" y="393700"/>
            <a:ext cx="7747000" cy="649288"/>
          </a:xfrm>
          <a:noFill/>
          <a:ln/>
        </p:spPr>
        <p:txBody>
          <a:bodyPr lIns="92075" tIns="46038" rIns="92075" bIns="46038" anchor="b">
            <a:normAutofit fontScale="90000"/>
          </a:bodyPr>
          <a:lstStyle/>
          <a:p>
            <a:r>
              <a:rPr lang="en-US"/>
              <a:t>TKIP Design (4)</a:t>
            </a:r>
          </a:p>
        </p:txBody>
      </p:sp>
      <p:sp>
        <p:nvSpPr>
          <p:cNvPr id="286724" name="Rectangle 4"/>
          <p:cNvSpPr>
            <a:spLocks noChangeArrowheads="1"/>
          </p:cNvSpPr>
          <p:nvPr/>
        </p:nvSpPr>
        <p:spPr bwMode="auto">
          <a:xfrm>
            <a:off x="5349875" y="4594225"/>
            <a:ext cx="1277938" cy="1730375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3025" tIns="36512" rIns="73025" bIns="36512" anchor="ctr"/>
          <a:lstStyle/>
          <a:p>
            <a:pPr algn="ctr" eaLnBrk="0" hangingPunct="0">
              <a:spcBef>
                <a:spcPct val="0"/>
              </a:spcBef>
            </a:pPr>
            <a:r>
              <a:rPr lang="en-US" sz="1800" b="1">
                <a:solidFill>
                  <a:srgbClr val="C00000"/>
                </a:solidFill>
                <a:latin typeface="Arial" panose="020B0604020202020204" pitchFamily="34" charset="0"/>
              </a:rPr>
              <a:t>Phase 2</a:t>
            </a:r>
          </a:p>
          <a:p>
            <a:pPr algn="ctr" eaLnBrk="0" hangingPunct="0">
              <a:spcBef>
                <a:spcPct val="0"/>
              </a:spcBef>
            </a:pPr>
            <a:r>
              <a:rPr lang="en-US" sz="1800" b="1">
                <a:solidFill>
                  <a:srgbClr val="C00000"/>
                </a:solidFill>
                <a:latin typeface="Arial" panose="020B0604020202020204" pitchFamily="34" charset="0"/>
              </a:rPr>
              <a:t>Mixer</a:t>
            </a:r>
          </a:p>
        </p:txBody>
      </p:sp>
      <p:sp>
        <p:nvSpPr>
          <p:cNvPr id="286725" name="Rectangle 5"/>
          <p:cNvSpPr>
            <a:spLocks noChangeArrowheads="1"/>
          </p:cNvSpPr>
          <p:nvPr/>
        </p:nvSpPr>
        <p:spPr bwMode="auto">
          <a:xfrm>
            <a:off x="3063875" y="3371850"/>
            <a:ext cx="1277938" cy="1290638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3025" tIns="36512" rIns="73025" bIns="36512" anchor="ctr"/>
          <a:lstStyle/>
          <a:p>
            <a:pPr algn="ctr" eaLnBrk="0" hangingPunct="0">
              <a:spcBef>
                <a:spcPct val="0"/>
              </a:spcBef>
            </a:pPr>
            <a:r>
              <a:rPr lang="en-US" sz="1800" b="1">
                <a:solidFill>
                  <a:srgbClr val="C00000"/>
                </a:solidFill>
                <a:latin typeface="Arial" panose="020B0604020202020204" pitchFamily="34" charset="0"/>
              </a:rPr>
              <a:t>Phase 1</a:t>
            </a:r>
          </a:p>
          <a:p>
            <a:pPr algn="ctr" eaLnBrk="0" hangingPunct="0">
              <a:spcBef>
                <a:spcPct val="0"/>
              </a:spcBef>
            </a:pPr>
            <a:r>
              <a:rPr lang="en-US" sz="1800" b="1">
                <a:solidFill>
                  <a:srgbClr val="C00000"/>
                </a:solidFill>
                <a:latin typeface="Arial" panose="020B0604020202020204" pitchFamily="34" charset="0"/>
              </a:rPr>
              <a:t>Mixer</a:t>
            </a:r>
          </a:p>
        </p:txBody>
      </p:sp>
      <p:grpSp>
        <p:nvGrpSpPr>
          <p:cNvPr id="286726" name="Group 6"/>
          <p:cNvGrpSpPr>
            <a:grpSpLocks/>
          </p:cNvGrpSpPr>
          <p:nvPr/>
        </p:nvGrpSpPr>
        <p:grpSpPr bwMode="auto">
          <a:xfrm>
            <a:off x="4324350" y="3151188"/>
            <a:ext cx="3143250" cy="892175"/>
            <a:chOff x="2724" y="1770"/>
            <a:chExt cx="1980" cy="562"/>
          </a:xfrm>
        </p:grpSpPr>
        <p:grpSp>
          <p:nvGrpSpPr>
            <p:cNvPr id="286727" name="Group 7"/>
            <p:cNvGrpSpPr>
              <a:grpSpLocks/>
            </p:cNvGrpSpPr>
            <p:nvPr/>
          </p:nvGrpSpPr>
          <p:grpSpPr bwMode="auto">
            <a:xfrm rot="-5400000">
              <a:off x="3375" y="1872"/>
              <a:ext cx="350" cy="570"/>
              <a:chOff x="543" y="3247"/>
              <a:chExt cx="81" cy="154"/>
            </a:xfrm>
          </p:grpSpPr>
          <p:sp>
            <p:nvSpPr>
              <p:cNvPr id="286728" name="Freeform 8"/>
              <p:cNvSpPr>
                <a:spLocks/>
              </p:cNvSpPr>
              <p:nvPr/>
            </p:nvSpPr>
            <p:spPr bwMode="auto">
              <a:xfrm>
                <a:off x="543" y="3247"/>
                <a:ext cx="79" cy="153"/>
              </a:xfrm>
              <a:custGeom>
                <a:avLst/>
                <a:gdLst>
                  <a:gd name="T0" fmla="*/ 312 w 870"/>
                  <a:gd name="T1" fmla="*/ 0 h 1686"/>
                  <a:gd name="T2" fmla="*/ 575 w 870"/>
                  <a:gd name="T3" fmla="*/ 0 h 1686"/>
                  <a:gd name="T4" fmla="*/ 525 w 870"/>
                  <a:gd name="T5" fmla="*/ 65 h 1686"/>
                  <a:gd name="T6" fmla="*/ 372 w 870"/>
                  <a:gd name="T7" fmla="*/ 65 h 1686"/>
                  <a:gd name="T8" fmla="*/ 314 w 870"/>
                  <a:gd name="T9" fmla="*/ 168 h 1686"/>
                  <a:gd name="T10" fmla="*/ 578 w 870"/>
                  <a:gd name="T11" fmla="*/ 168 h 1686"/>
                  <a:gd name="T12" fmla="*/ 524 w 870"/>
                  <a:gd name="T13" fmla="*/ 66 h 1686"/>
                  <a:gd name="T14" fmla="*/ 575 w 870"/>
                  <a:gd name="T15" fmla="*/ 1 h 1686"/>
                  <a:gd name="T16" fmla="*/ 667 w 870"/>
                  <a:gd name="T17" fmla="*/ 161 h 1686"/>
                  <a:gd name="T18" fmla="*/ 717 w 870"/>
                  <a:gd name="T19" fmla="*/ 162 h 1686"/>
                  <a:gd name="T20" fmla="*/ 734 w 870"/>
                  <a:gd name="T21" fmla="*/ 216 h 1686"/>
                  <a:gd name="T22" fmla="*/ 812 w 870"/>
                  <a:gd name="T23" fmla="*/ 216 h 1686"/>
                  <a:gd name="T24" fmla="*/ 813 w 870"/>
                  <a:gd name="T25" fmla="*/ 255 h 1686"/>
                  <a:gd name="T26" fmla="*/ 842 w 870"/>
                  <a:gd name="T27" fmla="*/ 256 h 1686"/>
                  <a:gd name="T28" fmla="*/ 870 w 870"/>
                  <a:gd name="T29" fmla="*/ 256 h 1686"/>
                  <a:gd name="T30" fmla="*/ 870 w 870"/>
                  <a:gd name="T31" fmla="*/ 491 h 1686"/>
                  <a:gd name="T32" fmla="*/ 812 w 870"/>
                  <a:gd name="T33" fmla="*/ 492 h 1686"/>
                  <a:gd name="T34" fmla="*/ 811 w 870"/>
                  <a:gd name="T35" fmla="*/ 542 h 1686"/>
                  <a:gd name="T36" fmla="*/ 737 w 870"/>
                  <a:gd name="T37" fmla="*/ 542 h 1686"/>
                  <a:gd name="T38" fmla="*/ 716 w 870"/>
                  <a:gd name="T39" fmla="*/ 601 h 1686"/>
                  <a:gd name="T40" fmla="*/ 675 w 870"/>
                  <a:gd name="T41" fmla="*/ 602 h 1686"/>
                  <a:gd name="T42" fmla="*/ 672 w 870"/>
                  <a:gd name="T43" fmla="*/ 721 h 1686"/>
                  <a:gd name="T44" fmla="*/ 645 w 870"/>
                  <a:gd name="T45" fmla="*/ 721 h 1686"/>
                  <a:gd name="T46" fmla="*/ 636 w 870"/>
                  <a:gd name="T47" fmla="*/ 739 h 1686"/>
                  <a:gd name="T48" fmla="*/ 636 w 870"/>
                  <a:gd name="T49" fmla="*/ 859 h 1686"/>
                  <a:gd name="T50" fmla="*/ 587 w 870"/>
                  <a:gd name="T51" fmla="*/ 860 h 1686"/>
                  <a:gd name="T52" fmla="*/ 590 w 870"/>
                  <a:gd name="T53" fmla="*/ 1578 h 1686"/>
                  <a:gd name="T54" fmla="*/ 474 w 870"/>
                  <a:gd name="T55" fmla="*/ 1686 h 1686"/>
                  <a:gd name="T56" fmla="*/ 326 w 870"/>
                  <a:gd name="T57" fmla="*/ 1561 h 1686"/>
                  <a:gd name="T58" fmla="*/ 379 w 870"/>
                  <a:gd name="T59" fmla="*/ 1526 h 1686"/>
                  <a:gd name="T60" fmla="*/ 379 w 870"/>
                  <a:gd name="T61" fmla="*/ 1485 h 1686"/>
                  <a:gd name="T62" fmla="*/ 326 w 870"/>
                  <a:gd name="T63" fmla="*/ 1447 h 1686"/>
                  <a:gd name="T64" fmla="*/ 379 w 870"/>
                  <a:gd name="T65" fmla="*/ 1415 h 1686"/>
                  <a:gd name="T66" fmla="*/ 371 w 870"/>
                  <a:gd name="T67" fmla="*/ 1402 h 1686"/>
                  <a:gd name="T68" fmla="*/ 325 w 870"/>
                  <a:gd name="T69" fmla="*/ 1372 h 1686"/>
                  <a:gd name="T70" fmla="*/ 317 w 870"/>
                  <a:gd name="T71" fmla="*/ 1279 h 1686"/>
                  <a:gd name="T72" fmla="*/ 311 w 870"/>
                  <a:gd name="T73" fmla="*/ 1270 h 1686"/>
                  <a:gd name="T74" fmla="*/ 380 w 870"/>
                  <a:gd name="T75" fmla="*/ 1217 h 1686"/>
                  <a:gd name="T76" fmla="*/ 380 w 870"/>
                  <a:gd name="T77" fmla="*/ 1170 h 1686"/>
                  <a:gd name="T78" fmla="*/ 325 w 870"/>
                  <a:gd name="T79" fmla="*/ 1115 h 1686"/>
                  <a:gd name="T80" fmla="*/ 379 w 870"/>
                  <a:gd name="T81" fmla="*/ 1067 h 1686"/>
                  <a:gd name="T82" fmla="*/ 379 w 870"/>
                  <a:gd name="T83" fmla="*/ 1018 h 1686"/>
                  <a:gd name="T84" fmla="*/ 326 w 870"/>
                  <a:gd name="T85" fmla="*/ 956 h 1686"/>
                  <a:gd name="T86" fmla="*/ 316 w 870"/>
                  <a:gd name="T87" fmla="*/ 854 h 1686"/>
                  <a:gd name="T88" fmla="*/ 252 w 870"/>
                  <a:gd name="T89" fmla="*/ 854 h 1686"/>
                  <a:gd name="T90" fmla="*/ 252 w 870"/>
                  <a:gd name="T91" fmla="*/ 716 h 1686"/>
                  <a:gd name="T92" fmla="*/ 214 w 870"/>
                  <a:gd name="T93" fmla="*/ 716 h 1686"/>
                  <a:gd name="T94" fmla="*/ 214 w 870"/>
                  <a:gd name="T95" fmla="*/ 596 h 1686"/>
                  <a:gd name="T96" fmla="*/ 171 w 870"/>
                  <a:gd name="T97" fmla="*/ 596 h 1686"/>
                  <a:gd name="T98" fmla="*/ 152 w 870"/>
                  <a:gd name="T99" fmla="*/ 538 h 1686"/>
                  <a:gd name="T100" fmla="*/ 66 w 870"/>
                  <a:gd name="T101" fmla="*/ 538 h 1686"/>
                  <a:gd name="T102" fmla="*/ 66 w 870"/>
                  <a:gd name="T103" fmla="*/ 487 h 1686"/>
                  <a:gd name="T104" fmla="*/ 0 w 870"/>
                  <a:gd name="T105" fmla="*/ 487 h 1686"/>
                  <a:gd name="T106" fmla="*/ 0 w 870"/>
                  <a:gd name="T107" fmla="*/ 250 h 1686"/>
                  <a:gd name="T108" fmla="*/ 65 w 870"/>
                  <a:gd name="T109" fmla="*/ 250 h 1686"/>
                  <a:gd name="T110" fmla="*/ 65 w 870"/>
                  <a:gd name="T111" fmla="*/ 215 h 1686"/>
                  <a:gd name="T112" fmla="*/ 138 w 870"/>
                  <a:gd name="T113" fmla="*/ 215 h 1686"/>
                  <a:gd name="T114" fmla="*/ 155 w 870"/>
                  <a:gd name="T115" fmla="*/ 200 h 1686"/>
                  <a:gd name="T116" fmla="*/ 172 w 870"/>
                  <a:gd name="T117" fmla="*/ 162 h 1686"/>
                  <a:gd name="T118" fmla="*/ 214 w 870"/>
                  <a:gd name="T119" fmla="*/ 162 h 1686"/>
                  <a:gd name="T120" fmla="*/ 312 w 870"/>
                  <a:gd name="T121" fmla="*/ 0 h 16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870" h="1686">
                    <a:moveTo>
                      <a:pt x="312" y="0"/>
                    </a:moveTo>
                    <a:lnTo>
                      <a:pt x="575" y="0"/>
                    </a:lnTo>
                    <a:lnTo>
                      <a:pt x="525" y="65"/>
                    </a:lnTo>
                    <a:lnTo>
                      <a:pt x="372" y="65"/>
                    </a:lnTo>
                    <a:lnTo>
                      <a:pt x="314" y="168"/>
                    </a:lnTo>
                    <a:lnTo>
                      <a:pt x="578" y="168"/>
                    </a:lnTo>
                    <a:lnTo>
                      <a:pt x="524" y="66"/>
                    </a:lnTo>
                    <a:lnTo>
                      <a:pt x="575" y="1"/>
                    </a:lnTo>
                    <a:lnTo>
                      <a:pt x="667" y="161"/>
                    </a:lnTo>
                    <a:lnTo>
                      <a:pt x="717" y="162"/>
                    </a:lnTo>
                    <a:lnTo>
                      <a:pt x="734" y="216"/>
                    </a:lnTo>
                    <a:lnTo>
                      <a:pt x="812" y="216"/>
                    </a:lnTo>
                    <a:lnTo>
                      <a:pt x="813" y="255"/>
                    </a:lnTo>
                    <a:lnTo>
                      <a:pt x="842" y="256"/>
                    </a:lnTo>
                    <a:lnTo>
                      <a:pt x="870" y="256"/>
                    </a:lnTo>
                    <a:lnTo>
                      <a:pt x="870" y="491"/>
                    </a:lnTo>
                    <a:lnTo>
                      <a:pt x="812" y="492"/>
                    </a:lnTo>
                    <a:lnTo>
                      <a:pt x="811" y="542"/>
                    </a:lnTo>
                    <a:lnTo>
                      <a:pt x="737" y="542"/>
                    </a:lnTo>
                    <a:lnTo>
                      <a:pt x="716" y="601"/>
                    </a:lnTo>
                    <a:lnTo>
                      <a:pt x="675" y="602"/>
                    </a:lnTo>
                    <a:lnTo>
                      <a:pt x="672" y="721"/>
                    </a:lnTo>
                    <a:lnTo>
                      <a:pt x="645" y="721"/>
                    </a:lnTo>
                    <a:lnTo>
                      <a:pt x="636" y="739"/>
                    </a:lnTo>
                    <a:lnTo>
                      <a:pt x="636" y="859"/>
                    </a:lnTo>
                    <a:lnTo>
                      <a:pt x="587" y="860"/>
                    </a:lnTo>
                    <a:lnTo>
                      <a:pt x="590" y="1578"/>
                    </a:lnTo>
                    <a:lnTo>
                      <a:pt x="474" y="1686"/>
                    </a:lnTo>
                    <a:lnTo>
                      <a:pt x="326" y="1561"/>
                    </a:lnTo>
                    <a:lnTo>
                      <a:pt x="379" y="1526"/>
                    </a:lnTo>
                    <a:lnTo>
                      <a:pt x="379" y="1485"/>
                    </a:lnTo>
                    <a:lnTo>
                      <a:pt x="326" y="1447"/>
                    </a:lnTo>
                    <a:lnTo>
                      <a:pt x="379" y="1415"/>
                    </a:lnTo>
                    <a:lnTo>
                      <a:pt x="371" y="1402"/>
                    </a:lnTo>
                    <a:lnTo>
                      <a:pt x="325" y="1372"/>
                    </a:lnTo>
                    <a:lnTo>
                      <a:pt x="317" y="1279"/>
                    </a:lnTo>
                    <a:lnTo>
                      <a:pt x="311" y="1270"/>
                    </a:lnTo>
                    <a:lnTo>
                      <a:pt x="380" y="1217"/>
                    </a:lnTo>
                    <a:lnTo>
                      <a:pt x="380" y="1170"/>
                    </a:lnTo>
                    <a:lnTo>
                      <a:pt x="325" y="1115"/>
                    </a:lnTo>
                    <a:lnTo>
                      <a:pt x="379" y="1067"/>
                    </a:lnTo>
                    <a:lnTo>
                      <a:pt x="379" y="1018"/>
                    </a:lnTo>
                    <a:lnTo>
                      <a:pt x="326" y="956"/>
                    </a:lnTo>
                    <a:lnTo>
                      <a:pt x="316" y="854"/>
                    </a:lnTo>
                    <a:lnTo>
                      <a:pt x="252" y="854"/>
                    </a:lnTo>
                    <a:lnTo>
                      <a:pt x="252" y="716"/>
                    </a:lnTo>
                    <a:lnTo>
                      <a:pt x="214" y="716"/>
                    </a:lnTo>
                    <a:lnTo>
                      <a:pt x="214" y="596"/>
                    </a:lnTo>
                    <a:lnTo>
                      <a:pt x="171" y="596"/>
                    </a:lnTo>
                    <a:lnTo>
                      <a:pt x="152" y="538"/>
                    </a:lnTo>
                    <a:lnTo>
                      <a:pt x="66" y="538"/>
                    </a:lnTo>
                    <a:lnTo>
                      <a:pt x="66" y="487"/>
                    </a:lnTo>
                    <a:lnTo>
                      <a:pt x="0" y="487"/>
                    </a:lnTo>
                    <a:lnTo>
                      <a:pt x="0" y="250"/>
                    </a:lnTo>
                    <a:lnTo>
                      <a:pt x="65" y="250"/>
                    </a:lnTo>
                    <a:lnTo>
                      <a:pt x="65" y="215"/>
                    </a:lnTo>
                    <a:lnTo>
                      <a:pt x="138" y="215"/>
                    </a:lnTo>
                    <a:lnTo>
                      <a:pt x="155" y="200"/>
                    </a:lnTo>
                    <a:lnTo>
                      <a:pt x="172" y="162"/>
                    </a:lnTo>
                    <a:lnTo>
                      <a:pt x="214" y="162"/>
                    </a:lnTo>
                    <a:lnTo>
                      <a:pt x="312" y="0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729" name="Freeform 9"/>
              <p:cNvSpPr>
                <a:spLocks/>
              </p:cNvSpPr>
              <p:nvPr/>
            </p:nvSpPr>
            <p:spPr bwMode="auto">
              <a:xfrm>
                <a:off x="545" y="3248"/>
                <a:ext cx="79" cy="153"/>
              </a:xfrm>
              <a:custGeom>
                <a:avLst/>
                <a:gdLst>
                  <a:gd name="T0" fmla="*/ 312 w 871"/>
                  <a:gd name="T1" fmla="*/ 0 h 1687"/>
                  <a:gd name="T2" fmla="*/ 575 w 871"/>
                  <a:gd name="T3" fmla="*/ 0 h 1687"/>
                  <a:gd name="T4" fmla="*/ 525 w 871"/>
                  <a:gd name="T5" fmla="*/ 65 h 1687"/>
                  <a:gd name="T6" fmla="*/ 372 w 871"/>
                  <a:gd name="T7" fmla="*/ 65 h 1687"/>
                  <a:gd name="T8" fmla="*/ 314 w 871"/>
                  <a:gd name="T9" fmla="*/ 168 h 1687"/>
                  <a:gd name="T10" fmla="*/ 578 w 871"/>
                  <a:gd name="T11" fmla="*/ 168 h 1687"/>
                  <a:gd name="T12" fmla="*/ 524 w 871"/>
                  <a:gd name="T13" fmla="*/ 66 h 1687"/>
                  <a:gd name="T14" fmla="*/ 575 w 871"/>
                  <a:gd name="T15" fmla="*/ 1 h 1687"/>
                  <a:gd name="T16" fmla="*/ 668 w 871"/>
                  <a:gd name="T17" fmla="*/ 161 h 1687"/>
                  <a:gd name="T18" fmla="*/ 717 w 871"/>
                  <a:gd name="T19" fmla="*/ 162 h 1687"/>
                  <a:gd name="T20" fmla="*/ 734 w 871"/>
                  <a:gd name="T21" fmla="*/ 216 h 1687"/>
                  <a:gd name="T22" fmla="*/ 812 w 871"/>
                  <a:gd name="T23" fmla="*/ 216 h 1687"/>
                  <a:gd name="T24" fmla="*/ 813 w 871"/>
                  <a:gd name="T25" fmla="*/ 255 h 1687"/>
                  <a:gd name="T26" fmla="*/ 843 w 871"/>
                  <a:gd name="T27" fmla="*/ 256 h 1687"/>
                  <a:gd name="T28" fmla="*/ 871 w 871"/>
                  <a:gd name="T29" fmla="*/ 256 h 1687"/>
                  <a:gd name="T30" fmla="*/ 871 w 871"/>
                  <a:gd name="T31" fmla="*/ 492 h 1687"/>
                  <a:gd name="T32" fmla="*/ 812 w 871"/>
                  <a:gd name="T33" fmla="*/ 493 h 1687"/>
                  <a:gd name="T34" fmla="*/ 811 w 871"/>
                  <a:gd name="T35" fmla="*/ 542 h 1687"/>
                  <a:gd name="T36" fmla="*/ 737 w 871"/>
                  <a:gd name="T37" fmla="*/ 542 h 1687"/>
                  <a:gd name="T38" fmla="*/ 716 w 871"/>
                  <a:gd name="T39" fmla="*/ 601 h 1687"/>
                  <a:gd name="T40" fmla="*/ 675 w 871"/>
                  <a:gd name="T41" fmla="*/ 602 h 1687"/>
                  <a:gd name="T42" fmla="*/ 672 w 871"/>
                  <a:gd name="T43" fmla="*/ 721 h 1687"/>
                  <a:gd name="T44" fmla="*/ 645 w 871"/>
                  <a:gd name="T45" fmla="*/ 721 h 1687"/>
                  <a:gd name="T46" fmla="*/ 638 w 871"/>
                  <a:gd name="T47" fmla="*/ 731 h 1687"/>
                  <a:gd name="T48" fmla="*/ 638 w 871"/>
                  <a:gd name="T49" fmla="*/ 860 h 1687"/>
                  <a:gd name="T50" fmla="*/ 587 w 871"/>
                  <a:gd name="T51" fmla="*/ 860 h 1687"/>
                  <a:gd name="T52" fmla="*/ 590 w 871"/>
                  <a:gd name="T53" fmla="*/ 1578 h 1687"/>
                  <a:gd name="T54" fmla="*/ 475 w 871"/>
                  <a:gd name="T55" fmla="*/ 1687 h 1687"/>
                  <a:gd name="T56" fmla="*/ 327 w 871"/>
                  <a:gd name="T57" fmla="*/ 1562 h 1687"/>
                  <a:gd name="T58" fmla="*/ 379 w 871"/>
                  <a:gd name="T59" fmla="*/ 1526 h 1687"/>
                  <a:gd name="T60" fmla="*/ 379 w 871"/>
                  <a:gd name="T61" fmla="*/ 1485 h 1687"/>
                  <a:gd name="T62" fmla="*/ 327 w 871"/>
                  <a:gd name="T63" fmla="*/ 1447 h 1687"/>
                  <a:gd name="T64" fmla="*/ 379 w 871"/>
                  <a:gd name="T65" fmla="*/ 1415 h 1687"/>
                  <a:gd name="T66" fmla="*/ 371 w 871"/>
                  <a:gd name="T67" fmla="*/ 1402 h 1687"/>
                  <a:gd name="T68" fmla="*/ 326 w 871"/>
                  <a:gd name="T69" fmla="*/ 1372 h 1687"/>
                  <a:gd name="T70" fmla="*/ 318 w 871"/>
                  <a:gd name="T71" fmla="*/ 1279 h 1687"/>
                  <a:gd name="T72" fmla="*/ 311 w 871"/>
                  <a:gd name="T73" fmla="*/ 1271 h 1687"/>
                  <a:gd name="T74" fmla="*/ 380 w 871"/>
                  <a:gd name="T75" fmla="*/ 1217 h 1687"/>
                  <a:gd name="T76" fmla="*/ 380 w 871"/>
                  <a:gd name="T77" fmla="*/ 1170 h 1687"/>
                  <a:gd name="T78" fmla="*/ 326 w 871"/>
                  <a:gd name="T79" fmla="*/ 1116 h 1687"/>
                  <a:gd name="T80" fmla="*/ 379 w 871"/>
                  <a:gd name="T81" fmla="*/ 1067 h 1687"/>
                  <a:gd name="T82" fmla="*/ 379 w 871"/>
                  <a:gd name="T83" fmla="*/ 1018 h 1687"/>
                  <a:gd name="T84" fmla="*/ 327 w 871"/>
                  <a:gd name="T85" fmla="*/ 956 h 1687"/>
                  <a:gd name="T86" fmla="*/ 317 w 871"/>
                  <a:gd name="T87" fmla="*/ 854 h 1687"/>
                  <a:gd name="T88" fmla="*/ 253 w 871"/>
                  <a:gd name="T89" fmla="*/ 854 h 1687"/>
                  <a:gd name="T90" fmla="*/ 253 w 871"/>
                  <a:gd name="T91" fmla="*/ 716 h 1687"/>
                  <a:gd name="T92" fmla="*/ 215 w 871"/>
                  <a:gd name="T93" fmla="*/ 716 h 1687"/>
                  <a:gd name="T94" fmla="*/ 215 w 871"/>
                  <a:gd name="T95" fmla="*/ 596 h 1687"/>
                  <a:gd name="T96" fmla="*/ 172 w 871"/>
                  <a:gd name="T97" fmla="*/ 596 h 1687"/>
                  <a:gd name="T98" fmla="*/ 152 w 871"/>
                  <a:gd name="T99" fmla="*/ 538 h 1687"/>
                  <a:gd name="T100" fmla="*/ 66 w 871"/>
                  <a:gd name="T101" fmla="*/ 538 h 1687"/>
                  <a:gd name="T102" fmla="*/ 66 w 871"/>
                  <a:gd name="T103" fmla="*/ 488 h 1687"/>
                  <a:gd name="T104" fmla="*/ 0 w 871"/>
                  <a:gd name="T105" fmla="*/ 488 h 1687"/>
                  <a:gd name="T106" fmla="*/ 0 w 871"/>
                  <a:gd name="T107" fmla="*/ 250 h 1687"/>
                  <a:gd name="T108" fmla="*/ 65 w 871"/>
                  <a:gd name="T109" fmla="*/ 250 h 1687"/>
                  <a:gd name="T110" fmla="*/ 65 w 871"/>
                  <a:gd name="T111" fmla="*/ 215 h 1687"/>
                  <a:gd name="T112" fmla="*/ 138 w 871"/>
                  <a:gd name="T113" fmla="*/ 215 h 1687"/>
                  <a:gd name="T114" fmla="*/ 155 w 871"/>
                  <a:gd name="T115" fmla="*/ 200 h 1687"/>
                  <a:gd name="T116" fmla="*/ 173 w 871"/>
                  <a:gd name="T117" fmla="*/ 162 h 1687"/>
                  <a:gd name="T118" fmla="*/ 215 w 871"/>
                  <a:gd name="T119" fmla="*/ 162 h 1687"/>
                  <a:gd name="T120" fmla="*/ 312 w 871"/>
                  <a:gd name="T121" fmla="*/ 0 h 16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871" h="1687">
                    <a:moveTo>
                      <a:pt x="312" y="0"/>
                    </a:moveTo>
                    <a:lnTo>
                      <a:pt x="575" y="0"/>
                    </a:lnTo>
                    <a:lnTo>
                      <a:pt x="525" y="65"/>
                    </a:lnTo>
                    <a:lnTo>
                      <a:pt x="372" y="65"/>
                    </a:lnTo>
                    <a:lnTo>
                      <a:pt x="314" y="168"/>
                    </a:lnTo>
                    <a:lnTo>
                      <a:pt x="578" y="168"/>
                    </a:lnTo>
                    <a:lnTo>
                      <a:pt x="524" y="66"/>
                    </a:lnTo>
                    <a:lnTo>
                      <a:pt x="575" y="1"/>
                    </a:lnTo>
                    <a:lnTo>
                      <a:pt x="668" y="161"/>
                    </a:lnTo>
                    <a:lnTo>
                      <a:pt x="717" y="162"/>
                    </a:lnTo>
                    <a:lnTo>
                      <a:pt x="734" y="216"/>
                    </a:lnTo>
                    <a:lnTo>
                      <a:pt x="812" y="216"/>
                    </a:lnTo>
                    <a:lnTo>
                      <a:pt x="813" y="255"/>
                    </a:lnTo>
                    <a:lnTo>
                      <a:pt x="843" y="256"/>
                    </a:lnTo>
                    <a:lnTo>
                      <a:pt x="871" y="256"/>
                    </a:lnTo>
                    <a:lnTo>
                      <a:pt x="871" y="492"/>
                    </a:lnTo>
                    <a:lnTo>
                      <a:pt x="812" y="493"/>
                    </a:lnTo>
                    <a:lnTo>
                      <a:pt x="811" y="542"/>
                    </a:lnTo>
                    <a:lnTo>
                      <a:pt x="737" y="542"/>
                    </a:lnTo>
                    <a:lnTo>
                      <a:pt x="716" y="601"/>
                    </a:lnTo>
                    <a:lnTo>
                      <a:pt x="675" y="602"/>
                    </a:lnTo>
                    <a:lnTo>
                      <a:pt x="672" y="721"/>
                    </a:lnTo>
                    <a:lnTo>
                      <a:pt x="645" y="721"/>
                    </a:lnTo>
                    <a:lnTo>
                      <a:pt x="638" y="731"/>
                    </a:lnTo>
                    <a:lnTo>
                      <a:pt x="638" y="860"/>
                    </a:lnTo>
                    <a:lnTo>
                      <a:pt x="587" y="860"/>
                    </a:lnTo>
                    <a:lnTo>
                      <a:pt x="590" y="1578"/>
                    </a:lnTo>
                    <a:lnTo>
                      <a:pt x="475" y="1687"/>
                    </a:lnTo>
                    <a:lnTo>
                      <a:pt x="327" y="1562"/>
                    </a:lnTo>
                    <a:lnTo>
                      <a:pt x="379" y="1526"/>
                    </a:lnTo>
                    <a:lnTo>
                      <a:pt x="379" y="1485"/>
                    </a:lnTo>
                    <a:lnTo>
                      <a:pt x="327" y="1447"/>
                    </a:lnTo>
                    <a:lnTo>
                      <a:pt x="379" y="1415"/>
                    </a:lnTo>
                    <a:lnTo>
                      <a:pt x="371" y="1402"/>
                    </a:lnTo>
                    <a:lnTo>
                      <a:pt x="326" y="1372"/>
                    </a:lnTo>
                    <a:lnTo>
                      <a:pt x="318" y="1279"/>
                    </a:lnTo>
                    <a:lnTo>
                      <a:pt x="311" y="1271"/>
                    </a:lnTo>
                    <a:lnTo>
                      <a:pt x="380" y="1217"/>
                    </a:lnTo>
                    <a:lnTo>
                      <a:pt x="380" y="1170"/>
                    </a:lnTo>
                    <a:lnTo>
                      <a:pt x="326" y="1116"/>
                    </a:lnTo>
                    <a:lnTo>
                      <a:pt x="379" y="1067"/>
                    </a:lnTo>
                    <a:lnTo>
                      <a:pt x="379" y="1018"/>
                    </a:lnTo>
                    <a:lnTo>
                      <a:pt x="327" y="956"/>
                    </a:lnTo>
                    <a:lnTo>
                      <a:pt x="317" y="854"/>
                    </a:lnTo>
                    <a:lnTo>
                      <a:pt x="253" y="854"/>
                    </a:lnTo>
                    <a:lnTo>
                      <a:pt x="253" y="716"/>
                    </a:lnTo>
                    <a:lnTo>
                      <a:pt x="215" y="716"/>
                    </a:lnTo>
                    <a:lnTo>
                      <a:pt x="215" y="596"/>
                    </a:lnTo>
                    <a:lnTo>
                      <a:pt x="172" y="596"/>
                    </a:lnTo>
                    <a:lnTo>
                      <a:pt x="152" y="538"/>
                    </a:lnTo>
                    <a:lnTo>
                      <a:pt x="66" y="538"/>
                    </a:lnTo>
                    <a:lnTo>
                      <a:pt x="66" y="488"/>
                    </a:lnTo>
                    <a:lnTo>
                      <a:pt x="0" y="488"/>
                    </a:lnTo>
                    <a:lnTo>
                      <a:pt x="0" y="250"/>
                    </a:lnTo>
                    <a:lnTo>
                      <a:pt x="65" y="250"/>
                    </a:lnTo>
                    <a:lnTo>
                      <a:pt x="65" y="215"/>
                    </a:lnTo>
                    <a:lnTo>
                      <a:pt x="138" y="215"/>
                    </a:lnTo>
                    <a:lnTo>
                      <a:pt x="155" y="200"/>
                    </a:lnTo>
                    <a:lnTo>
                      <a:pt x="173" y="162"/>
                    </a:lnTo>
                    <a:lnTo>
                      <a:pt x="215" y="162"/>
                    </a:lnTo>
                    <a:lnTo>
                      <a:pt x="312" y="0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86730" name="Group 10"/>
              <p:cNvGrpSpPr>
                <a:grpSpLocks/>
              </p:cNvGrpSpPr>
              <p:nvPr/>
            </p:nvGrpSpPr>
            <p:grpSpPr bwMode="auto">
              <a:xfrm>
                <a:off x="556" y="3272"/>
                <a:ext cx="60" cy="18"/>
                <a:chOff x="556" y="3272"/>
                <a:chExt cx="60" cy="18"/>
              </a:xfrm>
            </p:grpSpPr>
            <p:sp>
              <p:nvSpPr>
                <p:cNvPr id="286731" name="Freeform 11"/>
                <p:cNvSpPr>
                  <a:spLocks/>
                </p:cNvSpPr>
                <p:nvPr/>
              </p:nvSpPr>
              <p:spPr bwMode="auto">
                <a:xfrm>
                  <a:off x="556" y="3272"/>
                  <a:ext cx="56" cy="18"/>
                </a:xfrm>
                <a:custGeom>
                  <a:avLst/>
                  <a:gdLst>
                    <a:gd name="T0" fmla="*/ 0 w 615"/>
                    <a:gd name="T1" fmla="*/ 100 h 193"/>
                    <a:gd name="T2" fmla="*/ 54 w 615"/>
                    <a:gd name="T3" fmla="*/ 0 h 193"/>
                    <a:gd name="T4" fmla="*/ 615 w 615"/>
                    <a:gd name="T5" fmla="*/ 0 h 193"/>
                    <a:gd name="T6" fmla="*/ 610 w 615"/>
                    <a:gd name="T7" fmla="*/ 7 h 193"/>
                    <a:gd name="T8" fmla="*/ 60 w 615"/>
                    <a:gd name="T9" fmla="*/ 7 h 193"/>
                    <a:gd name="T10" fmla="*/ 10 w 615"/>
                    <a:gd name="T11" fmla="*/ 100 h 193"/>
                    <a:gd name="T12" fmla="*/ 59 w 615"/>
                    <a:gd name="T13" fmla="*/ 187 h 193"/>
                    <a:gd name="T14" fmla="*/ 50 w 615"/>
                    <a:gd name="T15" fmla="*/ 193 h 193"/>
                    <a:gd name="T16" fmla="*/ 0 w 615"/>
                    <a:gd name="T17" fmla="*/ 100 h 1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15" h="193">
                      <a:moveTo>
                        <a:pt x="0" y="100"/>
                      </a:moveTo>
                      <a:lnTo>
                        <a:pt x="54" y="0"/>
                      </a:lnTo>
                      <a:lnTo>
                        <a:pt x="615" y="0"/>
                      </a:lnTo>
                      <a:lnTo>
                        <a:pt x="610" y="7"/>
                      </a:lnTo>
                      <a:lnTo>
                        <a:pt x="60" y="7"/>
                      </a:lnTo>
                      <a:lnTo>
                        <a:pt x="10" y="100"/>
                      </a:lnTo>
                      <a:lnTo>
                        <a:pt x="59" y="187"/>
                      </a:lnTo>
                      <a:lnTo>
                        <a:pt x="50" y="193"/>
                      </a:lnTo>
                      <a:lnTo>
                        <a:pt x="0" y="100"/>
                      </a:lnTo>
                      <a:close/>
                    </a:path>
                  </a:pathLst>
                </a:custGeom>
                <a:solidFill>
                  <a:srgbClr val="FF66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6732" name="Freeform 12"/>
                <p:cNvSpPr>
                  <a:spLocks/>
                </p:cNvSpPr>
                <p:nvPr/>
              </p:nvSpPr>
              <p:spPr bwMode="auto">
                <a:xfrm>
                  <a:off x="560" y="3272"/>
                  <a:ext cx="56" cy="18"/>
                </a:xfrm>
                <a:custGeom>
                  <a:avLst/>
                  <a:gdLst>
                    <a:gd name="T0" fmla="*/ 615 w 615"/>
                    <a:gd name="T1" fmla="*/ 92 h 193"/>
                    <a:gd name="T2" fmla="*/ 561 w 615"/>
                    <a:gd name="T3" fmla="*/ 193 h 193"/>
                    <a:gd name="T4" fmla="*/ 0 w 615"/>
                    <a:gd name="T5" fmla="*/ 193 h 193"/>
                    <a:gd name="T6" fmla="*/ 5 w 615"/>
                    <a:gd name="T7" fmla="*/ 186 h 193"/>
                    <a:gd name="T8" fmla="*/ 555 w 615"/>
                    <a:gd name="T9" fmla="*/ 186 h 193"/>
                    <a:gd name="T10" fmla="*/ 605 w 615"/>
                    <a:gd name="T11" fmla="*/ 92 h 193"/>
                    <a:gd name="T12" fmla="*/ 556 w 615"/>
                    <a:gd name="T13" fmla="*/ 6 h 193"/>
                    <a:gd name="T14" fmla="*/ 565 w 615"/>
                    <a:gd name="T15" fmla="*/ 0 h 193"/>
                    <a:gd name="T16" fmla="*/ 615 w 615"/>
                    <a:gd name="T17" fmla="*/ 92 h 1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15" h="193">
                      <a:moveTo>
                        <a:pt x="615" y="92"/>
                      </a:moveTo>
                      <a:lnTo>
                        <a:pt x="561" y="193"/>
                      </a:lnTo>
                      <a:lnTo>
                        <a:pt x="0" y="193"/>
                      </a:lnTo>
                      <a:lnTo>
                        <a:pt x="5" y="186"/>
                      </a:lnTo>
                      <a:lnTo>
                        <a:pt x="555" y="186"/>
                      </a:lnTo>
                      <a:lnTo>
                        <a:pt x="605" y="92"/>
                      </a:lnTo>
                      <a:lnTo>
                        <a:pt x="556" y="6"/>
                      </a:lnTo>
                      <a:lnTo>
                        <a:pt x="565" y="0"/>
                      </a:lnTo>
                      <a:lnTo>
                        <a:pt x="615" y="92"/>
                      </a:lnTo>
                      <a:close/>
                    </a:path>
                  </a:pathLst>
                </a:custGeom>
                <a:solidFill>
                  <a:srgbClr val="FF66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86733" name="Rectangle 13"/>
              <p:cNvSpPr>
                <a:spLocks noChangeArrowheads="1"/>
              </p:cNvSpPr>
              <p:nvPr/>
            </p:nvSpPr>
            <p:spPr bwMode="auto">
              <a:xfrm>
                <a:off x="551" y="3270"/>
                <a:ext cx="67" cy="1"/>
              </a:xfrm>
              <a:prstGeom prst="rect">
                <a:avLst/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734" name="Rectangle 14"/>
              <p:cNvSpPr>
                <a:spLocks noChangeArrowheads="1"/>
              </p:cNvSpPr>
              <p:nvPr/>
            </p:nvSpPr>
            <p:spPr bwMode="auto">
              <a:xfrm>
                <a:off x="558" y="3266"/>
                <a:ext cx="52" cy="1"/>
              </a:xfrm>
              <a:prstGeom prst="rect">
                <a:avLst/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86735" name="Group 15"/>
              <p:cNvGrpSpPr>
                <a:grpSpLocks/>
              </p:cNvGrpSpPr>
              <p:nvPr/>
            </p:nvGrpSpPr>
            <p:grpSpPr bwMode="auto">
              <a:xfrm>
                <a:off x="551" y="3292"/>
                <a:ext cx="67" cy="109"/>
                <a:chOff x="551" y="3292"/>
                <a:chExt cx="67" cy="109"/>
              </a:xfrm>
            </p:grpSpPr>
            <p:sp>
              <p:nvSpPr>
                <p:cNvPr id="286736" name="Freeform 16"/>
                <p:cNvSpPr>
                  <a:spLocks/>
                </p:cNvSpPr>
                <p:nvPr/>
              </p:nvSpPr>
              <p:spPr bwMode="auto">
                <a:xfrm>
                  <a:off x="582" y="3313"/>
                  <a:ext cx="1" cy="84"/>
                </a:xfrm>
                <a:custGeom>
                  <a:avLst/>
                  <a:gdLst>
                    <a:gd name="T0" fmla="*/ 19 w 19"/>
                    <a:gd name="T1" fmla="*/ 0 h 922"/>
                    <a:gd name="T2" fmla="*/ 18 w 19"/>
                    <a:gd name="T3" fmla="*/ 922 h 922"/>
                    <a:gd name="T4" fmla="*/ 2 w 19"/>
                    <a:gd name="T5" fmla="*/ 907 h 922"/>
                    <a:gd name="T6" fmla="*/ 0 w 19"/>
                    <a:gd name="T7" fmla="*/ 28 h 922"/>
                    <a:gd name="T8" fmla="*/ 19 w 19"/>
                    <a:gd name="T9" fmla="*/ 0 h 9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" h="922">
                      <a:moveTo>
                        <a:pt x="19" y="0"/>
                      </a:moveTo>
                      <a:lnTo>
                        <a:pt x="18" y="922"/>
                      </a:lnTo>
                      <a:lnTo>
                        <a:pt x="2" y="907"/>
                      </a:lnTo>
                      <a:lnTo>
                        <a:pt x="0" y="28"/>
                      </a:lnTo>
                      <a:lnTo>
                        <a:pt x="19" y="0"/>
                      </a:lnTo>
                      <a:close/>
                    </a:path>
                  </a:pathLst>
                </a:custGeom>
                <a:solidFill>
                  <a:srgbClr val="FF66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6737" name="Freeform 17"/>
                <p:cNvSpPr>
                  <a:spLocks/>
                </p:cNvSpPr>
                <p:nvPr/>
              </p:nvSpPr>
              <p:spPr bwMode="auto">
                <a:xfrm>
                  <a:off x="591" y="3315"/>
                  <a:ext cx="2" cy="82"/>
                </a:xfrm>
                <a:custGeom>
                  <a:avLst/>
                  <a:gdLst>
                    <a:gd name="T0" fmla="*/ 14 w 17"/>
                    <a:gd name="T1" fmla="*/ 0 h 900"/>
                    <a:gd name="T2" fmla="*/ 17 w 17"/>
                    <a:gd name="T3" fmla="*/ 884 h 900"/>
                    <a:gd name="T4" fmla="*/ 2 w 17"/>
                    <a:gd name="T5" fmla="*/ 900 h 900"/>
                    <a:gd name="T6" fmla="*/ 0 w 17"/>
                    <a:gd name="T7" fmla="*/ 73 h 900"/>
                    <a:gd name="T8" fmla="*/ 14 w 17"/>
                    <a:gd name="T9" fmla="*/ 0 h 9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900">
                      <a:moveTo>
                        <a:pt x="14" y="0"/>
                      </a:moveTo>
                      <a:lnTo>
                        <a:pt x="17" y="884"/>
                      </a:lnTo>
                      <a:lnTo>
                        <a:pt x="2" y="900"/>
                      </a:lnTo>
                      <a:lnTo>
                        <a:pt x="0" y="73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rgbClr val="FF66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286738" name="Group 18"/>
                <p:cNvGrpSpPr>
                  <a:grpSpLocks/>
                </p:cNvGrpSpPr>
                <p:nvPr/>
              </p:nvGrpSpPr>
              <p:grpSpPr bwMode="auto">
                <a:xfrm>
                  <a:off x="551" y="3292"/>
                  <a:ext cx="67" cy="109"/>
                  <a:chOff x="551" y="3292"/>
                  <a:chExt cx="67" cy="109"/>
                </a:xfrm>
              </p:grpSpPr>
              <p:sp>
                <p:nvSpPr>
                  <p:cNvPr id="286739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551" y="3292"/>
                    <a:ext cx="67" cy="2"/>
                  </a:xfrm>
                  <a:prstGeom prst="rect">
                    <a:avLst/>
                  </a:prstGeom>
                  <a:solidFill>
                    <a:srgbClr val="FF66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6740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565" y="3302"/>
                    <a:ext cx="41" cy="2"/>
                  </a:xfrm>
                  <a:prstGeom prst="rect">
                    <a:avLst/>
                  </a:prstGeom>
                  <a:solidFill>
                    <a:srgbClr val="FF66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6741" name="Freeform 21"/>
                  <p:cNvSpPr>
                    <a:spLocks/>
                  </p:cNvSpPr>
                  <p:nvPr/>
                </p:nvSpPr>
                <p:spPr bwMode="auto">
                  <a:xfrm>
                    <a:off x="587" y="3316"/>
                    <a:ext cx="6" cy="85"/>
                  </a:xfrm>
                  <a:custGeom>
                    <a:avLst/>
                    <a:gdLst>
                      <a:gd name="T0" fmla="*/ 56 w 56"/>
                      <a:gd name="T1" fmla="*/ 0 h 936"/>
                      <a:gd name="T2" fmla="*/ 43 w 56"/>
                      <a:gd name="T3" fmla="*/ 61 h 936"/>
                      <a:gd name="T4" fmla="*/ 21 w 56"/>
                      <a:gd name="T5" fmla="*/ 114 h 936"/>
                      <a:gd name="T6" fmla="*/ 21 w 56"/>
                      <a:gd name="T7" fmla="*/ 919 h 936"/>
                      <a:gd name="T8" fmla="*/ 4 w 56"/>
                      <a:gd name="T9" fmla="*/ 936 h 936"/>
                      <a:gd name="T10" fmla="*/ 0 w 56"/>
                      <a:gd name="T11" fmla="*/ 99 h 936"/>
                      <a:gd name="T12" fmla="*/ 56 w 56"/>
                      <a:gd name="T13" fmla="*/ 0 h 9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56" h="936">
                        <a:moveTo>
                          <a:pt x="56" y="0"/>
                        </a:moveTo>
                        <a:lnTo>
                          <a:pt x="43" y="61"/>
                        </a:lnTo>
                        <a:lnTo>
                          <a:pt x="21" y="114"/>
                        </a:lnTo>
                        <a:lnTo>
                          <a:pt x="21" y="919"/>
                        </a:lnTo>
                        <a:lnTo>
                          <a:pt x="4" y="936"/>
                        </a:lnTo>
                        <a:lnTo>
                          <a:pt x="0" y="99"/>
                        </a:lnTo>
                        <a:lnTo>
                          <a:pt x="56" y="0"/>
                        </a:lnTo>
                        <a:close/>
                      </a:path>
                    </a:pathLst>
                  </a:custGeom>
                  <a:solidFill>
                    <a:srgbClr val="FF66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6742" name="Freeform 22"/>
                  <p:cNvSpPr>
                    <a:spLocks/>
                  </p:cNvSpPr>
                  <p:nvPr/>
                </p:nvSpPr>
                <p:spPr bwMode="auto">
                  <a:xfrm>
                    <a:off x="568" y="3313"/>
                    <a:ext cx="36" cy="12"/>
                  </a:xfrm>
                  <a:custGeom>
                    <a:avLst/>
                    <a:gdLst>
                      <a:gd name="T0" fmla="*/ 67 w 396"/>
                      <a:gd name="T1" fmla="*/ 141 h 141"/>
                      <a:gd name="T2" fmla="*/ 40 w 396"/>
                      <a:gd name="T3" fmla="*/ 109 h 141"/>
                      <a:gd name="T4" fmla="*/ 40 w 396"/>
                      <a:gd name="T5" fmla="*/ 16 h 141"/>
                      <a:gd name="T6" fmla="*/ 0 w 396"/>
                      <a:gd name="T7" fmla="*/ 16 h 141"/>
                      <a:gd name="T8" fmla="*/ 0 w 396"/>
                      <a:gd name="T9" fmla="*/ 0 h 141"/>
                      <a:gd name="T10" fmla="*/ 396 w 396"/>
                      <a:gd name="T11" fmla="*/ 0 h 141"/>
                      <a:gd name="T12" fmla="*/ 386 w 396"/>
                      <a:gd name="T13" fmla="*/ 16 h 141"/>
                      <a:gd name="T14" fmla="*/ 172 w 396"/>
                      <a:gd name="T15" fmla="*/ 16 h 141"/>
                      <a:gd name="T16" fmla="*/ 154 w 396"/>
                      <a:gd name="T17" fmla="*/ 43 h 141"/>
                      <a:gd name="T18" fmla="*/ 75 w 396"/>
                      <a:gd name="T19" fmla="*/ 43 h 141"/>
                      <a:gd name="T20" fmla="*/ 67 w 396"/>
                      <a:gd name="T21" fmla="*/ 141 h 1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396" h="141">
                        <a:moveTo>
                          <a:pt x="67" y="141"/>
                        </a:moveTo>
                        <a:lnTo>
                          <a:pt x="40" y="109"/>
                        </a:lnTo>
                        <a:lnTo>
                          <a:pt x="40" y="16"/>
                        </a:lnTo>
                        <a:lnTo>
                          <a:pt x="0" y="16"/>
                        </a:lnTo>
                        <a:lnTo>
                          <a:pt x="0" y="0"/>
                        </a:lnTo>
                        <a:lnTo>
                          <a:pt x="396" y="0"/>
                        </a:lnTo>
                        <a:lnTo>
                          <a:pt x="386" y="16"/>
                        </a:lnTo>
                        <a:lnTo>
                          <a:pt x="172" y="16"/>
                        </a:lnTo>
                        <a:lnTo>
                          <a:pt x="154" y="43"/>
                        </a:lnTo>
                        <a:lnTo>
                          <a:pt x="75" y="43"/>
                        </a:lnTo>
                        <a:lnTo>
                          <a:pt x="67" y="141"/>
                        </a:lnTo>
                        <a:close/>
                      </a:path>
                    </a:pathLst>
                  </a:custGeom>
                  <a:solidFill>
                    <a:srgbClr val="FF66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6743" name="Freeform 23"/>
                  <p:cNvSpPr>
                    <a:spLocks/>
                  </p:cNvSpPr>
                  <p:nvPr/>
                </p:nvSpPr>
                <p:spPr bwMode="auto">
                  <a:xfrm>
                    <a:off x="559" y="3296"/>
                    <a:ext cx="53" cy="2"/>
                  </a:xfrm>
                  <a:custGeom>
                    <a:avLst/>
                    <a:gdLst>
                      <a:gd name="T0" fmla="*/ 0 w 586"/>
                      <a:gd name="T1" fmla="*/ 1 h 19"/>
                      <a:gd name="T2" fmla="*/ 586 w 586"/>
                      <a:gd name="T3" fmla="*/ 0 h 19"/>
                      <a:gd name="T4" fmla="*/ 580 w 586"/>
                      <a:gd name="T5" fmla="*/ 18 h 19"/>
                      <a:gd name="T6" fmla="*/ 5 w 586"/>
                      <a:gd name="T7" fmla="*/ 19 h 19"/>
                      <a:gd name="T8" fmla="*/ 0 w 586"/>
                      <a:gd name="T9" fmla="*/ 1 h 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86" h="19">
                        <a:moveTo>
                          <a:pt x="0" y="1"/>
                        </a:moveTo>
                        <a:lnTo>
                          <a:pt x="586" y="0"/>
                        </a:lnTo>
                        <a:lnTo>
                          <a:pt x="580" y="18"/>
                        </a:lnTo>
                        <a:lnTo>
                          <a:pt x="5" y="19"/>
                        </a:lnTo>
                        <a:lnTo>
                          <a:pt x="0" y="1"/>
                        </a:lnTo>
                        <a:close/>
                      </a:path>
                    </a:pathLst>
                  </a:custGeom>
                  <a:solidFill>
                    <a:srgbClr val="FF66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286744" name="Text Box 24"/>
            <p:cNvSpPr txBox="1">
              <a:spLocks noChangeArrowheads="1"/>
            </p:cNvSpPr>
            <p:nvPr/>
          </p:nvSpPr>
          <p:spPr bwMode="auto">
            <a:xfrm>
              <a:off x="2938" y="1770"/>
              <a:ext cx="176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2000" b="1">
                  <a:latin typeface="Arial" panose="020B0604020202020204" pitchFamily="34" charset="0"/>
                </a:rPr>
                <a:t>Intermediate key</a:t>
              </a:r>
            </a:p>
          </p:txBody>
        </p:sp>
        <p:sp>
          <p:nvSpPr>
            <p:cNvPr id="286745" name="Line 25"/>
            <p:cNvSpPr>
              <a:spLocks noChangeShapeType="1"/>
            </p:cNvSpPr>
            <p:nvPr/>
          </p:nvSpPr>
          <p:spPr bwMode="auto">
            <a:xfrm rot="-5400000">
              <a:off x="2924" y="1983"/>
              <a:ext cx="73" cy="47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3025" tIns="36512" rIns="73025" bIns="36512"/>
            <a:lstStyle/>
            <a:p>
              <a:endParaRPr lang="en-US"/>
            </a:p>
          </p:txBody>
        </p:sp>
      </p:grpSp>
      <p:grpSp>
        <p:nvGrpSpPr>
          <p:cNvPr id="286746" name="Group 26"/>
          <p:cNvGrpSpPr>
            <a:grpSpLocks/>
          </p:cNvGrpSpPr>
          <p:nvPr/>
        </p:nvGrpSpPr>
        <p:grpSpPr bwMode="auto">
          <a:xfrm>
            <a:off x="6650038" y="4894263"/>
            <a:ext cx="2347912" cy="890587"/>
            <a:chOff x="4189" y="2868"/>
            <a:chExt cx="1479" cy="561"/>
          </a:xfrm>
        </p:grpSpPr>
        <p:sp>
          <p:nvSpPr>
            <p:cNvPr id="286747" name="Line 27"/>
            <p:cNvSpPr>
              <a:spLocks noChangeShapeType="1"/>
            </p:cNvSpPr>
            <p:nvPr/>
          </p:nvSpPr>
          <p:spPr bwMode="auto">
            <a:xfrm rot="5400000" flipV="1">
              <a:off x="4400" y="3038"/>
              <a:ext cx="7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3025" tIns="36512" rIns="73025" bIns="36512"/>
            <a:lstStyle/>
            <a:p>
              <a:endParaRPr lang="en-US"/>
            </a:p>
          </p:txBody>
        </p:sp>
        <p:grpSp>
          <p:nvGrpSpPr>
            <p:cNvPr id="286748" name="Group 28"/>
            <p:cNvGrpSpPr>
              <a:grpSpLocks/>
            </p:cNvGrpSpPr>
            <p:nvPr/>
          </p:nvGrpSpPr>
          <p:grpSpPr bwMode="auto">
            <a:xfrm rot="-5400000">
              <a:off x="4802" y="2969"/>
              <a:ext cx="350" cy="570"/>
              <a:chOff x="543" y="3247"/>
              <a:chExt cx="81" cy="154"/>
            </a:xfrm>
          </p:grpSpPr>
          <p:sp>
            <p:nvSpPr>
              <p:cNvPr id="286749" name="Freeform 29"/>
              <p:cNvSpPr>
                <a:spLocks/>
              </p:cNvSpPr>
              <p:nvPr/>
            </p:nvSpPr>
            <p:spPr bwMode="auto">
              <a:xfrm>
                <a:off x="543" y="3247"/>
                <a:ext cx="79" cy="153"/>
              </a:xfrm>
              <a:custGeom>
                <a:avLst/>
                <a:gdLst>
                  <a:gd name="T0" fmla="*/ 312 w 870"/>
                  <a:gd name="T1" fmla="*/ 0 h 1686"/>
                  <a:gd name="T2" fmla="*/ 575 w 870"/>
                  <a:gd name="T3" fmla="*/ 0 h 1686"/>
                  <a:gd name="T4" fmla="*/ 525 w 870"/>
                  <a:gd name="T5" fmla="*/ 65 h 1686"/>
                  <a:gd name="T6" fmla="*/ 372 w 870"/>
                  <a:gd name="T7" fmla="*/ 65 h 1686"/>
                  <a:gd name="T8" fmla="*/ 314 w 870"/>
                  <a:gd name="T9" fmla="*/ 168 h 1686"/>
                  <a:gd name="T10" fmla="*/ 578 w 870"/>
                  <a:gd name="T11" fmla="*/ 168 h 1686"/>
                  <a:gd name="T12" fmla="*/ 524 w 870"/>
                  <a:gd name="T13" fmla="*/ 66 h 1686"/>
                  <a:gd name="T14" fmla="*/ 575 w 870"/>
                  <a:gd name="T15" fmla="*/ 1 h 1686"/>
                  <a:gd name="T16" fmla="*/ 667 w 870"/>
                  <a:gd name="T17" fmla="*/ 161 h 1686"/>
                  <a:gd name="T18" fmla="*/ 717 w 870"/>
                  <a:gd name="T19" fmla="*/ 162 h 1686"/>
                  <a:gd name="T20" fmla="*/ 734 w 870"/>
                  <a:gd name="T21" fmla="*/ 216 h 1686"/>
                  <a:gd name="T22" fmla="*/ 812 w 870"/>
                  <a:gd name="T23" fmla="*/ 216 h 1686"/>
                  <a:gd name="T24" fmla="*/ 813 w 870"/>
                  <a:gd name="T25" fmla="*/ 255 h 1686"/>
                  <a:gd name="T26" fmla="*/ 842 w 870"/>
                  <a:gd name="T27" fmla="*/ 256 h 1686"/>
                  <a:gd name="T28" fmla="*/ 870 w 870"/>
                  <a:gd name="T29" fmla="*/ 256 h 1686"/>
                  <a:gd name="T30" fmla="*/ 870 w 870"/>
                  <a:gd name="T31" fmla="*/ 491 h 1686"/>
                  <a:gd name="T32" fmla="*/ 812 w 870"/>
                  <a:gd name="T33" fmla="*/ 492 h 1686"/>
                  <a:gd name="T34" fmla="*/ 811 w 870"/>
                  <a:gd name="T35" fmla="*/ 542 h 1686"/>
                  <a:gd name="T36" fmla="*/ 737 w 870"/>
                  <a:gd name="T37" fmla="*/ 542 h 1686"/>
                  <a:gd name="T38" fmla="*/ 716 w 870"/>
                  <a:gd name="T39" fmla="*/ 601 h 1686"/>
                  <a:gd name="T40" fmla="*/ 675 w 870"/>
                  <a:gd name="T41" fmla="*/ 602 h 1686"/>
                  <a:gd name="T42" fmla="*/ 672 w 870"/>
                  <a:gd name="T43" fmla="*/ 721 h 1686"/>
                  <a:gd name="T44" fmla="*/ 645 w 870"/>
                  <a:gd name="T45" fmla="*/ 721 h 1686"/>
                  <a:gd name="T46" fmla="*/ 636 w 870"/>
                  <a:gd name="T47" fmla="*/ 739 h 1686"/>
                  <a:gd name="T48" fmla="*/ 636 w 870"/>
                  <a:gd name="T49" fmla="*/ 859 h 1686"/>
                  <a:gd name="T50" fmla="*/ 587 w 870"/>
                  <a:gd name="T51" fmla="*/ 860 h 1686"/>
                  <a:gd name="T52" fmla="*/ 590 w 870"/>
                  <a:gd name="T53" fmla="*/ 1578 h 1686"/>
                  <a:gd name="T54" fmla="*/ 474 w 870"/>
                  <a:gd name="T55" fmla="*/ 1686 h 1686"/>
                  <a:gd name="T56" fmla="*/ 326 w 870"/>
                  <a:gd name="T57" fmla="*/ 1561 h 1686"/>
                  <a:gd name="T58" fmla="*/ 379 w 870"/>
                  <a:gd name="T59" fmla="*/ 1526 h 1686"/>
                  <a:gd name="T60" fmla="*/ 379 w 870"/>
                  <a:gd name="T61" fmla="*/ 1485 h 1686"/>
                  <a:gd name="T62" fmla="*/ 326 w 870"/>
                  <a:gd name="T63" fmla="*/ 1447 h 1686"/>
                  <a:gd name="T64" fmla="*/ 379 w 870"/>
                  <a:gd name="T65" fmla="*/ 1415 h 1686"/>
                  <a:gd name="T66" fmla="*/ 371 w 870"/>
                  <a:gd name="T67" fmla="*/ 1402 h 1686"/>
                  <a:gd name="T68" fmla="*/ 325 w 870"/>
                  <a:gd name="T69" fmla="*/ 1372 h 1686"/>
                  <a:gd name="T70" fmla="*/ 317 w 870"/>
                  <a:gd name="T71" fmla="*/ 1279 h 1686"/>
                  <a:gd name="T72" fmla="*/ 311 w 870"/>
                  <a:gd name="T73" fmla="*/ 1270 h 1686"/>
                  <a:gd name="T74" fmla="*/ 380 w 870"/>
                  <a:gd name="T75" fmla="*/ 1217 h 1686"/>
                  <a:gd name="T76" fmla="*/ 380 w 870"/>
                  <a:gd name="T77" fmla="*/ 1170 h 1686"/>
                  <a:gd name="T78" fmla="*/ 325 w 870"/>
                  <a:gd name="T79" fmla="*/ 1115 h 1686"/>
                  <a:gd name="T80" fmla="*/ 379 w 870"/>
                  <a:gd name="T81" fmla="*/ 1067 h 1686"/>
                  <a:gd name="T82" fmla="*/ 379 w 870"/>
                  <a:gd name="T83" fmla="*/ 1018 h 1686"/>
                  <a:gd name="T84" fmla="*/ 326 w 870"/>
                  <a:gd name="T85" fmla="*/ 956 h 1686"/>
                  <a:gd name="T86" fmla="*/ 316 w 870"/>
                  <a:gd name="T87" fmla="*/ 854 h 1686"/>
                  <a:gd name="T88" fmla="*/ 252 w 870"/>
                  <a:gd name="T89" fmla="*/ 854 h 1686"/>
                  <a:gd name="T90" fmla="*/ 252 w 870"/>
                  <a:gd name="T91" fmla="*/ 716 h 1686"/>
                  <a:gd name="T92" fmla="*/ 214 w 870"/>
                  <a:gd name="T93" fmla="*/ 716 h 1686"/>
                  <a:gd name="T94" fmla="*/ 214 w 870"/>
                  <a:gd name="T95" fmla="*/ 596 h 1686"/>
                  <a:gd name="T96" fmla="*/ 171 w 870"/>
                  <a:gd name="T97" fmla="*/ 596 h 1686"/>
                  <a:gd name="T98" fmla="*/ 152 w 870"/>
                  <a:gd name="T99" fmla="*/ 538 h 1686"/>
                  <a:gd name="T100" fmla="*/ 66 w 870"/>
                  <a:gd name="T101" fmla="*/ 538 h 1686"/>
                  <a:gd name="T102" fmla="*/ 66 w 870"/>
                  <a:gd name="T103" fmla="*/ 487 h 1686"/>
                  <a:gd name="T104" fmla="*/ 0 w 870"/>
                  <a:gd name="T105" fmla="*/ 487 h 1686"/>
                  <a:gd name="T106" fmla="*/ 0 w 870"/>
                  <a:gd name="T107" fmla="*/ 250 h 1686"/>
                  <a:gd name="T108" fmla="*/ 65 w 870"/>
                  <a:gd name="T109" fmla="*/ 250 h 1686"/>
                  <a:gd name="T110" fmla="*/ 65 w 870"/>
                  <a:gd name="T111" fmla="*/ 215 h 1686"/>
                  <a:gd name="T112" fmla="*/ 138 w 870"/>
                  <a:gd name="T113" fmla="*/ 215 h 1686"/>
                  <a:gd name="T114" fmla="*/ 155 w 870"/>
                  <a:gd name="T115" fmla="*/ 200 h 1686"/>
                  <a:gd name="T116" fmla="*/ 172 w 870"/>
                  <a:gd name="T117" fmla="*/ 162 h 1686"/>
                  <a:gd name="T118" fmla="*/ 214 w 870"/>
                  <a:gd name="T119" fmla="*/ 162 h 1686"/>
                  <a:gd name="T120" fmla="*/ 312 w 870"/>
                  <a:gd name="T121" fmla="*/ 0 h 16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870" h="1686">
                    <a:moveTo>
                      <a:pt x="312" y="0"/>
                    </a:moveTo>
                    <a:lnTo>
                      <a:pt x="575" y="0"/>
                    </a:lnTo>
                    <a:lnTo>
                      <a:pt x="525" y="65"/>
                    </a:lnTo>
                    <a:lnTo>
                      <a:pt x="372" y="65"/>
                    </a:lnTo>
                    <a:lnTo>
                      <a:pt x="314" y="168"/>
                    </a:lnTo>
                    <a:lnTo>
                      <a:pt x="578" y="168"/>
                    </a:lnTo>
                    <a:lnTo>
                      <a:pt x="524" y="66"/>
                    </a:lnTo>
                    <a:lnTo>
                      <a:pt x="575" y="1"/>
                    </a:lnTo>
                    <a:lnTo>
                      <a:pt x="667" y="161"/>
                    </a:lnTo>
                    <a:lnTo>
                      <a:pt x="717" y="162"/>
                    </a:lnTo>
                    <a:lnTo>
                      <a:pt x="734" y="216"/>
                    </a:lnTo>
                    <a:lnTo>
                      <a:pt x="812" y="216"/>
                    </a:lnTo>
                    <a:lnTo>
                      <a:pt x="813" y="255"/>
                    </a:lnTo>
                    <a:lnTo>
                      <a:pt x="842" y="256"/>
                    </a:lnTo>
                    <a:lnTo>
                      <a:pt x="870" y="256"/>
                    </a:lnTo>
                    <a:lnTo>
                      <a:pt x="870" y="491"/>
                    </a:lnTo>
                    <a:lnTo>
                      <a:pt x="812" y="492"/>
                    </a:lnTo>
                    <a:lnTo>
                      <a:pt x="811" y="542"/>
                    </a:lnTo>
                    <a:lnTo>
                      <a:pt x="737" y="542"/>
                    </a:lnTo>
                    <a:lnTo>
                      <a:pt x="716" y="601"/>
                    </a:lnTo>
                    <a:lnTo>
                      <a:pt x="675" y="602"/>
                    </a:lnTo>
                    <a:lnTo>
                      <a:pt x="672" y="721"/>
                    </a:lnTo>
                    <a:lnTo>
                      <a:pt x="645" y="721"/>
                    </a:lnTo>
                    <a:lnTo>
                      <a:pt x="636" y="739"/>
                    </a:lnTo>
                    <a:lnTo>
                      <a:pt x="636" y="859"/>
                    </a:lnTo>
                    <a:lnTo>
                      <a:pt x="587" y="860"/>
                    </a:lnTo>
                    <a:lnTo>
                      <a:pt x="590" y="1578"/>
                    </a:lnTo>
                    <a:lnTo>
                      <a:pt x="474" y="1686"/>
                    </a:lnTo>
                    <a:lnTo>
                      <a:pt x="326" y="1561"/>
                    </a:lnTo>
                    <a:lnTo>
                      <a:pt x="379" y="1526"/>
                    </a:lnTo>
                    <a:lnTo>
                      <a:pt x="379" y="1485"/>
                    </a:lnTo>
                    <a:lnTo>
                      <a:pt x="326" y="1447"/>
                    </a:lnTo>
                    <a:lnTo>
                      <a:pt x="379" y="1415"/>
                    </a:lnTo>
                    <a:lnTo>
                      <a:pt x="371" y="1402"/>
                    </a:lnTo>
                    <a:lnTo>
                      <a:pt x="325" y="1372"/>
                    </a:lnTo>
                    <a:lnTo>
                      <a:pt x="317" y="1279"/>
                    </a:lnTo>
                    <a:lnTo>
                      <a:pt x="311" y="1270"/>
                    </a:lnTo>
                    <a:lnTo>
                      <a:pt x="380" y="1217"/>
                    </a:lnTo>
                    <a:lnTo>
                      <a:pt x="380" y="1170"/>
                    </a:lnTo>
                    <a:lnTo>
                      <a:pt x="325" y="1115"/>
                    </a:lnTo>
                    <a:lnTo>
                      <a:pt x="379" y="1067"/>
                    </a:lnTo>
                    <a:lnTo>
                      <a:pt x="379" y="1018"/>
                    </a:lnTo>
                    <a:lnTo>
                      <a:pt x="326" y="956"/>
                    </a:lnTo>
                    <a:lnTo>
                      <a:pt x="316" y="854"/>
                    </a:lnTo>
                    <a:lnTo>
                      <a:pt x="252" y="854"/>
                    </a:lnTo>
                    <a:lnTo>
                      <a:pt x="252" y="716"/>
                    </a:lnTo>
                    <a:lnTo>
                      <a:pt x="214" y="716"/>
                    </a:lnTo>
                    <a:lnTo>
                      <a:pt x="214" y="596"/>
                    </a:lnTo>
                    <a:lnTo>
                      <a:pt x="171" y="596"/>
                    </a:lnTo>
                    <a:lnTo>
                      <a:pt x="152" y="538"/>
                    </a:lnTo>
                    <a:lnTo>
                      <a:pt x="66" y="538"/>
                    </a:lnTo>
                    <a:lnTo>
                      <a:pt x="66" y="487"/>
                    </a:lnTo>
                    <a:lnTo>
                      <a:pt x="0" y="487"/>
                    </a:lnTo>
                    <a:lnTo>
                      <a:pt x="0" y="250"/>
                    </a:lnTo>
                    <a:lnTo>
                      <a:pt x="65" y="250"/>
                    </a:lnTo>
                    <a:lnTo>
                      <a:pt x="65" y="215"/>
                    </a:lnTo>
                    <a:lnTo>
                      <a:pt x="138" y="215"/>
                    </a:lnTo>
                    <a:lnTo>
                      <a:pt x="155" y="200"/>
                    </a:lnTo>
                    <a:lnTo>
                      <a:pt x="172" y="162"/>
                    </a:lnTo>
                    <a:lnTo>
                      <a:pt x="214" y="162"/>
                    </a:lnTo>
                    <a:lnTo>
                      <a:pt x="312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750" name="Freeform 30"/>
              <p:cNvSpPr>
                <a:spLocks/>
              </p:cNvSpPr>
              <p:nvPr/>
            </p:nvSpPr>
            <p:spPr bwMode="auto">
              <a:xfrm>
                <a:off x="545" y="3248"/>
                <a:ext cx="79" cy="153"/>
              </a:xfrm>
              <a:custGeom>
                <a:avLst/>
                <a:gdLst>
                  <a:gd name="T0" fmla="*/ 312 w 871"/>
                  <a:gd name="T1" fmla="*/ 0 h 1687"/>
                  <a:gd name="T2" fmla="*/ 575 w 871"/>
                  <a:gd name="T3" fmla="*/ 0 h 1687"/>
                  <a:gd name="T4" fmla="*/ 525 w 871"/>
                  <a:gd name="T5" fmla="*/ 65 h 1687"/>
                  <a:gd name="T6" fmla="*/ 372 w 871"/>
                  <a:gd name="T7" fmla="*/ 65 h 1687"/>
                  <a:gd name="T8" fmla="*/ 314 w 871"/>
                  <a:gd name="T9" fmla="*/ 168 h 1687"/>
                  <a:gd name="T10" fmla="*/ 578 w 871"/>
                  <a:gd name="T11" fmla="*/ 168 h 1687"/>
                  <a:gd name="T12" fmla="*/ 524 w 871"/>
                  <a:gd name="T13" fmla="*/ 66 h 1687"/>
                  <a:gd name="T14" fmla="*/ 575 w 871"/>
                  <a:gd name="T15" fmla="*/ 1 h 1687"/>
                  <a:gd name="T16" fmla="*/ 668 w 871"/>
                  <a:gd name="T17" fmla="*/ 161 h 1687"/>
                  <a:gd name="T18" fmla="*/ 717 w 871"/>
                  <a:gd name="T19" fmla="*/ 162 h 1687"/>
                  <a:gd name="T20" fmla="*/ 734 w 871"/>
                  <a:gd name="T21" fmla="*/ 216 h 1687"/>
                  <a:gd name="T22" fmla="*/ 812 w 871"/>
                  <a:gd name="T23" fmla="*/ 216 h 1687"/>
                  <a:gd name="T24" fmla="*/ 813 w 871"/>
                  <a:gd name="T25" fmla="*/ 255 h 1687"/>
                  <a:gd name="T26" fmla="*/ 843 w 871"/>
                  <a:gd name="T27" fmla="*/ 256 h 1687"/>
                  <a:gd name="T28" fmla="*/ 871 w 871"/>
                  <a:gd name="T29" fmla="*/ 256 h 1687"/>
                  <a:gd name="T30" fmla="*/ 871 w 871"/>
                  <a:gd name="T31" fmla="*/ 492 h 1687"/>
                  <a:gd name="T32" fmla="*/ 812 w 871"/>
                  <a:gd name="T33" fmla="*/ 493 h 1687"/>
                  <a:gd name="T34" fmla="*/ 811 w 871"/>
                  <a:gd name="T35" fmla="*/ 542 h 1687"/>
                  <a:gd name="T36" fmla="*/ 737 w 871"/>
                  <a:gd name="T37" fmla="*/ 542 h 1687"/>
                  <a:gd name="T38" fmla="*/ 716 w 871"/>
                  <a:gd name="T39" fmla="*/ 601 h 1687"/>
                  <a:gd name="T40" fmla="*/ 675 w 871"/>
                  <a:gd name="T41" fmla="*/ 602 h 1687"/>
                  <a:gd name="T42" fmla="*/ 672 w 871"/>
                  <a:gd name="T43" fmla="*/ 721 h 1687"/>
                  <a:gd name="T44" fmla="*/ 645 w 871"/>
                  <a:gd name="T45" fmla="*/ 721 h 1687"/>
                  <a:gd name="T46" fmla="*/ 638 w 871"/>
                  <a:gd name="T47" fmla="*/ 731 h 1687"/>
                  <a:gd name="T48" fmla="*/ 638 w 871"/>
                  <a:gd name="T49" fmla="*/ 860 h 1687"/>
                  <a:gd name="T50" fmla="*/ 587 w 871"/>
                  <a:gd name="T51" fmla="*/ 860 h 1687"/>
                  <a:gd name="T52" fmla="*/ 590 w 871"/>
                  <a:gd name="T53" fmla="*/ 1578 h 1687"/>
                  <a:gd name="T54" fmla="*/ 475 w 871"/>
                  <a:gd name="T55" fmla="*/ 1687 h 1687"/>
                  <a:gd name="T56" fmla="*/ 327 w 871"/>
                  <a:gd name="T57" fmla="*/ 1562 h 1687"/>
                  <a:gd name="T58" fmla="*/ 379 w 871"/>
                  <a:gd name="T59" fmla="*/ 1526 h 1687"/>
                  <a:gd name="T60" fmla="*/ 379 w 871"/>
                  <a:gd name="T61" fmla="*/ 1485 h 1687"/>
                  <a:gd name="T62" fmla="*/ 327 w 871"/>
                  <a:gd name="T63" fmla="*/ 1447 h 1687"/>
                  <a:gd name="T64" fmla="*/ 379 w 871"/>
                  <a:gd name="T65" fmla="*/ 1415 h 1687"/>
                  <a:gd name="T66" fmla="*/ 371 w 871"/>
                  <a:gd name="T67" fmla="*/ 1402 h 1687"/>
                  <a:gd name="T68" fmla="*/ 326 w 871"/>
                  <a:gd name="T69" fmla="*/ 1372 h 1687"/>
                  <a:gd name="T70" fmla="*/ 318 w 871"/>
                  <a:gd name="T71" fmla="*/ 1279 h 1687"/>
                  <a:gd name="T72" fmla="*/ 311 w 871"/>
                  <a:gd name="T73" fmla="*/ 1271 h 1687"/>
                  <a:gd name="T74" fmla="*/ 380 w 871"/>
                  <a:gd name="T75" fmla="*/ 1217 h 1687"/>
                  <a:gd name="T76" fmla="*/ 380 w 871"/>
                  <a:gd name="T77" fmla="*/ 1170 h 1687"/>
                  <a:gd name="T78" fmla="*/ 326 w 871"/>
                  <a:gd name="T79" fmla="*/ 1116 h 1687"/>
                  <a:gd name="T80" fmla="*/ 379 w 871"/>
                  <a:gd name="T81" fmla="*/ 1067 h 1687"/>
                  <a:gd name="T82" fmla="*/ 379 w 871"/>
                  <a:gd name="T83" fmla="*/ 1018 h 1687"/>
                  <a:gd name="T84" fmla="*/ 327 w 871"/>
                  <a:gd name="T85" fmla="*/ 956 h 1687"/>
                  <a:gd name="T86" fmla="*/ 317 w 871"/>
                  <a:gd name="T87" fmla="*/ 854 h 1687"/>
                  <a:gd name="T88" fmla="*/ 253 w 871"/>
                  <a:gd name="T89" fmla="*/ 854 h 1687"/>
                  <a:gd name="T90" fmla="*/ 253 w 871"/>
                  <a:gd name="T91" fmla="*/ 716 h 1687"/>
                  <a:gd name="T92" fmla="*/ 215 w 871"/>
                  <a:gd name="T93" fmla="*/ 716 h 1687"/>
                  <a:gd name="T94" fmla="*/ 215 w 871"/>
                  <a:gd name="T95" fmla="*/ 596 h 1687"/>
                  <a:gd name="T96" fmla="*/ 172 w 871"/>
                  <a:gd name="T97" fmla="*/ 596 h 1687"/>
                  <a:gd name="T98" fmla="*/ 152 w 871"/>
                  <a:gd name="T99" fmla="*/ 538 h 1687"/>
                  <a:gd name="T100" fmla="*/ 66 w 871"/>
                  <a:gd name="T101" fmla="*/ 538 h 1687"/>
                  <a:gd name="T102" fmla="*/ 66 w 871"/>
                  <a:gd name="T103" fmla="*/ 488 h 1687"/>
                  <a:gd name="T104" fmla="*/ 0 w 871"/>
                  <a:gd name="T105" fmla="*/ 488 h 1687"/>
                  <a:gd name="T106" fmla="*/ 0 w 871"/>
                  <a:gd name="T107" fmla="*/ 250 h 1687"/>
                  <a:gd name="T108" fmla="*/ 65 w 871"/>
                  <a:gd name="T109" fmla="*/ 250 h 1687"/>
                  <a:gd name="T110" fmla="*/ 65 w 871"/>
                  <a:gd name="T111" fmla="*/ 215 h 1687"/>
                  <a:gd name="T112" fmla="*/ 138 w 871"/>
                  <a:gd name="T113" fmla="*/ 215 h 1687"/>
                  <a:gd name="T114" fmla="*/ 155 w 871"/>
                  <a:gd name="T115" fmla="*/ 200 h 1687"/>
                  <a:gd name="T116" fmla="*/ 173 w 871"/>
                  <a:gd name="T117" fmla="*/ 162 h 1687"/>
                  <a:gd name="T118" fmla="*/ 215 w 871"/>
                  <a:gd name="T119" fmla="*/ 162 h 1687"/>
                  <a:gd name="T120" fmla="*/ 312 w 871"/>
                  <a:gd name="T121" fmla="*/ 0 h 16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871" h="1687">
                    <a:moveTo>
                      <a:pt x="312" y="0"/>
                    </a:moveTo>
                    <a:lnTo>
                      <a:pt x="575" y="0"/>
                    </a:lnTo>
                    <a:lnTo>
                      <a:pt x="525" y="65"/>
                    </a:lnTo>
                    <a:lnTo>
                      <a:pt x="372" y="65"/>
                    </a:lnTo>
                    <a:lnTo>
                      <a:pt x="314" y="168"/>
                    </a:lnTo>
                    <a:lnTo>
                      <a:pt x="578" y="168"/>
                    </a:lnTo>
                    <a:lnTo>
                      <a:pt x="524" y="66"/>
                    </a:lnTo>
                    <a:lnTo>
                      <a:pt x="575" y="1"/>
                    </a:lnTo>
                    <a:lnTo>
                      <a:pt x="668" y="161"/>
                    </a:lnTo>
                    <a:lnTo>
                      <a:pt x="717" y="162"/>
                    </a:lnTo>
                    <a:lnTo>
                      <a:pt x="734" y="216"/>
                    </a:lnTo>
                    <a:lnTo>
                      <a:pt x="812" y="216"/>
                    </a:lnTo>
                    <a:lnTo>
                      <a:pt x="813" y="255"/>
                    </a:lnTo>
                    <a:lnTo>
                      <a:pt x="843" y="256"/>
                    </a:lnTo>
                    <a:lnTo>
                      <a:pt x="871" y="256"/>
                    </a:lnTo>
                    <a:lnTo>
                      <a:pt x="871" y="492"/>
                    </a:lnTo>
                    <a:lnTo>
                      <a:pt x="812" y="493"/>
                    </a:lnTo>
                    <a:lnTo>
                      <a:pt x="811" y="542"/>
                    </a:lnTo>
                    <a:lnTo>
                      <a:pt x="737" y="542"/>
                    </a:lnTo>
                    <a:lnTo>
                      <a:pt x="716" y="601"/>
                    </a:lnTo>
                    <a:lnTo>
                      <a:pt x="675" y="602"/>
                    </a:lnTo>
                    <a:lnTo>
                      <a:pt x="672" y="721"/>
                    </a:lnTo>
                    <a:lnTo>
                      <a:pt x="645" y="721"/>
                    </a:lnTo>
                    <a:lnTo>
                      <a:pt x="638" y="731"/>
                    </a:lnTo>
                    <a:lnTo>
                      <a:pt x="638" y="860"/>
                    </a:lnTo>
                    <a:lnTo>
                      <a:pt x="587" y="860"/>
                    </a:lnTo>
                    <a:lnTo>
                      <a:pt x="590" y="1578"/>
                    </a:lnTo>
                    <a:lnTo>
                      <a:pt x="475" y="1687"/>
                    </a:lnTo>
                    <a:lnTo>
                      <a:pt x="327" y="1562"/>
                    </a:lnTo>
                    <a:lnTo>
                      <a:pt x="379" y="1526"/>
                    </a:lnTo>
                    <a:lnTo>
                      <a:pt x="379" y="1485"/>
                    </a:lnTo>
                    <a:lnTo>
                      <a:pt x="327" y="1447"/>
                    </a:lnTo>
                    <a:lnTo>
                      <a:pt x="379" y="1415"/>
                    </a:lnTo>
                    <a:lnTo>
                      <a:pt x="371" y="1402"/>
                    </a:lnTo>
                    <a:lnTo>
                      <a:pt x="326" y="1372"/>
                    </a:lnTo>
                    <a:lnTo>
                      <a:pt x="318" y="1279"/>
                    </a:lnTo>
                    <a:lnTo>
                      <a:pt x="311" y="1271"/>
                    </a:lnTo>
                    <a:lnTo>
                      <a:pt x="380" y="1217"/>
                    </a:lnTo>
                    <a:lnTo>
                      <a:pt x="380" y="1170"/>
                    </a:lnTo>
                    <a:lnTo>
                      <a:pt x="326" y="1116"/>
                    </a:lnTo>
                    <a:lnTo>
                      <a:pt x="379" y="1067"/>
                    </a:lnTo>
                    <a:lnTo>
                      <a:pt x="379" y="1018"/>
                    </a:lnTo>
                    <a:lnTo>
                      <a:pt x="327" y="956"/>
                    </a:lnTo>
                    <a:lnTo>
                      <a:pt x="317" y="854"/>
                    </a:lnTo>
                    <a:lnTo>
                      <a:pt x="253" y="854"/>
                    </a:lnTo>
                    <a:lnTo>
                      <a:pt x="253" y="716"/>
                    </a:lnTo>
                    <a:lnTo>
                      <a:pt x="215" y="716"/>
                    </a:lnTo>
                    <a:lnTo>
                      <a:pt x="215" y="596"/>
                    </a:lnTo>
                    <a:lnTo>
                      <a:pt x="172" y="596"/>
                    </a:lnTo>
                    <a:lnTo>
                      <a:pt x="152" y="538"/>
                    </a:lnTo>
                    <a:lnTo>
                      <a:pt x="66" y="538"/>
                    </a:lnTo>
                    <a:lnTo>
                      <a:pt x="66" y="488"/>
                    </a:lnTo>
                    <a:lnTo>
                      <a:pt x="0" y="488"/>
                    </a:lnTo>
                    <a:lnTo>
                      <a:pt x="0" y="250"/>
                    </a:lnTo>
                    <a:lnTo>
                      <a:pt x="65" y="250"/>
                    </a:lnTo>
                    <a:lnTo>
                      <a:pt x="65" y="215"/>
                    </a:lnTo>
                    <a:lnTo>
                      <a:pt x="138" y="215"/>
                    </a:lnTo>
                    <a:lnTo>
                      <a:pt x="155" y="200"/>
                    </a:lnTo>
                    <a:lnTo>
                      <a:pt x="173" y="162"/>
                    </a:lnTo>
                    <a:lnTo>
                      <a:pt x="215" y="162"/>
                    </a:lnTo>
                    <a:lnTo>
                      <a:pt x="312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86751" name="Group 31"/>
              <p:cNvGrpSpPr>
                <a:grpSpLocks/>
              </p:cNvGrpSpPr>
              <p:nvPr/>
            </p:nvGrpSpPr>
            <p:grpSpPr bwMode="auto">
              <a:xfrm>
                <a:off x="556" y="3272"/>
                <a:ext cx="60" cy="18"/>
                <a:chOff x="556" y="3272"/>
                <a:chExt cx="60" cy="18"/>
              </a:xfrm>
            </p:grpSpPr>
            <p:sp>
              <p:nvSpPr>
                <p:cNvPr id="286752" name="Freeform 32"/>
                <p:cNvSpPr>
                  <a:spLocks/>
                </p:cNvSpPr>
                <p:nvPr/>
              </p:nvSpPr>
              <p:spPr bwMode="auto">
                <a:xfrm>
                  <a:off x="556" y="3272"/>
                  <a:ext cx="56" cy="18"/>
                </a:xfrm>
                <a:custGeom>
                  <a:avLst/>
                  <a:gdLst>
                    <a:gd name="T0" fmla="*/ 0 w 615"/>
                    <a:gd name="T1" fmla="*/ 100 h 193"/>
                    <a:gd name="T2" fmla="*/ 54 w 615"/>
                    <a:gd name="T3" fmla="*/ 0 h 193"/>
                    <a:gd name="T4" fmla="*/ 615 w 615"/>
                    <a:gd name="T5" fmla="*/ 0 h 193"/>
                    <a:gd name="T6" fmla="*/ 610 w 615"/>
                    <a:gd name="T7" fmla="*/ 7 h 193"/>
                    <a:gd name="T8" fmla="*/ 60 w 615"/>
                    <a:gd name="T9" fmla="*/ 7 h 193"/>
                    <a:gd name="T10" fmla="*/ 10 w 615"/>
                    <a:gd name="T11" fmla="*/ 100 h 193"/>
                    <a:gd name="T12" fmla="*/ 59 w 615"/>
                    <a:gd name="T13" fmla="*/ 187 h 193"/>
                    <a:gd name="T14" fmla="*/ 50 w 615"/>
                    <a:gd name="T15" fmla="*/ 193 h 193"/>
                    <a:gd name="T16" fmla="*/ 0 w 615"/>
                    <a:gd name="T17" fmla="*/ 100 h 1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15" h="193">
                      <a:moveTo>
                        <a:pt x="0" y="100"/>
                      </a:moveTo>
                      <a:lnTo>
                        <a:pt x="54" y="0"/>
                      </a:lnTo>
                      <a:lnTo>
                        <a:pt x="615" y="0"/>
                      </a:lnTo>
                      <a:lnTo>
                        <a:pt x="610" y="7"/>
                      </a:lnTo>
                      <a:lnTo>
                        <a:pt x="60" y="7"/>
                      </a:lnTo>
                      <a:lnTo>
                        <a:pt x="10" y="100"/>
                      </a:lnTo>
                      <a:lnTo>
                        <a:pt x="59" y="187"/>
                      </a:lnTo>
                      <a:lnTo>
                        <a:pt x="50" y="193"/>
                      </a:lnTo>
                      <a:lnTo>
                        <a:pt x="0" y="10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6753" name="Freeform 33"/>
                <p:cNvSpPr>
                  <a:spLocks/>
                </p:cNvSpPr>
                <p:nvPr/>
              </p:nvSpPr>
              <p:spPr bwMode="auto">
                <a:xfrm>
                  <a:off x="560" y="3272"/>
                  <a:ext cx="56" cy="18"/>
                </a:xfrm>
                <a:custGeom>
                  <a:avLst/>
                  <a:gdLst>
                    <a:gd name="T0" fmla="*/ 615 w 615"/>
                    <a:gd name="T1" fmla="*/ 92 h 193"/>
                    <a:gd name="T2" fmla="*/ 561 w 615"/>
                    <a:gd name="T3" fmla="*/ 193 h 193"/>
                    <a:gd name="T4" fmla="*/ 0 w 615"/>
                    <a:gd name="T5" fmla="*/ 193 h 193"/>
                    <a:gd name="T6" fmla="*/ 5 w 615"/>
                    <a:gd name="T7" fmla="*/ 186 h 193"/>
                    <a:gd name="T8" fmla="*/ 555 w 615"/>
                    <a:gd name="T9" fmla="*/ 186 h 193"/>
                    <a:gd name="T10" fmla="*/ 605 w 615"/>
                    <a:gd name="T11" fmla="*/ 92 h 193"/>
                    <a:gd name="T12" fmla="*/ 556 w 615"/>
                    <a:gd name="T13" fmla="*/ 6 h 193"/>
                    <a:gd name="T14" fmla="*/ 565 w 615"/>
                    <a:gd name="T15" fmla="*/ 0 h 193"/>
                    <a:gd name="T16" fmla="*/ 615 w 615"/>
                    <a:gd name="T17" fmla="*/ 92 h 1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15" h="193">
                      <a:moveTo>
                        <a:pt x="615" y="92"/>
                      </a:moveTo>
                      <a:lnTo>
                        <a:pt x="561" y="193"/>
                      </a:lnTo>
                      <a:lnTo>
                        <a:pt x="0" y="193"/>
                      </a:lnTo>
                      <a:lnTo>
                        <a:pt x="5" y="186"/>
                      </a:lnTo>
                      <a:lnTo>
                        <a:pt x="555" y="186"/>
                      </a:lnTo>
                      <a:lnTo>
                        <a:pt x="605" y="92"/>
                      </a:lnTo>
                      <a:lnTo>
                        <a:pt x="556" y="6"/>
                      </a:lnTo>
                      <a:lnTo>
                        <a:pt x="565" y="0"/>
                      </a:lnTo>
                      <a:lnTo>
                        <a:pt x="615" y="92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86754" name="Rectangle 34"/>
              <p:cNvSpPr>
                <a:spLocks noChangeArrowheads="1"/>
              </p:cNvSpPr>
              <p:nvPr/>
            </p:nvSpPr>
            <p:spPr bwMode="auto">
              <a:xfrm>
                <a:off x="551" y="3270"/>
                <a:ext cx="67" cy="1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755" name="Rectangle 35"/>
              <p:cNvSpPr>
                <a:spLocks noChangeArrowheads="1"/>
              </p:cNvSpPr>
              <p:nvPr/>
            </p:nvSpPr>
            <p:spPr bwMode="auto">
              <a:xfrm>
                <a:off x="558" y="3266"/>
                <a:ext cx="52" cy="1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86756" name="Group 36"/>
              <p:cNvGrpSpPr>
                <a:grpSpLocks/>
              </p:cNvGrpSpPr>
              <p:nvPr/>
            </p:nvGrpSpPr>
            <p:grpSpPr bwMode="auto">
              <a:xfrm>
                <a:off x="551" y="3292"/>
                <a:ext cx="67" cy="109"/>
                <a:chOff x="551" y="3292"/>
                <a:chExt cx="67" cy="109"/>
              </a:xfrm>
            </p:grpSpPr>
            <p:sp>
              <p:nvSpPr>
                <p:cNvPr id="286757" name="Freeform 37"/>
                <p:cNvSpPr>
                  <a:spLocks/>
                </p:cNvSpPr>
                <p:nvPr/>
              </p:nvSpPr>
              <p:spPr bwMode="auto">
                <a:xfrm>
                  <a:off x="582" y="3313"/>
                  <a:ext cx="1" cy="84"/>
                </a:xfrm>
                <a:custGeom>
                  <a:avLst/>
                  <a:gdLst>
                    <a:gd name="T0" fmla="*/ 19 w 19"/>
                    <a:gd name="T1" fmla="*/ 0 h 922"/>
                    <a:gd name="T2" fmla="*/ 18 w 19"/>
                    <a:gd name="T3" fmla="*/ 922 h 922"/>
                    <a:gd name="T4" fmla="*/ 2 w 19"/>
                    <a:gd name="T5" fmla="*/ 907 h 922"/>
                    <a:gd name="T6" fmla="*/ 0 w 19"/>
                    <a:gd name="T7" fmla="*/ 28 h 922"/>
                    <a:gd name="T8" fmla="*/ 19 w 19"/>
                    <a:gd name="T9" fmla="*/ 0 h 9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" h="922">
                      <a:moveTo>
                        <a:pt x="19" y="0"/>
                      </a:moveTo>
                      <a:lnTo>
                        <a:pt x="18" y="922"/>
                      </a:lnTo>
                      <a:lnTo>
                        <a:pt x="2" y="907"/>
                      </a:lnTo>
                      <a:lnTo>
                        <a:pt x="0" y="28"/>
                      </a:lnTo>
                      <a:lnTo>
                        <a:pt x="19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6758" name="Freeform 38"/>
                <p:cNvSpPr>
                  <a:spLocks/>
                </p:cNvSpPr>
                <p:nvPr/>
              </p:nvSpPr>
              <p:spPr bwMode="auto">
                <a:xfrm>
                  <a:off x="591" y="3315"/>
                  <a:ext cx="2" cy="82"/>
                </a:xfrm>
                <a:custGeom>
                  <a:avLst/>
                  <a:gdLst>
                    <a:gd name="T0" fmla="*/ 14 w 17"/>
                    <a:gd name="T1" fmla="*/ 0 h 900"/>
                    <a:gd name="T2" fmla="*/ 17 w 17"/>
                    <a:gd name="T3" fmla="*/ 884 h 900"/>
                    <a:gd name="T4" fmla="*/ 2 w 17"/>
                    <a:gd name="T5" fmla="*/ 900 h 900"/>
                    <a:gd name="T6" fmla="*/ 0 w 17"/>
                    <a:gd name="T7" fmla="*/ 73 h 900"/>
                    <a:gd name="T8" fmla="*/ 14 w 17"/>
                    <a:gd name="T9" fmla="*/ 0 h 9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900">
                      <a:moveTo>
                        <a:pt x="14" y="0"/>
                      </a:moveTo>
                      <a:lnTo>
                        <a:pt x="17" y="884"/>
                      </a:lnTo>
                      <a:lnTo>
                        <a:pt x="2" y="900"/>
                      </a:lnTo>
                      <a:lnTo>
                        <a:pt x="0" y="73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286759" name="Group 39"/>
                <p:cNvGrpSpPr>
                  <a:grpSpLocks/>
                </p:cNvGrpSpPr>
                <p:nvPr/>
              </p:nvGrpSpPr>
              <p:grpSpPr bwMode="auto">
                <a:xfrm>
                  <a:off x="551" y="3292"/>
                  <a:ext cx="67" cy="109"/>
                  <a:chOff x="551" y="3292"/>
                  <a:chExt cx="67" cy="109"/>
                </a:xfrm>
              </p:grpSpPr>
              <p:sp>
                <p:nvSpPr>
                  <p:cNvPr id="286760" name="Rectangle 40"/>
                  <p:cNvSpPr>
                    <a:spLocks noChangeArrowheads="1"/>
                  </p:cNvSpPr>
                  <p:nvPr/>
                </p:nvSpPr>
                <p:spPr bwMode="auto">
                  <a:xfrm>
                    <a:off x="551" y="3292"/>
                    <a:ext cx="67" cy="2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6761" name="Rectangle 41"/>
                  <p:cNvSpPr>
                    <a:spLocks noChangeArrowheads="1"/>
                  </p:cNvSpPr>
                  <p:nvPr/>
                </p:nvSpPr>
                <p:spPr bwMode="auto">
                  <a:xfrm>
                    <a:off x="565" y="3302"/>
                    <a:ext cx="41" cy="2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6762" name="Freeform 42"/>
                  <p:cNvSpPr>
                    <a:spLocks/>
                  </p:cNvSpPr>
                  <p:nvPr/>
                </p:nvSpPr>
                <p:spPr bwMode="auto">
                  <a:xfrm>
                    <a:off x="587" y="3316"/>
                    <a:ext cx="6" cy="85"/>
                  </a:xfrm>
                  <a:custGeom>
                    <a:avLst/>
                    <a:gdLst>
                      <a:gd name="T0" fmla="*/ 56 w 56"/>
                      <a:gd name="T1" fmla="*/ 0 h 936"/>
                      <a:gd name="T2" fmla="*/ 43 w 56"/>
                      <a:gd name="T3" fmla="*/ 61 h 936"/>
                      <a:gd name="T4" fmla="*/ 21 w 56"/>
                      <a:gd name="T5" fmla="*/ 114 h 936"/>
                      <a:gd name="T6" fmla="*/ 21 w 56"/>
                      <a:gd name="T7" fmla="*/ 919 h 936"/>
                      <a:gd name="T8" fmla="*/ 4 w 56"/>
                      <a:gd name="T9" fmla="*/ 936 h 936"/>
                      <a:gd name="T10" fmla="*/ 0 w 56"/>
                      <a:gd name="T11" fmla="*/ 99 h 936"/>
                      <a:gd name="T12" fmla="*/ 56 w 56"/>
                      <a:gd name="T13" fmla="*/ 0 h 9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56" h="936">
                        <a:moveTo>
                          <a:pt x="56" y="0"/>
                        </a:moveTo>
                        <a:lnTo>
                          <a:pt x="43" y="61"/>
                        </a:lnTo>
                        <a:lnTo>
                          <a:pt x="21" y="114"/>
                        </a:lnTo>
                        <a:lnTo>
                          <a:pt x="21" y="919"/>
                        </a:lnTo>
                        <a:lnTo>
                          <a:pt x="4" y="936"/>
                        </a:lnTo>
                        <a:lnTo>
                          <a:pt x="0" y="99"/>
                        </a:lnTo>
                        <a:lnTo>
                          <a:pt x="56" y="0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6763" name="Freeform 43"/>
                  <p:cNvSpPr>
                    <a:spLocks/>
                  </p:cNvSpPr>
                  <p:nvPr/>
                </p:nvSpPr>
                <p:spPr bwMode="auto">
                  <a:xfrm>
                    <a:off x="568" y="3313"/>
                    <a:ext cx="36" cy="12"/>
                  </a:xfrm>
                  <a:custGeom>
                    <a:avLst/>
                    <a:gdLst>
                      <a:gd name="T0" fmla="*/ 67 w 396"/>
                      <a:gd name="T1" fmla="*/ 141 h 141"/>
                      <a:gd name="T2" fmla="*/ 40 w 396"/>
                      <a:gd name="T3" fmla="*/ 109 h 141"/>
                      <a:gd name="T4" fmla="*/ 40 w 396"/>
                      <a:gd name="T5" fmla="*/ 16 h 141"/>
                      <a:gd name="T6" fmla="*/ 0 w 396"/>
                      <a:gd name="T7" fmla="*/ 16 h 141"/>
                      <a:gd name="T8" fmla="*/ 0 w 396"/>
                      <a:gd name="T9" fmla="*/ 0 h 141"/>
                      <a:gd name="T10" fmla="*/ 396 w 396"/>
                      <a:gd name="T11" fmla="*/ 0 h 141"/>
                      <a:gd name="T12" fmla="*/ 386 w 396"/>
                      <a:gd name="T13" fmla="*/ 16 h 141"/>
                      <a:gd name="T14" fmla="*/ 172 w 396"/>
                      <a:gd name="T15" fmla="*/ 16 h 141"/>
                      <a:gd name="T16" fmla="*/ 154 w 396"/>
                      <a:gd name="T17" fmla="*/ 43 h 141"/>
                      <a:gd name="T18" fmla="*/ 75 w 396"/>
                      <a:gd name="T19" fmla="*/ 43 h 141"/>
                      <a:gd name="T20" fmla="*/ 67 w 396"/>
                      <a:gd name="T21" fmla="*/ 141 h 1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396" h="141">
                        <a:moveTo>
                          <a:pt x="67" y="141"/>
                        </a:moveTo>
                        <a:lnTo>
                          <a:pt x="40" y="109"/>
                        </a:lnTo>
                        <a:lnTo>
                          <a:pt x="40" y="16"/>
                        </a:lnTo>
                        <a:lnTo>
                          <a:pt x="0" y="16"/>
                        </a:lnTo>
                        <a:lnTo>
                          <a:pt x="0" y="0"/>
                        </a:lnTo>
                        <a:lnTo>
                          <a:pt x="396" y="0"/>
                        </a:lnTo>
                        <a:lnTo>
                          <a:pt x="386" y="16"/>
                        </a:lnTo>
                        <a:lnTo>
                          <a:pt x="172" y="16"/>
                        </a:lnTo>
                        <a:lnTo>
                          <a:pt x="154" y="43"/>
                        </a:lnTo>
                        <a:lnTo>
                          <a:pt x="75" y="43"/>
                        </a:lnTo>
                        <a:lnTo>
                          <a:pt x="67" y="141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6764" name="Freeform 44"/>
                  <p:cNvSpPr>
                    <a:spLocks/>
                  </p:cNvSpPr>
                  <p:nvPr/>
                </p:nvSpPr>
                <p:spPr bwMode="auto">
                  <a:xfrm>
                    <a:off x="559" y="3296"/>
                    <a:ext cx="53" cy="2"/>
                  </a:xfrm>
                  <a:custGeom>
                    <a:avLst/>
                    <a:gdLst>
                      <a:gd name="T0" fmla="*/ 0 w 586"/>
                      <a:gd name="T1" fmla="*/ 1 h 19"/>
                      <a:gd name="T2" fmla="*/ 586 w 586"/>
                      <a:gd name="T3" fmla="*/ 0 h 19"/>
                      <a:gd name="T4" fmla="*/ 580 w 586"/>
                      <a:gd name="T5" fmla="*/ 18 h 19"/>
                      <a:gd name="T6" fmla="*/ 5 w 586"/>
                      <a:gd name="T7" fmla="*/ 19 h 19"/>
                      <a:gd name="T8" fmla="*/ 0 w 586"/>
                      <a:gd name="T9" fmla="*/ 1 h 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86" h="19">
                        <a:moveTo>
                          <a:pt x="0" y="1"/>
                        </a:moveTo>
                        <a:lnTo>
                          <a:pt x="586" y="0"/>
                        </a:lnTo>
                        <a:lnTo>
                          <a:pt x="580" y="18"/>
                        </a:lnTo>
                        <a:lnTo>
                          <a:pt x="5" y="19"/>
                        </a:lnTo>
                        <a:lnTo>
                          <a:pt x="0" y="1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286765" name="Text Box 45"/>
            <p:cNvSpPr txBox="1">
              <a:spLocks noChangeArrowheads="1"/>
            </p:cNvSpPr>
            <p:nvPr/>
          </p:nvSpPr>
          <p:spPr bwMode="auto">
            <a:xfrm>
              <a:off x="4285" y="2868"/>
              <a:ext cx="138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2000" b="1">
                  <a:latin typeface="Arial" panose="020B0604020202020204" pitchFamily="34" charset="0"/>
                </a:rPr>
                <a:t>Per-packet key</a:t>
              </a:r>
            </a:p>
          </p:txBody>
        </p:sp>
      </p:grpSp>
      <p:sp>
        <p:nvSpPr>
          <p:cNvPr id="286766" name="Rectangle 46"/>
          <p:cNvSpPr>
            <a:spLocks noChangeArrowheads="1"/>
          </p:cNvSpPr>
          <p:nvPr/>
        </p:nvSpPr>
        <p:spPr bwMode="auto">
          <a:xfrm>
            <a:off x="76200" y="-228600"/>
            <a:ext cx="3200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i="1">
                <a:solidFill>
                  <a:srgbClr val="000066"/>
                </a:solidFill>
              </a:rPr>
              <a:t>Data Transfer</a:t>
            </a:r>
          </a:p>
        </p:txBody>
      </p:sp>
      <p:grpSp>
        <p:nvGrpSpPr>
          <p:cNvPr id="286767" name="Group 47"/>
          <p:cNvGrpSpPr>
            <a:grpSpLocks/>
          </p:cNvGrpSpPr>
          <p:nvPr/>
        </p:nvGrpSpPr>
        <p:grpSpPr bwMode="auto">
          <a:xfrm>
            <a:off x="123825" y="3548063"/>
            <a:ext cx="4067175" cy="2616200"/>
            <a:chOff x="78" y="2020"/>
            <a:chExt cx="2562" cy="1648"/>
          </a:xfrm>
        </p:grpSpPr>
        <p:grpSp>
          <p:nvGrpSpPr>
            <p:cNvPr id="286768" name="Group 48"/>
            <p:cNvGrpSpPr>
              <a:grpSpLocks/>
            </p:cNvGrpSpPr>
            <p:nvPr/>
          </p:nvGrpSpPr>
          <p:grpSpPr bwMode="auto">
            <a:xfrm>
              <a:off x="78" y="2502"/>
              <a:ext cx="1928" cy="728"/>
              <a:chOff x="78" y="2502"/>
              <a:chExt cx="1928" cy="728"/>
            </a:xfrm>
          </p:grpSpPr>
          <p:sp>
            <p:nvSpPr>
              <p:cNvPr id="286769" name="Text Box 49"/>
              <p:cNvSpPr txBox="1">
                <a:spLocks noChangeArrowheads="1"/>
              </p:cNvSpPr>
              <p:nvPr/>
            </p:nvSpPr>
            <p:spPr bwMode="auto">
              <a:xfrm>
                <a:off x="78" y="2788"/>
                <a:ext cx="1928" cy="4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n-US" sz="2000" b="1" dirty="0">
                    <a:latin typeface="Arial" panose="020B0604020202020204" pitchFamily="34" charset="0"/>
                  </a:rPr>
                  <a:t>Transmit Address:    00-A0-C9-BA-4D-5F</a:t>
                </a:r>
              </a:p>
            </p:txBody>
          </p:sp>
          <p:sp>
            <p:nvSpPr>
              <p:cNvPr id="286770" name="Line 50"/>
              <p:cNvSpPr>
                <a:spLocks noChangeShapeType="1"/>
              </p:cNvSpPr>
              <p:nvPr/>
            </p:nvSpPr>
            <p:spPr bwMode="auto">
              <a:xfrm rot="-5400000">
                <a:off x="1436" y="2328"/>
                <a:ext cx="288" cy="635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73025" tIns="36512" rIns="73025" bIns="36512"/>
              <a:lstStyle/>
              <a:p>
                <a:endParaRPr lang="en-US"/>
              </a:p>
            </p:txBody>
          </p:sp>
        </p:grpSp>
        <p:grpSp>
          <p:nvGrpSpPr>
            <p:cNvPr id="286771" name="Group 51"/>
            <p:cNvGrpSpPr>
              <a:grpSpLocks/>
            </p:cNvGrpSpPr>
            <p:nvPr/>
          </p:nvGrpSpPr>
          <p:grpSpPr bwMode="auto">
            <a:xfrm>
              <a:off x="192" y="2020"/>
              <a:ext cx="1721" cy="600"/>
              <a:chOff x="192" y="2020"/>
              <a:chExt cx="1721" cy="600"/>
            </a:xfrm>
          </p:grpSpPr>
          <p:sp>
            <p:nvSpPr>
              <p:cNvPr id="286772" name="Line 52"/>
              <p:cNvSpPr>
                <a:spLocks noChangeShapeType="1"/>
              </p:cNvSpPr>
              <p:nvPr/>
            </p:nvSpPr>
            <p:spPr bwMode="auto">
              <a:xfrm rot="5400000" flipV="1">
                <a:off x="1451" y="1836"/>
                <a:ext cx="2" cy="923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73025" tIns="36512" rIns="73025" bIns="36512"/>
              <a:lstStyle/>
              <a:p>
                <a:endParaRPr lang="en-US"/>
              </a:p>
            </p:txBody>
          </p:sp>
          <p:grpSp>
            <p:nvGrpSpPr>
              <p:cNvPr id="286773" name="Group 53"/>
              <p:cNvGrpSpPr>
                <a:grpSpLocks/>
              </p:cNvGrpSpPr>
              <p:nvPr/>
            </p:nvGrpSpPr>
            <p:grpSpPr bwMode="auto">
              <a:xfrm rot="-5400000">
                <a:off x="534" y="2160"/>
                <a:ext cx="350" cy="570"/>
                <a:chOff x="543" y="3247"/>
                <a:chExt cx="81" cy="154"/>
              </a:xfrm>
            </p:grpSpPr>
            <p:sp>
              <p:nvSpPr>
                <p:cNvPr id="286774" name="Freeform 54"/>
                <p:cNvSpPr>
                  <a:spLocks/>
                </p:cNvSpPr>
                <p:nvPr/>
              </p:nvSpPr>
              <p:spPr bwMode="auto">
                <a:xfrm>
                  <a:off x="543" y="3247"/>
                  <a:ext cx="79" cy="153"/>
                </a:xfrm>
                <a:custGeom>
                  <a:avLst/>
                  <a:gdLst>
                    <a:gd name="T0" fmla="*/ 312 w 870"/>
                    <a:gd name="T1" fmla="*/ 0 h 1686"/>
                    <a:gd name="T2" fmla="*/ 575 w 870"/>
                    <a:gd name="T3" fmla="*/ 0 h 1686"/>
                    <a:gd name="T4" fmla="*/ 525 w 870"/>
                    <a:gd name="T5" fmla="*/ 65 h 1686"/>
                    <a:gd name="T6" fmla="*/ 372 w 870"/>
                    <a:gd name="T7" fmla="*/ 65 h 1686"/>
                    <a:gd name="T8" fmla="*/ 314 w 870"/>
                    <a:gd name="T9" fmla="*/ 168 h 1686"/>
                    <a:gd name="T10" fmla="*/ 578 w 870"/>
                    <a:gd name="T11" fmla="*/ 168 h 1686"/>
                    <a:gd name="T12" fmla="*/ 524 w 870"/>
                    <a:gd name="T13" fmla="*/ 66 h 1686"/>
                    <a:gd name="T14" fmla="*/ 575 w 870"/>
                    <a:gd name="T15" fmla="*/ 1 h 1686"/>
                    <a:gd name="T16" fmla="*/ 667 w 870"/>
                    <a:gd name="T17" fmla="*/ 161 h 1686"/>
                    <a:gd name="T18" fmla="*/ 717 w 870"/>
                    <a:gd name="T19" fmla="*/ 162 h 1686"/>
                    <a:gd name="T20" fmla="*/ 734 w 870"/>
                    <a:gd name="T21" fmla="*/ 216 h 1686"/>
                    <a:gd name="T22" fmla="*/ 812 w 870"/>
                    <a:gd name="T23" fmla="*/ 216 h 1686"/>
                    <a:gd name="T24" fmla="*/ 813 w 870"/>
                    <a:gd name="T25" fmla="*/ 255 h 1686"/>
                    <a:gd name="T26" fmla="*/ 842 w 870"/>
                    <a:gd name="T27" fmla="*/ 256 h 1686"/>
                    <a:gd name="T28" fmla="*/ 870 w 870"/>
                    <a:gd name="T29" fmla="*/ 256 h 1686"/>
                    <a:gd name="T30" fmla="*/ 870 w 870"/>
                    <a:gd name="T31" fmla="*/ 491 h 1686"/>
                    <a:gd name="T32" fmla="*/ 812 w 870"/>
                    <a:gd name="T33" fmla="*/ 492 h 1686"/>
                    <a:gd name="T34" fmla="*/ 811 w 870"/>
                    <a:gd name="T35" fmla="*/ 542 h 1686"/>
                    <a:gd name="T36" fmla="*/ 737 w 870"/>
                    <a:gd name="T37" fmla="*/ 542 h 1686"/>
                    <a:gd name="T38" fmla="*/ 716 w 870"/>
                    <a:gd name="T39" fmla="*/ 601 h 1686"/>
                    <a:gd name="T40" fmla="*/ 675 w 870"/>
                    <a:gd name="T41" fmla="*/ 602 h 1686"/>
                    <a:gd name="T42" fmla="*/ 672 w 870"/>
                    <a:gd name="T43" fmla="*/ 721 h 1686"/>
                    <a:gd name="T44" fmla="*/ 645 w 870"/>
                    <a:gd name="T45" fmla="*/ 721 h 1686"/>
                    <a:gd name="T46" fmla="*/ 636 w 870"/>
                    <a:gd name="T47" fmla="*/ 739 h 1686"/>
                    <a:gd name="T48" fmla="*/ 636 w 870"/>
                    <a:gd name="T49" fmla="*/ 859 h 1686"/>
                    <a:gd name="T50" fmla="*/ 587 w 870"/>
                    <a:gd name="T51" fmla="*/ 860 h 1686"/>
                    <a:gd name="T52" fmla="*/ 590 w 870"/>
                    <a:gd name="T53" fmla="*/ 1578 h 1686"/>
                    <a:gd name="T54" fmla="*/ 474 w 870"/>
                    <a:gd name="T55" fmla="*/ 1686 h 1686"/>
                    <a:gd name="T56" fmla="*/ 326 w 870"/>
                    <a:gd name="T57" fmla="*/ 1561 h 1686"/>
                    <a:gd name="T58" fmla="*/ 379 w 870"/>
                    <a:gd name="T59" fmla="*/ 1526 h 1686"/>
                    <a:gd name="T60" fmla="*/ 379 w 870"/>
                    <a:gd name="T61" fmla="*/ 1485 h 1686"/>
                    <a:gd name="T62" fmla="*/ 326 w 870"/>
                    <a:gd name="T63" fmla="*/ 1447 h 1686"/>
                    <a:gd name="T64" fmla="*/ 379 w 870"/>
                    <a:gd name="T65" fmla="*/ 1415 h 1686"/>
                    <a:gd name="T66" fmla="*/ 371 w 870"/>
                    <a:gd name="T67" fmla="*/ 1402 h 1686"/>
                    <a:gd name="T68" fmla="*/ 325 w 870"/>
                    <a:gd name="T69" fmla="*/ 1372 h 1686"/>
                    <a:gd name="T70" fmla="*/ 317 w 870"/>
                    <a:gd name="T71" fmla="*/ 1279 h 1686"/>
                    <a:gd name="T72" fmla="*/ 311 w 870"/>
                    <a:gd name="T73" fmla="*/ 1270 h 1686"/>
                    <a:gd name="T74" fmla="*/ 380 w 870"/>
                    <a:gd name="T75" fmla="*/ 1217 h 1686"/>
                    <a:gd name="T76" fmla="*/ 380 w 870"/>
                    <a:gd name="T77" fmla="*/ 1170 h 1686"/>
                    <a:gd name="T78" fmla="*/ 325 w 870"/>
                    <a:gd name="T79" fmla="*/ 1115 h 1686"/>
                    <a:gd name="T80" fmla="*/ 379 w 870"/>
                    <a:gd name="T81" fmla="*/ 1067 h 1686"/>
                    <a:gd name="T82" fmla="*/ 379 w 870"/>
                    <a:gd name="T83" fmla="*/ 1018 h 1686"/>
                    <a:gd name="T84" fmla="*/ 326 w 870"/>
                    <a:gd name="T85" fmla="*/ 956 h 1686"/>
                    <a:gd name="T86" fmla="*/ 316 w 870"/>
                    <a:gd name="T87" fmla="*/ 854 h 1686"/>
                    <a:gd name="T88" fmla="*/ 252 w 870"/>
                    <a:gd name="T89" fmla="*/ 854 h 1686"/>
                    <a:gd name="T90" fmla="*/ 252 w 870"/>
                    <a:gd name="T91" fmla="*/ 716 h 1686"/>
                    <a:gd name="T92" fmla="*/ 214 w 870"/>
                    <a:gd name="T93" fmla="*/ 716 h 1686"/>
                    <a:gd name="T94" fmla="*/ 214 w 870"/>
                    <a:gd name="T95" fmla="*/ 596 h 1686"/>
                    <a:gd name="T96" fmla="*/ 171 w 870"/>
                    <a:gd name="T97" fmla="*/ 596 h 1686"/>
                    <a:gd name="T98" fmla="*/ 152 w 870"/>
                    <a:gd name="T99" fmla="*/ 538 h 1686"/>
                    <a:gd name="T100" fmla="*/ 66 w 870"/>
                    <a:gd name="T101" fmla="*/ 538 h 1686"/>
                    <a:gd name="T102" fmla="*/ 66 w 870"/>
                    <a:gd name="T103" fmla="*/ 487 h 1686"/>
                    <a:gd name="T104" fmla="*/ 0 w 870"/>
                    <a:gd name="T105" fmla="*/ 487 h 1686"/>
                    <a:gd name="T106" fmla="*/ 0 w 870"/>
                    <a:gd name="T107" fmla="*/ 250 h 1686"/>
                    <a:gd name="T108" fmla="*/ 65 w 870"/>
                    <a:gd name="T109" fmla="*/ 250 h 1686"/>
                    <a:gd name="T110" fmla="*/ 65 w 870"/>
                    <a:gd name="T111" fmla="*/ 215 h 1686"/>
                    <a:gd name="T112" fmla="*/ 138 w 870"/>
                    <a:gd name="T113" fmla="*/ 215 h 1686"/>
                    <a:gd name="T114" fmla="*/ 155 w 870"/>
                    <a:gd name="T115" fmla="*/ 200 h 1686"/>
                    <a:gd name="T116" fmla="*/ 172 w 870"/>
                    <a:gd name="T117" fmla="*/ 162 h 1686"/>
                    <a:gd name="T118" fmla="*/ 214 w 870"/>
                    <a:gd name="T119" fmla="*/ 162 h 1686"/>
                    <a:gd name="T120" fmla="*/ 312 w 870"/>
                    <a:gd name="T121" fmla="*/ 0 h 16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870" h="1686">
                      <a:moveTo>
                        <a:pt x="312" y="0"/>
                      </a:moveTo>
                      <a:lnTo>
                        <a:pt x="575" y="0"/>
                      </a:lnTo>
                      <a:lnTo>
                        <a:pt x="525" y="65"/>
                      </a:lnTo>
                      <a:lnTo>
                        <a:pt x="372" y="65"/>
                      </a:lnTo>
                      <a:lnTo>
                        <a:pt x="314" y="168"/>
                      </a:lnTo>
                      <a:lnTo>
                        <a:pt x="578" y="168"/>
                      </a:lnTo>
                      <a:lnTo>
                        <a:pt x="524" y="66"/>
                      </a:lnTo>
                      <a:lnTo>
                        <a:pt x="575" y="1"/>
                      </a:lnTo>
                      <a:lnTo>
                        <a:pt x="667" y="161"/>
                      </a:lnTo>
                      <a:lnTo>
                        <a:pt x="717" y="162"/>
                      </a:lnTo>
                      <a:lnTo>
                        <a:pt x="734" y="216"/>
                      </a:lnTo>
                      <a:lnTo>
                        <a:pt x="812" y="216"/>
                      </a:lnTo>
                      <a:lnTo>
                        <a:pt x="813" y="255"/>
                      </a:lnTo>
                      <a:lnTo>
                        <a:pt x="842" y="256"/>
                      </a:lnTo>
                      <a:lnTo>
                        <a:pt x="870" y="256"/>
                      </a:lnTo>
                      <a:lnTo>
                        <a:pt x="870" y="491"/>
                      </a:lnTo>
                      <a:lnTo>
                        <a:pt x="812" y="492"/>
                      </a:lnTo>
                      <a:lnTo>
                        <a:pt x="811" y="542"/>
                      </a:lnTo>
                      <a:lnTo>
                        <a:pt x="737" y="542"/>
                      </a:lnTo>
                      <a:lnTo>
                        <a:pt x="716" y="601"/>
                      </a:lnTo>
                      <a:lnTo>
                        <a:pt x="675" y="602"/>
                      </a:lnTo>
                      <a:lnTo>
                        <a:pt x="672" y="721"/>
                      </a:lnTo>
                      <a:lnTo>
                        <a:pt x="645" y="721"/>
                      </a:lnTo>
                      <a:lnTo>
                        <a:pt x="636" y="739"/>
                      </a:lnTo>
                      <a:lnTo>
                        <a:pt x="636" y="859"/>
                      </a:lnTo>
                      <a:lnTo>
                        <a:pt x="587" y="860"/>
                      </a:lnTo>
                      <a:lnTo>
                        <a:pt x="590" y="1578"/>
                      </a:lnTo>
                      <a:lnTo>
                        <a:pt x="474" y="1686"/>
                      </a:lnTo>
                      <a:lnTo>
                        <a:pt x="326" y="1561"/>
                      </a:lnTo>
                      <a:lnTo>
                        <a:pt x="379" y="1526"/>
                      </a:lnTo>
                      <a:lnTo>
                        <a:pt x="379" y="1485"/>
                      </a:lnTo>
                      <a:lnTo>
                        <a:pt x="326" y="1447"/>
                      </a:lnTo>
                      <a:lnTo>
                        <a:pt x="379" y="1415"/>
                      </a:lnTo>
                      <a:lnTo>
                        <a:pt x="371" y="1402"/>
                      </a:lnTo>
                      <a:lnTo>
                        <a:pt x="325" y="1372"/>
                      </a:lnTo>
                      <a:lnTo>
                        <a:pt x="317" y="1279"/>
                      </a:lnTo>
                      <a:lnTo>
                        <a:pt x="311" y="1270"/>
                      </a:lnTo>
                      <a:lnTo>
                        <a:pt x="380" y="1217"/>
                      </a:lnTo>
                      <a:lnTo>
                        <a:pt x="380" y="1170"/>
                      </a:lnTo>
                      <a:lnTo>
                        <a:pt x="325" y="1115"/>
                      </a:lnTo>
                      <a:lnTo>
                        <a:pt x="379" y="1067"/>
                      </a:lnTo>
                      <a:lnTo>
                        <a:pt x="379" y="1018"/>
                      </a:lnTo>
                      <a:lnTo>
                        <a:pt x="326" y="956"/>
                      </a:lnTo>
                      <a:lnTo>
                        <a:pt x="316" y="854"/>
                      </a:lnTo>
                      <a:lnTo>
                        <a:pt x="252" y="854"/>
                      </a:lnTo>
                      <a:lnTo>
                        <a:pt x="252" y="716"/>
                      </a:lnTo>
                      <a:lnTo>
                        <a:pt x="214" y="716"/>
                      </a:lnTo>
                      <a:lnTo>
                        <a:pt x="214" y="596"/>
                      </a:lnTo>
                      <a:lnTo>
                        <a:pt x="171" y="596"/>
                      </a:lnTo>
                      <a:lnTo>
                        <a:pt x="152" y="538"/>
                      </a:lnTo>
                      <a:lnTo>
                        <a:pt x="66" y="538"/>
                      </a:lnTo>
                      <a:lnTo>
                        <a:pt x="66" y="487"/>
                      </a:lnTo>
                      <a:lnTo>
                        <a:pt x="0" y="487"/>
                      </a:lnTo>
                      <a:lnTo>
                        <a:pt x="0" y="250"/>
                      </a:lnTo>
                      <a:lnTo>
                        <a:pt x="65" y="250"/>
                      </a:lnTo>
                      <a:lnTo>
                        <a:pt x="65" y="215"/>
                      </a:lnTo>
                      <a:lnTo>
                        <a:pt x="138" y="215"/>
                      </a:lnTo>
                      <a:lnTo>
                        <a:pt x="155" y="200"/>
                      </a:lnTo>
                      <a:lnTo>
                        <a:pt x="172" y="162"/>
                      </a:lnTo>
                      <a:lnTo>
                        <a:pt x="214" y="162"/>
                      </a:lnTo>
                      <a:lnTo>
                        <a:pt x="312" y="0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6775" name="Freeform 55"/>
                <p:cNvSpPr>
                  <a:spLocks/>
                </p:cNvSpPr>
                <p:nvPr/>
              </p:nvSpPr>
              <p:spPr bwMode="auto">
                <a:xfrm>
                  <a:off x="545" y="3248"/>
                  <a:ext cx="79" cy="153"/>
                </a:xfrm>
                <a:custGeom>
                  <a:avLst/>
                  <a:gdLst>
                    <a:gd name="T0" fmla="*/ 312 w 871"/>
                    <a:gd name="T1" fmla="*/ 0 h 1687"/>
                    <a:gd name="T2" fmla="*/ 575 w 871"/>
                    <a:gd name="T3" fmla="*/ 0 h 1687"/>
                    <a:gd name="T4" fmla="*/ 525 w 871"/>
                    <a:gd name="T5" fmla="*/ 65 h 1687"/>
                    <a:gd name="T6" fmla="*/ 372 w 871"/>
                    <a:gd name="T7" fmla="*/ 65 h 1687"/>
                    <a:gd name="T8" fmla="*/ 314 w 871"/>
                    <a:gd name="T9" fmla="*/ 168 h 1687"/>
                    <a:gd name="T10" fmla="*/ 578 w 871"/>
                    <a:gd name="T11" fmla="*/ 168 h 1687"/>
                    <a:gd name="T12" fmla="*/ 524 w 871"/>
                    <a:gd name="T13" fmla="*/ 66 h 1687"/>
                    <a:gd name="T14" fmla="*/ 575 w 871"/>
                    <a:gd name="T15" fmla="*/ 1 h 1687"/>
                    <a:gd name="T16" fmla="*/ 668 w 871"/>
                    <a:gd name="T17" fmla="*/ 161 h 1687"/>
                    <a:gd name="T18" fmla="*/ 717 w 871"/>
                    <a:gd name="T19" fmla="*/ 162 h 1687"/>
                    <a:gd name="T20" fmla="*/ 734 w 871"/>
                    <a:gd name="T21" fmla="*/ 216 h 1687"/>
                    <a:gd name="T22" fmla="*/ 812 w 871"/>
                    <a:gd name="T23" fmla="*/ 216 h 1687"/>
                    <a:gd name="T24" fmla="*/ 813 w 871"/>
                    <a:gd name="T25" fmla="*/ 255 h 1687"/>
                    <a:gd name="T26" fmla="*/ 843 w 871"/>
                    <a:gd name="T27" fmla="*/ 256 h 1687"/>
                    <a:gd name="T28" fmla="*/ 871 w 871"/>
                    <a:gd name="T29" fmla="*/ 256 h 1687"/>
                    <a:gd name="T30" fmla="*/ 871 w 871"/>
                    <a:gd name="T31" fmla="*/ 492 h 1687"/>
                    <a:gd name="T32" fmla="*/ 812 w 871"/>
                    <a:gd name="T33" fmla="*/ 493 h 1687"/>
                    <a:gd name="T34" fmla="*/ 811 w 871"/>
                    <a:gd name="T35" fmla="*/ 542 h 1687"/>
                    <a:gd name="T36" fmla="*/ 737 w 871"/>
                    <a:gd name="T37" fmla="*/ 542 h 1687"/>
                    <a:gd name="T38" fmla="*/ 716 w 871"/>
                    <a:gd name="T39" fmla="*/ 601 h 1687"/>
                    <a:gd name="T40" fmla="*/ 675 w 871"/>
                    <a:gd name="T41" fmla="*/ 602 h 1687"/>
                    <a:gd name="T42" fmla="*/ 672 w 871"/>
                    <a:gd name="T43" fmla="*/ 721 h 1687"/>
                    <a:gd name="T44" fmla="*/ 645 w 871"/>
                    <a:gd name="T45" fmla="*/ 721 h 1687"/>
                    <a:gd name="T46" fmla="*/ 638 w 871"/>
                    <a:gd name="T47" fmla="*/ 731 h 1687"/>
                    <a:gd name="T48" fmla="*/ 638 w 871"/>
                    <a:gd name="T49" fmla="*/ 860 h 1687"/>
                    <a:gd name="T50" fmla="*/ 587 w 871"/>
                    <a:gd name="T51" fmla="*/ 860 h 1687"/>
                    <a:gd name="T52" fmla="*/ 590 w 871"/>
                    <a:gd name="T53" fmla="*/ 1578 h 1687"/>
                    <a:gd name="T54" fmla="*/ 475 w 871"/>
                    <a:gd name="T55" fmla="*/ 1687 h 1687"/>
                    <a:gd name="T56" fmla="*/ 327 w 871"/>
                    <a:gd name="T57" fmla="*/ 1562 h 1687"/>
                    <a:gd name="T58" fmla="*/ 379 w 871"/>
                    <a:gd name="T59" fmla="*/ 1526 h 1687"/>
                    <a:gd name="T60" fmla="*/ 379 w 871"/>
                    <a:gd name="T61" fmla="*/ 1485 h 1687"/>
                    <a:gd name="T62" fmla="*/ 327 w 871"/>
                    <a:gd name="T63" fmla="*/ 1447 h 1687"/>
                    <a:gd name="T64" fmla="*/ 379 w 871"/>
                    <a:gd name="T65" fmla="*/ 1415 h 1687"/>
                    <a:gd name="T66" fmla="*/ 371 w 871"/>
                    <a:gd name="T67" fmla="*/ 1402 h 1687"/>
                    <a:gd name="T68" fmla="*/ 326 w 871"/>
                    <a:gd name="T69" fmla="*/ 1372 h 1687"/>
                    <a:gd name="T70" fmla="*/ 318 w 871"/>
                    <a:gd name="T71" fmla="*/ 1279 h 1687"/>
                    <a:gd name="T72" fmla="*/ 311 w 871"/>
                    <a:gd name="T73" fmla="*/ 1271 h 1687"/>
                    <a:gd name="T74" fmla="*/ 380 w 871"/>
                    <a:gd name="T75" fmla="*/ 1217 h 1687"/>
                    <a:gd name="T76" fmla="*/ 380 w 871"/>
                    <a:gd name="T77" fmla="*/ 1170 h 1687"/>
                    <a:gd name="T78" fmla="*/ 326 w 871"/>
                    <a:gd name="T79" fmla="*/ 1116 h 1687"/>
                    <a:gd name="T80" fmla="*/ 379 w 871"/>
                    <a:gd name="T81" fmla="*/ 1067 h 1687"/>
                    <a:gd name="T82" fmla="*/ 379 w 871"/>
                    <a:gd name="T83" fmla="*/ 1018 h 1687"/>
                    <a:gd name="T84" fmla="*/ 327 w 871"/>
                    <a:gd name="T85" fmla="*/ 956 h 1687"/>
                    <a:gd name="T86" fmla="*/ 317 w 871"/>
                    <a:gd name="T87" fmla="*/ 854 h 1687"/>
                    <a:gd name="T88" fmla="*/ 253 w 871"/>
                    <a:gd name="T89" fmla="*/ 854 h 1687"/>
                    <a:gd name="T90" fmla="*/ 253 w 871"/>
                    <a:gd name="T91" fmla="*/ 716 h 1687"/>
                    <a:gd name="T92" fmla="*/ 215 w 871"/>
                    <a:gd name="T93" fmla="*/ 716 h 1687"/>
                    <a:gd name="T94" fmla="*/ 215 w 871"/>
                    <a:gd name="T95" fmla="*/ 596 h 1687"/>
                    <a:gd name="T96" fmla="*/ 172 w 871"/>
                    <a:gd name="T97" fmla="*/ 596 h 1687"/>
                    <a:gd name="T98" fmla="*/ 152 w 871"/>
                    <a:gd name="T99" fmla="*/ 538 h 1687"/>
                    <a:gd name="T100" fmla="*/ 66 w 871"/>
                    <a:gd name="T101" fmla="*/ 538 h 1687"/>
                    <a:gd name="T102" fmla="*/ 66 w 871"/>
                    <a:gd name="T103" fmla="*/ 488 h 1687"/>
                    <a:gd name="T104" fmla="*/ 0 w 871"/>
                    <a:gd name="T105" fmla="*/ 488 h 1687"/>
                    <a:gd name="T106" fmla="*/ 0 w 871"/>
                    <a:gd name="T107" fmla="*/ 250 h 1687"/>
                    <a:gd name="T108" fmla="*/ 65 w 871"/>
                    <a:gd name="T109" fmla="*/ 250 h 1687"/>
                    <a:gd name="T110" fmla="*/ 65 w 871"/>
                    <a:gd name="T111" fmla="*/ 215 h 1687"/>
                    <a:gd name="T112" fmla="*/ 138 w 871"/>
                    <a:gd name="T113" fmla="*/ 215 h 1687"/>
                    <a:gd name="T114" fmla="*/ 155 w 871"/>
                    <a:gd name="T115" fmla="*/ 200 h 1687"/>
                    <a:gd name="T116" fmla="*/ 173 w 871"/>
                    <a:gd name="T117" fmla="*/ 162 h 1687"/>
                    <a:gd name="T118" fmla="*/ 215 w 871"/>
                    <a:gd name="T119" fmla="*/ 162 h 1687"/>
                    <a:gd name="T120" fmla="*/ 312 w 871"/>
                    <a:gd name="T121" fmla="*/ 0 h 16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871" h="1687">
                      <a:moveTo>
                        <a:pt x="312" y="0"/>
                      </a:moveTo>
                      <a:lnTo>
                        <a:pt x="575" y="0"/>
                      </a:lnTo>
                      <a:lnTo>
                        <a:pt x="525" y="65"/>
                      </a:lnTo>
                      <a:lnTo>
                        <a:pt x="372" y="65"/>
                      </a:lnTo>
                      <a:lnTo>
                        <a:pt x="314" y="168"/>
                      </a:lnTo>
                      <a:lnTo>
                        <a:pt x="578" y="168"/>
                      </a:lnTo>
                      <a:lnTo>
                        <a:pt x="524" y="66"/>
                      </a:lnTo>
                      <a:lnTo>
                        <a:pt x="575" y="1"/>
                      </a:lnTo>
                      <a:lnTo>
                        <a:pt x="668" y="161"/>
                      </a:lnTo>
                      <a:lnTo>
                        <a:pt x="717" y="162"/>
                      </a:lnTo>
                      <a:lnTo>
                        <a:pt x="734" y="216"/>
                      </a:lnTo>
                      <a:lnTo>
                        <a:pt x="812" y="216"/>
                      </a:lnTo>
                      <a:lnTo>
                        <a:pt x="813" y="255"/>
                      </a:lnTo>
                      <a:lnTo>
                        <a:pt x="843" y="256"/>
                      </a:lnTo>
                      <a:lnTo>
                        <a:pt x="871" y="256"/>
                      </a:lnTo>
                      <a:lnTo>
                        <a:pt x="871" y="492"/>
                      </a:lnTo>
                      <a:lnTo>
                        <a:pt x="812" y="493"/>
                      </a:lnTo>
                      <a:lnTo>
                        <a:pt x="811" y="542"/>
                      </a:lnTo>
                      <a:lnTo>
                        <a:pt x="737" y="542"/>
                      </a:lnTo>
                      <a:lnTo>
                        <a:pt x="716" y="601"/>
                      </a:lnTo>
                      <a:lnTo>
                        <a:pt x="675" y="602"/>
                      </a:lnTo>
                      <a:lnTo>
                        <a:pt x="672" y="721"/>
                      </a:lnTo>
                      <a:lnTo>
                        <a:pt x="645" y="721"/>
                      </a:lnTo>
                      <a:lnTo>
                        <a:pt x="638" y="731"/>
                      </a:lnTo>
                      <a:lnTo>
                        <a:pt x="638" y="860"/>
                      </a:lnTo>
                      <a:lnTo>
                        <a:pt x="587" y="860"/>
                      </a:lnTo>
                      <a:lnTo>
                        <a:pt x="590" y="1578"/>
                      </a:lnTo>
                      <a:lnTo>
                        <a:pt x="475" y="1687"/>
                      </a:lnTo>
                      <a:lnTo>
                        <a:pt x="327" y="1562"/>
                      </a:lnTo>
                      <a:lnTo>
                        <a:pt x="379" y="1526"/>
                      </a:lnTo>
                      <a:lnTo>
                        <a:pt x="379" y="1485"/>
                      </a:lnTo>
                      <a:lnTo>
                        <a:pt x="327" y="1447"/>
                      </a:lnTo>
                      <a:lnTo>
                        <a:pt x="379" y="1415"/>
                      </a:lnTo>
                      <a:lnTo>
                        <a:pt x="371" y="1402"/>
                      </a:lnTo>
                      <a:lnTo>
                        <a:pt x="326" y="1372"/>
                      </a:lnTo>
                      <a:lnTo>
                        <a:pt x="318" y="1279"/>
                      </a:lnTo>
                      <a:lnTo>
                        <a:pt x="311" y="1271"/>
                      </a:lnTo>
                      <a:lnTo>
                        <a:pt x="380" y="1217"/>
                      </a:lnTo>
                      <a:lnTo>
                        <a:pt x="380" y="1170"/>
                      </a:lnTo>
                      <a:lnTo>
                        <a:pt x="326" y="1116"/>
                      </a:lnTo>
                      <a:lnTo>
                        <a:pt x="379" y="1067"/>
                      </a:lnTo>
                      <a:lnTo>
                        <a:pt x="379" y="1018"/>
                      </a:lnTo>
                      <a:lnTo>
                        <a:pt x="327" y="956"/>
                      </a:lnTo>
                      <a:lnTo>
                        <a:pt x="317" y="854"/>
                      </a:lnTo>
                      <a:lnTo>
                        <a:pt x="253" y="854"/>
                      </a:lnTo>
                      <a:lnTo>
                        <a:pt x="253" y="716"/>
                      </a:lnTo>
                      <a:lnTo>
                        <a:pt x="215" y="716"/>
                      </a:lnTo>
                      <a:lnTo>
                        <a:pt x="215" y="596"/>
                      </a:lnTo>
                      <a:lnTo>
                        <a:pt x="172" y="596"/>
                      </a:lnTo>
                      <a:lnTo>
                        <a:pt x="152" y="538"/>
                      </a:lnTo>
                      <a:lnTo>
                        <a:pt x="66" y="538"/>
                      </a:lnTo>
                      <a:lnTo>
                        <a:pt x="66" y="488"/>
                      </a:lnTo>
                      <a:lnTo>
                        <a:pt x="0" y="488"/>
                      </a:lnTo>
                      <a:lnTo>
                        <a:pt x="0" y="250"/>
                      </a:lnTo>
                      <a:lnTo>
                        <a:pt x="65" y="250"/>
                      </a:lnTo>
                      <a:lnTo>
                        <a:pt x="65" y="215"/>
                      </a:lnTo>
                      <a:lnTo>
                        <a:pt x="138" y="215"/>
                      </a:lnTo>
                      <a:lnTo>
                        <a:pt x="155" y="200"/>
                      </a:lnTo>
                      <a:lnTo>
                        <a:pt x="173" y="162"/>
                      </a:lnTo>
                      <a:lnTo>
                        <a:pt x="215" y="162"/>
                      </a:lnTo>
                      <a:lnTo>
                        <a:pt x="312" y="0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286776" name="Group 56"/>
                <p:cNvGrpSpPr>
                  <a:grpSpLocks/>
                </p:cNvGrpSpPr>
                <p:nvPr/>
              </p:nvGrpSpPr>
              <p:grpSpPr bwMode="auto">
                <a:xfrm>
                  <a:off x="556" y="3272"/>
                  <a:ext cx="60" cy="18"/>
                  <a:chOff x="556" y="3272"/>
                  <a:chExt cx="60" cy="18"/>
                </a:xfrm>
              </p:grpSpPr>
              <p:sp>
                <p:nvSpPr>
                  <p:cNvPr id="286777" name="Freeform 57"/>
                  <p:cNvSpPr>
                    <a:spLocks/>
                  </p:cNvSpPr>
                  <p:nvPr/>
                </p:nvSpPr>
                <p:spPr bwMode="auto">
                  <a:xfrm>
                    <a:off x="556" y="3272"/>
                    <a:ext cx="56" cy="18"/>
                  </a:xfrm>
                  <a:custGeom>
                    <a:avLst/>
                    <a:gdLst>
                      <a:gd name="T0" fmla="*/ 0 w 615"/>
                      <a:gd name="T1" fmla="*/ 100 h 193"/>
                      <a:gd name="T2" fmla="*/ 54 w 615"/>
                      <a:gd name="T3" fmla="*/ 0 h 193"/>
                      <a:gd name="T4" fmla="*/ 615 w 615"/>
                      <a:gd name="T5" fmla="*/ 0 h 193"/>
                      <a:gd name="T6" fmla="*/ 610 w 615"/>
                      <a:gd name="T7" fmla="*/ 7 h 193"/>
                      <a:gd name="T8" fmla="*/ 60 w 615"/>
                      <a:gd name="T9" fmla="*/ 7 h 193"/>
                      <a:gd name="T10" fmla="*/ 10 w 615"/>
                      <a:gd name="T11" fmla="*/ 100 h 193"/>
                      <a:gd name="T12" fmla="*/ 59 w 615"/>
                      <a:gd name="T13" fmla="*/ 187 h 193"/>
                      <a:gd name="T14" fmla="*/ 50 w 615"/>
                      <a:gd name="T15" fmla="*/ 193 h 193"/>
                      <a:gd name="T16" fmla="*/ 0 w 615"/>
                      <a:gd name="T17" fmla="*/ 100 h 1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615" h="193">
                        <a:moveTo>
                          <a:pt x="0" y="100"/>
                        </a:moveTo>
                        <a:lnTo>
                          <a:pt x="54" y="0"/>
                        </a:lnTo>
                        <a:lnTo>
                          <a:pt x="615" y="0"/>
                        </a:lnTo>
                        <a:lnTo>
                          <a:pt x="610" y="7"/>
                        </a:lnTo>
                        <a:lnTo>
                          <a:pt x="60" y="7"/>
                        </a:lnTo>
                        <a:lnTo>
                          <a:pt x="10" y="100"/>
                        </a:lnTo>
                        <a:lnTo>
                          <a:pt x="59" y="187"/>
                        </a:lnTo>
                        <a:lnTo>
                          <a:pt x="50" y="193"/>
                        </a:lnTo>
                        <a:lnTo>
                          <a:pt x="0" y="100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6778" name="Freeform 58"/>
                  <p:cNvSpPr>
                    <a:spLocks/>
                  </p:cNvSpPr>
                  <p:nvPr/>
                </p:nvSpPr>
                <p:spPr bwMode="auto">
                  <a:xfrm>
                    <a:off x="560" y="3272"/>
                    <a:ext cx="56" cy="18"/>
                  </a:xfrm>
                  <a:custGeom>
                    <a:avLst/>
                    <a:gdLst>
                      <a:gd name="T0" fmla="*/ 615 w 615"/>
                      <a:gd name="T1" fmla="*/ 92 h 193"/>
                      <a:gd name="T2" fmla="*/ 561 w 615"/>
                      <a:gd name="T3" fmla="*/ 193 h 193"/>
                      <a:gd name="T4" fmla="*/ 0 w 615"/>
                      <a:gd name="T5" fmla="*/ 193 h 193"/>
                      <a:gd name="T6" fmla="*/ 5 w 615"/>
                      <a:gd name="T7" fmla="*/ 186 h 193"/>
                      <a:gd name="T8" fmla="*/ 555 w 615"/>
                      <a:gd name="T9" fmla="*/ 186 h 193"/>
                      <a:gd name="T10" fmla="*/ 605 w 615"/>
                      <a:gd name="T11" fmla="*/ 92 h 193"/>
                      <a:gd name="T12" fmla="*/ 556 w 615"/>
                      <a:gd name="T13" fmla="*/ 6 h 193"/>
                      <a:gd name="T14" fmla="*/ 565 w 615"/>
                      <a:gd name="T15" fmla="*/ 0 h 193"/>
                      <a:gd name="T16" fmla="*/ 615 w 615"/>
                      <a:gd name="T17" fmla="*/ 92 h 1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615" h="193">
                        <a:moveTo>
                          <a:pt x="615" y="92"/>
                        </a:moveTo>
                        <a:lnTo>
                          <a:pt x="561" y="193"/>
                        </a:lnTo>
                        <a:lnTo>
                          <a:pt x="0" y="193"/>
                        </a:lnTo>
                        <a:lnTo>
                          <a:pt x="5" y="186"/>
                        </a:lnTo>
                        <a:lnTo>
                          <a:pt x="555" y="186"/>
                        </a:lnTo>
                        <a:lnTo>
                          <a:pt x="605" y="92"/>
                        </a:lnTo>
                        <a:lnTo>
                          <a:pt x="556" y="6"/>
                        </a:lnTo>
                        <a:lnTo>
                          <a:pt x="565" y="0"/>
                        </a:lnTo>
                        <a:lnTo>
                          <a:pt x="615" y="92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86779" name="Rectangle 59"/>
                <p:cNvSpPr>
                  <a:spLocks noChangeArrowheads="1"/>
                </p:cNvSpPr>
                <p:nvPr/>
              </p:nvSpPr>
              <p:spPr bwMode="auto">
                <a:xfrm>
                  <a:off x="551" y="3270"/>
                  <a:ext cx="67" cy="1"/>
                </a:xfrm>
                <a:prstGeom prst="rect">
                  <a:avLst/>
                </a:prstGeom>
                <a:solidFill>
                  <a:srgbClr val="FF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6780" name="Rectangle 60"/>
                <p:cNvSpPr>
                  <a:spLocks noChangeArrowheads="1"/>
                </p:cNvSpPr>
                <p:nvPr/>
              </p:nvSpPr>
              <p:spPr bwMode="auto">
                <a:xfrm>
                  <a:off x="558" y="3266"/>
                  <a:ext cx="52" cy="1"/>
                </a:xfrm>
                <a:prstGeom prst="rect">
                  <a:avLst/>
                </a:prstGeom>
                <a:solidFill>
                  <a:srgbClr val="FF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286781" name="Group 61"/>
                <p:cNvGrpSpPr>
                  <a:grpSpLocks/>
                </p:cNvGrpSpPr>
                <p:nvPr/>
              </p:nvGrpSpPr>
              <p:grpSpPr bwMode="auto">
                <a:xfrm>
                  <a:off x="551" y="3292"/>
                  <a:ext cx="67" cy="109"/>
                  <a:chOff x="551" y="3292"/>
                  <a:chExt cx="67" cy="109"/>
                </a:xfrm>
              </p:grpSpPr>
              <p:sp>
                <p:nvSpPr>
                  <p:cNvPr id="286782" name="Freeform 62"/>
                  <p:cNvSpPr>
                    <a:spLocks/>
                  </p:cNvSpPr>
                  <p:nvPr/>
                </p:nvSpPr>
                <p:spPr bwMode="auto">
                  <a:xfrm>
                    <a:off x="582" y="3313"/>
                    <a:ext cx="1" cy="84"/>
                  </a:xfrm>
                  <a:custGeom>
                    <a:avLst/>
                    <a:gdLst>
                      <a:gd name="T0" fmla="*/ 19 w 19"/>
                      <a:gd name="T1" fmla="*/ 0 h 922"/>
                      <a:gd name="T2" fmla="*/ 18 w 19"/>
                      <a:gd name="T3" fmla="*/ 922 h 922"/>
                      <a:gd name="T4" fmla="*/ 2 w 19"/>
                      <a:gd name="T5" fmla="*/ 907 h 922"/>
                      <a:gd name="T6" fmla="*/ 0 w 19"/>
                      <a:gd name="T7" fmla="*/ 28 h 922"/>
                      <a:gd name="T8" fmla="*/ 19 w 19"/>
                      <a:gd name="T9" fmla="*/ 0 h 9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9" h="922">
                        <a:moveTo>
                          <a:pt x="19" y="0"/>
                        </a:moveTo>
                        <a:lnTo>
                          <a:pt x="18" y="922"/>
                        </a:lnTo>
                        <a:lnTo>
                          <a:pt x="2" y="907"/>
                        </a:lnTo>
                        <a:lnTo>
                          <a:pt x="0" y="28"/>
                        </a:lnTo>
                        <a:lnTo>
                          <a:pt x="19" y="0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6783" name="Freeform 63"/>
                  <p:cNvSpPr>
                    <a:spLocks/>
                  </p:cNvSpPr>
                  <p:nvPr/>
                </p:nvSpPr>
                <p:spPr bwMode="auto">
                  <a:xfrm>
                    <a:off x="591" y="3315"/>
                    <a:ext cx="2" cy="82"/>
                  </a:xfrm>
                  <a:custGeom>
                    <a:avLst/>
                    <a:gdLst>
                      <a:gd name="T0" fmla="*/ 14 w 17"/>
                      <a:gd name="T1" fmla="*/ 0 h 900"/>
                      <a:gd name="T2" fmla="*/ 17 w 17"/>
                      <a:gd name="T3" fmla="*/ 884 h 900"/>
                      <a:gd name="T4" fmla="*/ 2 w 17"/>
                      <a:gd name="T5" fmla="*/ 900 h 900"/>
                      <a:gd name="T6" fmla="*/ 0 w 17"/>
                      <a:gd name="T7" fmla="*/ 73 h 900"/>
                      <a:gd name="T8" fmla="*/ 14 w 17"/>
                      <a:gd name="T9" fmla="*/ 0 h 9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7" h="900">
                        <a:moveTo>
                          <a:pt x="14" y="0"/>
                        </a:moveTo>
                        <a:lnTo>
                          <a:pt x="17" y="884"/>
                        </a:lnTo>
                        <a:lnTo>
                          <a:pt x="2" y="900"/>
                        </a:lnTo>
                        <a:lnTo>
                          <a:pt x="0" y="73"/>
                        </a:lnTo>
                        <a:lnTo>
                          <a:pt x="14" y="0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286784" name="Group 64"/>
                  <p:cNvGrpSpPr>
                    <a:grpSpLocks/>
                  </p:cNvGrpSpPr>
                  <p:nvPr/>
                </p:nvGrpSpPr>
                <p:grpSpPr bwMode="auto">
                  <a:xfrm>
                    <a:off x="551" y="3292"/>
                    <a:ext cx="67" cy="109"/>
                    <a:chOff x="551" y="3292"/>
                    <a:chExt cx="67" cy="109"/>
                  </a:xfrm>
                </p:grpSpPr>
                <p:sp>
                  <p:nvSpPr>
                    <p:cNvPr id="286785" name="Rectangle 6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51" y="3292"/>
                      <a:ext cx="67" cy="2"/>
                    </a:xfrm>
                    <a:prstGeom prst="rect">
                      <a:avLst/>
                    </a:prstGeom>
                    <a:solidFill>
                      <a:srgbClr val="FFCC00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86786" name="Rectangle 6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65" y="3302"/>
                      <a:ext cx="41" cy="2"/>
                    </a:xfrm>
                    <a:prstGeom prst="rect">
                      <a:avLst/>
                    </a:prstGeom>
                    <a:solidFill>
                      <a:srgbClr val="FFCC00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86787" name="Freeform 67"/>
                    <p:cNvSpPr>
                      <a:spLocks/>
                    </p:cNvSpPr>
                    <p:nvPr/>
                  </p:nvSpPr>
                  <p:spPr bwMode="auto">
                    <a:xfrm>
                      <a:off x="587" y="3316"/>
                      <a:ext cx="6" cy="85"/>
                    </a:xfrm>
                    <a:custGeom>
                      <a:avLst/>
                      <a:gdLst>
                        <a:gd name="T0" fmla="*/ 56 w 56"/>
                        <a:gd name="T1" fmla="*/ 0 h 936"/>
                        <a:gd name="T2" fmla="*/ 43 w 56"/>
                        <a:gd name="T3" fmla="*/ 61 h 936"/>
                        <a:gd name="T4" fmla="*/ 21 w 56"/>
                        <a:gd name="T5" fmla="*/ 114 h 936"/>
                        <a:gd name="T6" fmla="*/ 21 w 56"/>
                        <a:gd name="T7" fmla="*/ 919 h 936"/>
                        <a:gd name="T8" fmla="*/ 4 w 56"/>
                        <a:gd name="T9" fmla="*/ 936 h 936"/>
                        <a:gd name="T10" fmla="*/ 0 w 56"/>
                        <a:gd name="T11" fmla="*/ 99 h 936"/>
                        <a:gd name="T12" fmla="*/ 56 w 56"/>
                        <a:gd name="T13" fmla="*/ 0 h 93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56" h="936">
                          <a:moveTo>
                            <a:pt x="56" y="0"/>
                          </a:moveTo>
                          <a:lnTo>
                            <a:pt x="43" y="61"/>
                          </a:lnTo>
                          <a:lnTo>
                            <a:pt x="21" y="114"/>
                          </a:lnTo>
                          <a:lnTo>
                            <a:pt x="21" y="919"/>
                          </a:lnTo>
                          <a:lnTo>
                            <a:pt x="4" y="936"/>
                          </a:lnTo>
                          <a:lnTo>
                            <a:pt x="0" y="99"/>
                          </a:lnTo>
                          <a:lnTo>
                            <a:pt x="56" y="0"/>
                          </a:lnTo>
                          <a:close/>
                        </a:path>
                      </a:pathLst>
                    </a:custGeom>
                    <a:solidFill>
                      <a:srgbClr val="FFCC00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86788" name="Freeform 68"/>
                    <p:cNvSpPr>
                      <a:spLocks/>
                    </p:cNvSpPr>
                    <p:nvPr/>
                  </p:nvSpPr>
                  <p:spPr bwMode="auto">
                    <a:xfrm>
                      <a:off x="568" y="3313"/>
                      <a:ext cx="36" cy="12"/>
                    </a:xfrm>
                    <a:custGeom>
                      <a:avLst/>
                      <a:gdLst>
                        <a:gd name="T0" fmla="*/ 67 w 396"/>
                        <a:gd name="T1" fmla="*/ 141 h 141"/>
                        <a:gd name="T2" fmla="*/ 40 w 396"/>
                        <a:gd name="T3" fmla="*/ 109 h 141"/>
                        <a:gd name="T4" fmla="*/ 40 w 396"/>
                        <a:gd name="T5" fmla="*/ 16 h 141"/>
                        <a:gd name="T6" fmla="*/ 0 w 396"/>
                        <a:gd name="T7" fmla="*/ 16 h 141"/>
                        <a:gd name="T8" fmla="*/ 0 w 396"/>
                        <a:gd name="T9" fmla="*/ 0 h 141"/>
                        <a:gd name="T10" fmla="*/ 396 w 396"/>
                        <a:gd name="T11" fmla="*/ 0 h 141"/>
                        <a:gd name="T12" fmla="*/ 386 w 396"/>
                        <a:gd name="T13" fmla="*/ 16 h 141"/>
                        <a:gd name="T14" fmla="*/ 172 w 396"/>
                        <a:gd name="T15" fmla="*/ 16 h 141"/>
                        <a:gd name="T16" fmla="*/ 154 w 396"/>
                        <a:gd name="T17" fmla="*/ 43 h 141"/>
                        <a:gd name="T18" fmla="*/ 75 w 396"/>
                        <a:gd name="T19" fmla="*/ 43 h 141"/>
                        <a:gd name="T20" fmla="*/ 67 w 396"/>
                        <a:gd name="T21" fmla="*/ 141 h 14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</a:cxnLst>
                      <a:rect l="0" t="0" r="r" b="b"/>
                      <a:pathLst>
                        <a:path w="396" h="141">
                          <a:moveTo>
                            <a:pt x="67" y="141"/>
                          </a:moveTo>
                          <a:lnTo>
                            <a:pt x="40" y="109"/>
                          </a:lnTo>
                          <a:lnTo>
                            <a:pt x="40" y="16"/>
                          </a:lnTo>
                          <a:lnTo>
                            <a:pt x="0" y="16"/>
                          </a:lnTo>
                          <a:lnTo>
                            <a:pt x="0" y="0"/>
                          </a:lnTo>
                          <a:lnTo>
                            <a:pt x="396" y="0"/>
                          </a:lnTo>
                          <a:lnTo>
                            <a:pt x="386" y="16"/>
                          </a:lnTo>
                          <a:lnTo>
                            <a:pt x="172" y="16"/>
                          </a:lnTo>
                          <a:lnTo>
                            <a:pt x="154" y="43"/>
                          </a:lnTo>
                          <a:lnTo>
                            <a:pt x="75" y="43"/>
                          </a:lnTo>
                          <a:lnTo>
                            <a:pt x="67" y="141"/>
                          </a:lnTo>
                          <a:close/>
                        </a:path>
                      </a:pathLst>
                    </a:custGeom>
                    <a:solidFill>
                      <a:srgbClr val="FFCC00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86789" name="Freeform 69"/>
                    <p:cNvSpPr>
                      <a:spLocks/>
                    </p:cNvSpPr>
                    <p:nvPr/>
                  </p:nvSpPr>
                  <p:spPr bwMode="auto">
                    <a:xfrm>
                      <a:off x="559" y="3296"/>
                      <a:ext cx="53" cy="2"/>
                    </a:xfrm>
                    <a:custGeom>
                      <a:avLst/>
                      <a:gdLst>
                        <a:gd name="T0" fmla="*/ 0 w 586"/>
                        <a:gd name="T1" fmla="*/ 1 h 19"/>
                        <a:gd name="T2" fmla="*/ 586 w 586"/>
                        <a:gd name="T3" fmla="*/ 0 h 19"/>
                        <a:gd name="T4" fmla="*/ 580 w 586"/>
                        <a:gd name="T5" fmla="*/ 18 h 19"/>
                        <a:gd name="T6" fmla="*/ 5 w 586"/>
                        <a:gd name="T7" fmla="*/ 19 h 19"/>
                        <a:gd name="T8" fmla="*/ 0 w 586"/>
                        <a:gd name="T9" fmla="*/ 1 h 1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586" h="19">
                          <a:moveTo>
                            <a:pt x="0" y="1"/>
                          </a:moveTo>
                          <a:lnTo>
                            <a:pt x="586" y="0"/>
                          </a:lnTo>
                          <a:lnTo>
                            <a:pt x="580" y="18"/>
                          </a:lnTo>
                          <a:lnTo>
                            <a:pt x="5" y="19"/>
                          </a:lnTo>
                          <a:lnTo>
                            <a:pt x="0" y="1"/>
                          </a:lnTo>
                          <a:close/>
                        </a:path>
                      </a:pathLst>
                    </a:custGeom>
                    <a:solidFill>
                      <a:srgbClr val="FFCC00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</p:grpSp>
          <p:sp>
            <p:nvSpPr>
              <p:cNvPr id="286790" name="Text Box 70"/>
              <p:cNvSpPr txBox="1">
                <a:spLocks noChangeArrowheads="1"/>
              </p:cNvSpPr>
              <p:nvPr/>
            </p:nvSpPr>
            <p:spPr bwMode="auto">
              <a:xfrm>
                <a:off x="192" y="2020"/>
                <a:ext cx="105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n-US" sz="2000" b="1">
                    <a:latin typeface="Arial" panose="020B0604020202020204" pitchFamily="34" charset="0"/>
                  </a:rPr>
                  <a:t>Base key</a:t>
                </a:r>
              </a:p>
            </p:txBody>
          </p:sp>
        </p:grpSp>
        <p:grpSp>
          <p:nvGrpSpPr>
            <p:cNvPr id="286791" name="Group 71"/>
            <p:cNvGrpSpPr>
              <a:grpSpLocks/>
            </p:cNvGrpSpPr>
            <p:nvPr/>
          </p:nvGrpSpPr>
          <p:grpSpPr bwMode="auto">
            <a:xfrm>
              <a:off x="215" y="2736"/>
              <a:ext cx="2425" cy="932"/>
              <a:chOff x="215" y="2736"/>
              <a:chExt cx="2425" cy="932"/>
            </a:xfrm>
          </p:grpSpPr>
          <p:sp>
            <p:nvSpPr>
              <p:cNvPr id="286792" name="Text Box 72"/>
              <p:cNvSpPr txBox="1">
                <a:spLocks noChangeArrowheads="1"/>
              </p:cNvSpPr>
              <p:nvPr/>
            </p:nvSpPr>
            <p:spPr bwMode="auto">
              <a:xfrm>
                <a:off x="215" y="3418"/>
                <a:ext cx="1628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n-US" sz="2000" b="1">
                    <a:latin typeface="Arial" panose="020B0604020202020204" pitchFamily="34" charset="0"/>
                  </a:rPr>
                  <a:t>Packet Sequence #</a:t>
                </a:r>
              </a:p>
            </p:txBody>
          </p:sp>
          <p:sp>
            <p:nvSpPr>
              <p:cNvPr id="286793" name="Line 73"/>
              <p:cNvSpPr>
                <a:spLocks noChangeShapeType="1"/>
              </p:cNvSpPr>
              <p:nvPr/>
            </p:nvSpPr>
            <p:spPr bwMode="auto">
              <a:xfrm rot="-5400000">
                <a:off x="1656" y="2808"/>
                <a:ext cx="672" cy="52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73025" tIns="36512" rIns="73025" bIns="36512"/>
              <a:lstStyle/>
              <a:p>
                <a:endParaRPr lang="en-US"/>
              </a:p>
            </p:txBody>
          </p:sp>
          <p:sp>
            <p:nvSpPr>
              <p:cNvPr id="286794" name="Text Box 74"/>
              <p:cNvSpPr txBox="1">
                <a:spLocks noChangeArrowheads="1"/>
              </p:cNvSpPr>
              <p:nvPr/>
            </p:nvSpPr>
            <p:spPr bwMode="auto">
              <a:xfrm>
                <a:off x="2112" y="2928"/>
                <a:ext cx="528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/>
                  <a:t>4 msb</a:t>
                </a:r>
              </a:p>
            </p:txBody>
          </p:sp>
        </p:grpSp>
      </p:grpSp>
      <p:grpSp>
        <p:nvGrpSpPr>
          <p:cNvPr id="286795" name="Group 75"/>
          <p:cNvGrpSpPr>
            <a:grpSpLocks/>
          </p:cNvGrpSpPr>
          <p:nvPr/>
        </p:nvGrpSpPr>
        <p:grpSpPr bwMode="auto">
          <a:xfrm>
            <a:off x="2878138" y="3949701"/>
            <a:ext cx="3108325" cy="2171701"/>
            <a:chOff x="1813" y="2273"/>
            <a:chExt cx="1958" cy="1368"/>
          </a:xfrm>
        </p:grpSpPr>
        <p:sp>
          <p:nvSpPr>
            <p:cNvPr id="286796" name="Line 76"/>
            <p:cNvSpPr>
              <a:spLocks noChangeShapeType="1"/>
            </p:cNvSpPr>
            <p:nvPr/>
          </p:nvSpPr>
          <p:spPr bwMode="auto">
            <a:xfrm rot="5400000" flipV="1">
              <a:off x="3490" y="2373"/>
              <a:ext cx="381" cy="18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3025" tIns="36512" rIns="73025" bIns="36512"/>
            <a:lstStyle/>
            <a:p>
              <a:endParaRPr lang="en-US"/>
            </a:p>
          </p:txBody>
        </p:sp>
        <p:sp>
          <p:nvSpPr>
            <p:cNvPr id="286797" name="Line 77"/>
            <p:cNvSpPr>
              <a:spLocks noChangeShapeType="1"/>
            </p:cNvSpPr>
            <p:nvPr/>
          </p:nvSpPr>
          <p:spPr bwMode="auto">
            <a:xfrm rot="-5400000">
              <a:off x="2463" y="2658"/>
              <a:ext cx="212" cy="151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3025" tIns="36512" rIns="73025" bIns="36512"/>
            <a:lstStyle/>
            <a:p>
              <a:endParaRPr lang="en-US"/>
            </a:p>
          </p:txBody>
        </p:sp>
        <p:sp>
          <p:nvSpPr>
            <p:cNvPr id="286798" name="Text Box 78"/>
            <p:cNvSpPr txBox="1">
              <a:spLocks noChangeArrowheads="1"/>
            </p:cNvSpPr>
            <p:nvPr/>
          </p:nvSpPr>
          <p:spPr bwMode="auto">
            <a:xfrm>
              <a:off x="2352" y="3408"/>
              <a:ext cx="52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dirty="0"/>
                <a:t>2 </a:t>
              </a:r>
              <a:r>
                <a:rPr lang="en-US" dirty="0" err="1"/>
                <a:t>lsb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7054299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6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86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86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86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WIRELESS LAN (MODE)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514351" y="2063396"/>
            <a:ext cx="7796030" cy="331118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551" y="1837766"/>
            <a:ext cx="8469630" cy="426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470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PENGUATAN KEAMANAN WLAN (WPA)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514351" y="2063396"/>
            <a:ext cx="7796030" cy="331118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83" y="2063396"/>
            <a:ext cx="8905875" cy="44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002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514351" y="2063396"/>
            <a:ext cx="7796030" cy="331118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14351" y="466858"/>
            <a:ext cx="7797662" cy="115196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PENGUATAN KEAMANAN WLAN (WPA)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986" y="1676400"/>
            <a:ext cx="836676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221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441100"/>
            <a:ext cx="7797662" cy="1151965"/>
          </a:xfrm>
        </p:spPr>
        <p:txBody>
          <a:bodyPr/>
          <a:lstStyle/>
          <a:p>
            <a:r>
              <a:rPr lang="id-ID" b="1" dirty="0"/>
              <a:t>How does </a:t>
            </a:r>
            <a:r>
              <a:rPr lang="id-ID" b="1" dirty="0" smtClean="0"/>
              <a:t>WPA </a:t>
            </a:r>
            <a:r>
              <a:rPr lang="id-ID" b="1" dirty="0"/>
              <a:t>work</a:t>
            </a:r>
            <a:r>
              <a:rPr lang="id-ID" b="1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9078" y="1370090"/>
            <a:ext cx="8168208" cy="5498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155327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How WPA Addresses The WEP Vulnerability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99622" y="1935051"/>
            <a:ext cx="8686800" cy="4800600"/>
          </a:xfrm>
          <a:prstGeom prst="rect">
            <a:avLst/>
          </a:prstGeom>
          <a:noFill/>
        </p:spPr>
        <p:txBody>
          <a:bodyPr/>
          <a:lstStyle/>
          <a:p>
            <a:pPr algn="just"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>
                <a:latin typeface="Verdana" pitchFamily="34" charset="0"/>
                <a:ea typeface="ＭＳ Ｐゴシック" pitchFamily="34" charset="-128"/>
                <a:cs typeface="Verdana" pitchFamily="34" charset="0"/>
              </a:rPr>
              <a:t>WPA wraps RC4 cipher engine in four new algorithms</a:t>
            </a:r>
          </a:p>
          <a:p>
            <a:pPr lvl="1" algn="just">
              <a:lnSpc>
                <a:spcPct val="90000"/>
              </a:lnSpc>
              <a:buClr>
                <a:srgbClr val="FF0000"/>
              </a:buClr>
              <a:buFontTx/>
              <a:buNone/>
            </a:pPr>
            <a:r>
              <a:rPr lang="en-US" sz="2000" dirty="0" smtClean="0">
                <a:solidFill>
                  <a:srgbClr val="FF0000"/>
                </a:solidFill>
                <a:latin typeface="Verdana" pitchFamily="34" charset="0"/>
                <a:ea typeface="ＭＳ Ｐゴシック" pitchFamily="34" charset="-128"/>
                <a:cs typeface="Verdana" pitchFamily="34" charset="0"/>
              </a:rPr>
              <a:t>1.</a:t>
            </a:r>
            <a:r>
              <a:rPr lang="en-US" sz="2000" dirty="0" smtClean="0">
                <a:latin typeface="Verdana" pitchFamily="34" charset="0"/>
                <a:ea typeface="ＭＳ Ｐゴシック" pitchFamily="34" charset="-128"/>
                <a:cs typeface="Verdana" pitchFamily="34" charset="0"/>
              </a:rPr>
              <a:t> Extended 48-bit IV and IV Sequencing Rules</a:t>
            </a:r>
          </a:p>
          <a:p>
            <a:pPr lvl="2" algn="just"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en-US" sz="2000" dirty="0" smtClean="0">
                <a:latin typeface="Verdana" pitchFamily="34" charset="0"/>
                <a:ea typeface="ＭＳ Ｐゴシック" pitchFamily="34" charset="-128"/>
                <a:cs typeface="Verdana" pitchFamily="34" charset="0"/>
              </a:rPr>
              <a:t>2</a:t>
            </a:r>
            <a:r>
              <a:rPr lang="id-ID" sz="2000" dirty="0" smtClean="0">
                <a:latin typeface="Verdana" pitchFamily="34" charset="0"/>
                <a:ea typeface="ＭＳ Ｐゴシック" pitchFamily="34" charset="-128"/>
                <a:cs typeface="Verdana" pitchFamily="34" charset="0"/>
              </a:rPr>
              <a:t>^</a:t>
            </a:r>
            <a:r>
              <a:rPr lang="en-US" sz="2000" dirty="0" smtClean="0">
                <a:latin typeface="Verdana" pitchFamily="34" charset="0"/>
                <a:ea typeface="ＭＳ Ｐゴシック" pitchFamily="34" charset="-128"/>
                <a:cs typeface="Verdana" pitchFamily="34" charset="0"/>
              </a:rPr>
              <a:t>48 is a large number! More than 500 trillion</a:t>
            </a:r>
          </a:p>
          <a:p>
            <a:pPr lvl="2" algn="just"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en-US" sz="2000" dirty="0" smtClean="0">
                <a:latin typeface="Verdana" pitchFamily="34" charset="0"/>
                <a:ea typeface="ＭＳ Ｐゴシック" pitchFamily="34" charset="-128"/>
                <a:cs typeface="Verdana" pitchFamily="34" charset="0"/>
              </a:rPr>
              <a:t>Sequencing rules specify how IVs are selected and verified</a:t>
            </a:r>
          </a:p>
          <a:p>
            <a:pPr lvl="1" algn="just">
              <a:lnSpc>
                <a:spcPct val="90000"/>
              </a:lnSpc>
              <a:buClr>
                <a:srgbClr val="FF0000"/>
              </a:buClr>
              <a:buFontTx/>
              <a:buNone/>
            </a:pPr>
            <a:r>
              <a:rPr lang="en-US" sz="2000" dirty="0" smtClean="0">
                <a:solidFill>
                  <a:srgbClr val="FF0000"/>
                </a:solidFill>
                <a:latin typeface="Verdana" pitchFamily="34" charset="0"/>
                <a:ea typeface="ＭＳ Ｐゴシック" pitchFamily="34" charset="-128"/>
                <a:cs typeface="Verdana" pitchFamily="34" charset="0"/>
              </a:rPr>
              <a:t>2.</a:t>
            </a:r>
            <a:r>
              <a:rPr lang="en-US" sz="2000" dirty="0" smtClean="0">
                <a:latin typeface="Verdana" pitchFamily="34" charset="0"/>
                <a:ea typeface="ＭＳ Ｐゴシック" pitchFamily="34" charset="-128"/>
                <a:cs typeface="Verdana" pitchFamily="34" charset="0"/>
              </a:rPr>
              <a:t> A Message Integrity Code (MIC) called Michael</a:t>
            </a:r>
          </a:p>
          <a:p>
            <a:pPr lvl="2" algn="just"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en-US" sz="2000" dirty="0" smtClean="0">
                <a:latin typeface="Verdana" pitchFamily="34" charset="0"/>
                <a:ea typeface="ＭＳ Ｐゴシック" pitchFamily="34" charset="-128"/>
                <a:cs typeface="Verdana" pitchFamily="34" charset="0"/>
              </a:rPr>
              <a:t>Designed for deployed hardware</a:t>
            </a:r>
          </a:p>
          <a:p>
            <a:pPr lvl="2" algn="just"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en-US" sz="2000" dirty="0" smtClean="0">
                <a:latin typeface="Verdana" pitchFamily="34" charset="0"/>
                <a:ea typeface="ＭＳ Ｐゴシック" pitchFamily="34" charset="-128"/>
                <a:cs typeface="Verdana" pitchFamily="34" charset="0"/>
              </a:rPr>
              <a:t>Requires use of active countermeasures</a:t>
            </a:r>
          </a:p>
          <a:p>
            <a:pPr lvl="1" algn="just">
              <a:lnSpc>
                <a:spcPct val="90000"/>
              </a:lnSpc>
              <a:buClr>
                <a:srgbClr val="FF0000"/>
              </a:buClr>
              <a:buFontTx/>
              <a:buNone/>
            </a:pPr>
            <a:r>
              <a:rPr lang="en-US" sz="2000" dirty="0" smtClean="0">
                <a:solidFill>
                  <a:srgbClr val="FF0000"/>
                </a:solidFill>
                <a:latin typeface="Verdana" pitchFamily="34" charset="0"/>
                <a:ea typeface="ＭＳ Ｐゴシック" pitchFamily="34" charset="-128"/>
                <a:cs typeface="Verdana" pitchFamily="34" charset="0"/>
              </a:rPr>
              <a:t>3.</a:t>
            </a:r>
            <a:r>
              <a:rPr lang="en-US" sz="2000" dirty="0" smtClean="0">
                <a:latin typeface="Verdana" pitchFamily="34" charset="0"/>
                <a:ea typeface="ＭＳ Ｐゴシック" pitchFamily="34" charset="-128"/>
                <a:cs typeface="Verdana" pitchFamily="34" charset="0"/>
              </a:rPr>
              <a:t> Key Derivation and Distribution</a:t>
            </a:r>
          </a:p>
          <a:p>
            <a:pPr lvl="2" algn="just"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en-US" sz="2000" dirty="0" smtClean="0">
                <a:latin typeface="Verdana" pitchFamily="34" charset="0"/>
                <a:ea typeface="ＭＳ Ｐゴシック" pitchFamily="34" charset="-128"/>
                <a:cs typeface="Verdana" pitchFamily="34" charset="0"/>
              </a:rPr>
              <a:t>Initial random number exchanges defeat man-in-the-middle attacks</a:t>
            </a:r>
          </a:p>
          <a:p>
            <a:pPr lvl="1" algn="just">
              <a:lnSpc>
                <a:spcPct val="90000"/>
              </a:lnSpc>
              <a:buClr>
                <a:srgbClr val="FF0000"/>
              </a:buClr>
              <a:buFontTx/>
              <a:buNone/>
            </a:pPr>
            <a:r>
              <a:rPr lang="en-US" sz="2000" dirty="0" smtClean="0">
                <a:solidFill>
                  <a:srgbClr val="FF0000"/>
                </a:solidFill>
                <a:latin typeface="Verdana" pitchFamily="34" charset="0"/>
                <a:ea typeface="ＭＳ Ｐゴシック" pitchFamily="34" charset="-128"/>
                <a:cs typeface="Verdana" pitchFamily="34" charset="0"/>
              </a:rPr>
              <a:t>4.</a:t>
            </a:r>
            <a:r>
              <a:rPr lang="en-US" sz="2000" dirty="0" smtClean="0">
                <a:latin typeface="Verdana" pitchFamily="34" charset="0"/>
                <a:ea typeface="ＭＳ Ｐゴシック" pitchFamily="34" charset="-128"/>
                <a:cs typeface="Verdana" pitchFamily="34" charset="0"/>
              </a:rPr>
              <a:t> Temporal Key Integrity Protocol generates per-   packet keys</a:t>
            </a: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6700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PENGUATAN KEAMANAN WLAN (SERANGAN WPA PRAKTIS)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514351" y="2063396"/>
            <a:ext cx="7796030" cy="331118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96" y="2063396"/>
            <a:ext cx="8934450" cy="391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490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304800"/>
            <a:ext cx="7797662" cy="1151965"/>
          </a:xfrm>
        </p:spPr>
        <p:txBody>
          <a:bodyPr/>
          <a:lstStyle/>
          <a:p>
            <a:r>
              <a:rPr lang="id-ID" b="1" dirty="0" smtClean="0"/>
              <a:t>Resume (1)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5326" y="1460852"/>
            <a:ext cx="8015711" cy="5397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705681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/>
              <a:t>Resume (2)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982" y="1600200"/>
            <a:ext cx="8124399" cy="5257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559611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LAYERED SECURITY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92479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Example security protocols</a:t>
            </a:r>
          </a:p>
        </p:txBody>
      </p:sp>
      <p:sp>
        <p:nvSpPr>
          <p:cNvPr id="3870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219200" y="1600200"/>
            <a:ext cx="7772400" cy="44958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Application layer: PGP</a:t>
            </a:r>
          </a:p>
          <a:p>
            <a:pPr>
              <a:lnSpc>
                <a:spcPct val="90000"/>
              </a:lnSpc>
            </a:pPr>
            <a:r>
              <a:rPr lang="en-US"/>
              <a:t>Transport layer: SSL/TLS</a:t>
            </a:r>
          </a:p>
          <a:p>
            <a:pPr>
              <a:lnSpc>
                <a:spcPct val="90000"/>
              </a:lnSpc>
            </a:pPr>
            <a:r>
              <a:rPr lang="en-US"/>
              <a:t>Network layer: IPsec</a:t>
            </a:r>
          </a:p>
          <a:p>
            <a:pPr>
              <a:lnSpc>
                <a:spcPct val="90000"/>
              </a:lnSpc>
            </a:pPr>
            <a:r>
              <a:rPr lang="en-US"/>
              <a:t>Data link layer: IEEE 802.11</a:t>
            </a:r>
          </a:p>
          <a:p>
            <a:pPr>
              <a:lnSpc>
                <a:spcPct val="90000"/>
              </a:lnSpc>
            </a:pPr>
            <a:r>
              <a:rPr lang="en-US"/>
              <a:t>Security at the physical layer?</a:t>
            </a:r>
          </a:p>
        </p:txBody>
      </p:sp>
    </p:spTree>
    <p:extLst>
      <p:ext uri="{BB962C8B-B14F-4D97-AF65-F5344CB8AC3E}">
        <p14:creationId xmlns:p14="http://schemas.microsoft.com/office/powerpoint/2010/main" val="2916015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Security in what layer?</a:t>
            </a:r>
          </a:p>
        </p:txBody>
      </p:sp>
      <p:sp>
        <p:nvSpPr>
          <p:cNvPr id="388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219200" y="1600200"/>
            <a:ext cx="7772400" cy="44958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Depends on the purpose…</a:t>
            </a:r>
          </a:p>
          <a:p>
            <a:pPr lvl="1">
              <a:lnSpc>
                <a:spcPct val="90000"/>
              </a:lnSpc>
            </a:pPr>
            <a:r>
              <a:rPr lang="en-US"/>
              <a:t>What information needs to be protected?</a:t>
            </a:r>
          </a:p>
          <a:p>
            <a:pPr lvl="1">
              <a:lnSpc>
                <a:spcPct val="90000"/>
              </a:lnSpc>
            </a:pPr>
            <a:r>
              <a:rPr lang="en-US"/>
              <a:t>What is the attack model?</a:t>
            </a:r>
          </a:p>
          <a:p>
            <a:pPr lvl="1">
              <a:lnSpc>
                <a:spcPct val="90000"/>
              </a:lnSpc>
            </a:pPr>
            <a:r>
              <a:rPr lang="en-US"/>
              <a:t>Who shares keys in advance?</a:t>
            </a:r>
          </a:p>
          <a:p>
            <a:pPr lvl="1">
              <a:lnSpc>
                <a:spcPct val="90000"/>
              </a:lnSpc>
            </a:pPr>
            <a:r>
              <a:rPr lang="en-US"/>
              <a:t>Should the user be involved?</a:t>
            </a:r>
          </a:p>
          <a:p>
            <a:pPr>
              <a:lnSpc>
                <a:spcPct val="90000"/>
              </a:lnSpc>
            </a:pPr>
            <a:r>
              <a:rPr lang="en-US"/>
              <a:t>E.g., a network-layer protocol cannot authenticate two end-users to each other</a:t>
            </a:r>
          </a:p>
          <a:p>
            <a:pPr>
              <a:lnSpc>
                <a:spcPct val="90000"/>
              </a:lnSpc>
            </a:pPr>
            <a:r>
              <a:rPr lang="en-US"/>
              <a:t>An application-layer protocol cannot protect IP header information</a:t>
            </a:r>
          </a:p>
          <a:p>
            <a:pPr>
              <a:lnSpc>
                <a:spcPct val="90000"/>
              </a:lnSpc>
            </a:pPr>
            <a:r>
              <a:rPr lang="en-US"/>
              <a:t>Also affects efficiency, ease of deployment, etc.</a:t>
            </a:r>
          </a:p>
        </p:txBody>
      </p:sp>
    </p:spTree>
    <p:extLst>
      <p:ext uri="{BB962C8B-B14F-4D97-AF65-F5344CB8AC3E}">
        <p14:creationId xmlns:p14="http://schemas.microsoft.com/office/powerpoint/2010/main" val="1093471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76200"/>
            <a:ext cx="7797662" cy="1151965"/>
          </a:xfrm>
        </p:spPr>
        <p:txBody>
          <a:bodyPr/>
          <a:lstStyle/>
          <a:p>
            <a:r>
              <a:rPr lang="en-US" dirty="0" smtClean="0"/>
              <a:t>WIRELESS LAN (MODE)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514351" y="2063396"/>
            <a:ext cx="7796030" cy="331118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18" y="1105852"/>
            <a:ext cx="8975408" cy="5752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556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Generally…</a:t>
            </a:r>
          </a:p>
        </p:txBody>
      </p:sp>
      <p:sp>
        <p:nvSpPr>
          <p:cNvPr id="4096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219200" y="1600200"/>
            <a:ext cx="7772400" cy="449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When security is placed as lower levels, it can provide automatic, “blanket” coverage…</a:t>
            </a:r>
          </a:p>
          <a:p>
            <a:pPr lvl="1"/>
            <a:r>
              <a:rPr lang="en-US"/>
              <a:t>…but it can take a long time before it is widely adopted</a:t>
            </a:r>
          </a:p>
          <a:p>
            <a:endParaRPr lang="en-US"/>
          </a:p>
          <a:p>
            <a:r>
              <a:rPr lang="en-US"/>
              <a:t>When security is placed at higher levels, individual users can choose when to use it…</a:t>
            </a:r>
          </a:p>
          <a:p>
            <a:pPr lvl="1"/>
            <a:r>
              <a:rPr lang="en-US"/>
              <a:t>…but users who are not security-conscious may not take advantage of it</a:t>
            </a:r>
          </a:p>
        </p:txBody>
      </p:sp>
    </p:spTree>
    <p:extLst>
      <p:ext uri="{BB962C8B-B14F-4D97-AF65-F5344CB8AC3E}">
        <p14:creationId xmlns:p14="http://schemas.microsoft.com/office/powerpoint/2010/main" val="1485241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Note…</a:t>
            </a:r>
          </a:p>
        </p:txBody>
      </p:sp>
      <p:sp>
        <p:nvSpPr>
          <p:cNvPr id="4198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219200" y="1600200"/>
            <a:ext cx="7772400" cy="449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The “best” solution is </a:t>
            </a:r>
            <a:r>
              <a:rPr lang="en-US" i="1"/>
              <a:t>not</a:t>
            </a:r>
            <a:r>
              <a:rPr lang="en-US"/>
              <a:t> necessarily to use PGP over IPsec!</a:t>
            </a:r>
          </a:p>
          <a:p>
            <a:pPr lvl="1"/>
            <a:r>
              <a:rPr lang="en-US"/>
              <a:t>Would have been better to design the Internet with security in mind from the beginning…</a:t>
            </a:r>
          </a:p>
        </p:txBody>
      </p:sp>
    </p:spTree>
    <p:extLst>
      <p:ext uri="{BB962C8B-B14F-4D97-AF65-F5344CB8AC3E}">
        <p14:creationId xmlns:p14="http://schemas.microsoft.com/office/powerpoint/2010/main" val="518700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Example: PGP vs. SSL vs. IPsec</a:t>
            </a:r>
          </a:p>
        </p:txBody>
      </p:sp>
      <p:sp>
        <p:nvSpPr>
          <p:cNvPr id="3891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219200" y="1600200"/>
            <a:ext cx="7772400" cy="44958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PGP is an application-level protocol for “secure email”</a:t>
            </a:r>
          </a:p>
          <a:p>
            <a:pPr lvl="1">
              <a:lnSpc>
                <a:spcPct val="90000"/>
              </a:lnSpc>
            </a:pPr>
            <a:r>
              <a:rPr lang="en-US"/>
              <a:t>Can provide security on “insecure” systems</a:t>
            </a:r>
          </a:p>
          <a:p>
            <a:pPr lvl="1">
              <a:lnSpc>
                <a:spcPct val="90000"/>
              </a:lnSpc>
            </a:pPr>
            <a:r>
              <a:rPr lang="en-US"/>
              <a:t>Users choose when to use PGP; user must be involved</a:t>
            </a:r>
          </a:p>
          <a:p>
            <a:pPr lvl="1">
              <a:lnSpc>
                <a:spcPct val="90000"/>
              </a:lnSpc>
            </a:pPr>
            <a:r>
              <a:rPr lang="en-US"/>
              <a:t>Alice’s signature on an email proves that Alice actually generated the message, and it was received unaltered; also non-repudiation</a:t>
            </a:r>
          </a:p>
          <a:p>
            <a:pPr lvl="1">
              <a:lnSpc>
                <a:spcPct val="90000"/>
              </a:lnSpc>
            </a:pPr>
            <a:r>
              <a:rPr lang="en-US"/>
              <a:t>In contrast, SSL would secure “the connection” from Alice’s computer; would need an additional mechanism to authenticate the user</a:t>
            </a:r>
          </a:p>
          <a:p>
            <a:pPr lvl="1">
              <a:lnSpc>
                <a:spcPct val="90000"/>
              </a:lnSpc>
            </a:pPr>
            <a:r>
              <a:rPr lang="en-US"/>
              <a:t>Communication with off-line party (i.e., email)</a:t>
            </a:r>
          </a:p>
        </p:txBody>
      </p:sp>
    </p:spTree>
    <p:extLst>
      <p:ext uri="{BB962C8B-B14F-4D97-AF65-F5344CB8AC3E}">
        <p14:creationId xmlns:p14="http://schemas.microsoft.com/office/powerpoint/2010/main" val="401349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Example: PGP vs. SSL vs. IPsec</a:t>
            </a:r>
          </a:p>
        </p:txBody>
      </p:sp>
      <p:sp>
        <p:nvSpPr>
          <p:cNvPr id="3901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219200" y="1600200"/>
            <a:ext cx="7772400" cy="4876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SSL sits at the transport layer, “above” TCP</a:t>
            </a:r>
          </a:p>
          <a:p>
            <a:pPr lvl="1"/>
            <a:r>
              <a:rPr lang="en-US"/>
              <a:t>Packet stream authenticated/encrypted</a:t>
            </a:r>
          </a:p>
          <a:p>
            <a:pPr lvl="1"/>
            <a:r>
              <a:rPr lang="en-US"/>
              <a:t>End-to-end security, best for connection-oriented sessions (e.g., http traffic)</a:t>
            </a:r>
          </a:p>
          <a:p>
            <a:pPr lvl="1"/>
            <a:r>
              <a:rPr lang="en-US"/>
              <a:t>User does not need to be involved</a:t>
            </a:r>
          </a:p>
          <a:p>
            <a:pPr lvl="1"/>
            <a:r>
              <a:rPr lang="en-US"/>
              <a:t>The OS does not have to change, but applications do if they want to communicate securely</a:t>
            </a:r>
          </a:p>
          <a:p>
            <a:pPr lvl="1"/>
            <a:r>
              <a:rPr lang="en-US"/>
              <a:t>If TCP accepts a packet which is rejected by SSL, then TCP will reject the “correct” packet (detecting a replay) when it arrives!</a:t>
            </a:r>
          </a:p>
          <a:p>
            <a:pPr lvl="2"/>
            <a:r>
              <a:rPr lang="en-US"/>
              <a:t>SSL must then close the connection…</a:t>
            </a:r>
          </a:p>
        </p:txBody>
      </p:sp>
    </p:spTree>
    <p:extLst>
      <p:ext uri="{BB962C8B-B14F-4D97-AF65-F5344CB8AC3E}">
        <p14:creationId xmlns:p14="http://schemas.microsoft.com/office/powerpoint/2010/main" val="3355856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Example: PGP vs. SSL vs. IPsec</a:t>
            </a:r>
          </a:p>
        </p:txBody>
      </p:sp>
      <p:sp>
        <p:nvSpPr>
          <p:cNvPr id="3911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219200" y="1600200"/>
            <a:ext cx="7772400" cy="449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IPsec sits at the network layer</a:t>
            </a:r>
          </a:p>
          <a:p>
            <a:pPr lvl="1"/>
            <a:r>
              <a:rPr lang="en-US"/>
              <a:t>Individual packets authenticated/encrypted</a:t>
            </a:r>
          </a:p>
          <a:p>
            <a:pPr lvl="1"/>
            <a:r>
              <a:rPr lang="en-US"/>
              <a:t>End-to-end or hop-by-hop security</a:t>
            </a:r>
          </a:p>
          <a:p>
            <a:pPr lvl="2"/>
            <a:r>
              <a:rPr lang="en-US"/>
              <a:t>Best for connectionless channels</a:t>
            </a:r>
          </a:p>
          <a:p>
            <a:pPr lvl="1"/>
            <a:r>
              <a:rPr lang="en-US"/>
              <a:t>Need to modify OS</a:t>
            </a:r>
          </a:p>
          <a:p>
            <a:pPr lvl="1"/>
            <a:r>
              <a:rPr lang="en-US"/>
              <a:t>All applications are “protected” by default, without requiring any change to applications or actions on behalf of users</a:t>
            </a:r>
          </a:p>
          <a:p>
            <a:pPr lvl="1"/>
            <a:r>
              <a:rPr lang="en-US"/>
              <a:t>Only authenticates hosts, not users</a:t>
            </a:r>
          </a:p>
          <a:p>
            <a:pPr lvl="1"/>
            <a:r>
              <a:rPr lang="en-US"/>
              <a:t>User completely unaware that IPsec is running</a:t>
            </a:r>
          </a:p>
        </p:txBody>
      </p:sp>
    </p:spTree>
    <p:extLst>
      <p:ext uri="{BB962C8B-B14F-4D97-AF65-F5344CB8AC3E}">
        <p14:creationId xmlns:p14="http://schemas.microsoft.com/office/powerpoint/2010/main" val="504243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IPSec</a:t>
            </a:r>
            <a:r>
              <a:rPr lang="en-US" dirty="0" smtClean="0"/>
              <a:t> Overview</a:t>
            </a:r>
            <a:endParaRPr lang="en-US" dirty="0"/>
          </a:p>
        </p:txBody>
      </p:sp>
      <p:sp>
        <p:nvSpPr>
          <p:cNvPr id="4270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219200" y="1600200"/>
            <a:ext cx="7772400" cy="449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IPsec can provide security between any two network-layer entities</a:t>
            </a:r>
          </a:p>
          <a:p>
            <a:pPr lvl="1"/>
            <a:r>
              <a:rPr lang="en-US"/>
              <a:t>host-host, host-router, router-router</a:t>
            </a:r>
          </a:p>
          <a:p>
            <a:r>
              <a:rPr lang="en-US"/>
              <a:t>Used widely to establish </a:t>
            </a:r>
            <a:r>
              <a:rPr lang="en-US" i="1"/>
              <a:t>VPNs</a:t>
            </a:r>
            <a:endParaRPr lang="en-US"/>
          </a:p>
          <a:p>
            <a:r>
              <a:rPr lang="en-US"/>
              <a:t>IPsec encrypts and/or authenticates network-layer traffic, and encapsulates it within a standard IP packet for routing over the Internet</a:t>
            </a:r>
          </a:p>
        </p:txBody>
      </p:sp>
    </p:spTree>
    <p:extLst>
      <p:ext uri="{BB962C8B-B14F-4D97-AF65-F5344CB8AC3E}">
        <p14:creationId xmlns:p14="http://schemas.microsoft.com/office/powerpoint/2010/main" val="4092164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IPSec</a:t>
            </a:r>
            <a:r>
              <a:rPr lang="en-US" dirty="0" smtClean="0"/>
              <a:t> Overview</a:t>
            </a:r>
            <a:endParaRPr lang="en-US" dirty="0"/>
          </a:p>
        </p:txBody>
      </p:sp>
      <p:sp>
        <p:nvSpPr>
          <p:cNvPr id="3409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219200" y="1600200"/>
            <a:ext cx="7772400" cy="449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IPsec consists of two components</a:t>
            </a:r>
          </a:p>
          <a:p>
            <a:pPr lvl="1"/>
            <a:r>
              <a:rPr lang="en-US"/>
              <a:t>IKE --- Can be used to establish a key</a:t>
            </a:r>
          </a:p>
          <a:p>
            <a:pPr lvl="1"/>
            <a:r>
              <a:rPr lang="en-US"/>
              <a:t>AH/ESP --- Used to send data once a key is established (whether using IKE or out-of-band)</a:t>
            </a:r>
          </a:p>
          <a:p>
            <a:r>
              <a:rPr lang="en-US"/>
              <a:t>AH</a:t>
            </a:r>
          </a:p>
          <a:p>
            <a:pPr lvl="1"/>
            <a:r>
              <a:rPr lang="en-US"/>
              <a:t>Data integrity, but no confidentiality</a:t>
            </a:r>
          </a:p>
          <a:p>
            <a:r>
              <a:rPr lang="en-US"/>
              <a:t>ESP</a:t>
            </a:r>
          </a:p>
          <a:p>
            <a:pPr lvl="1"/>
            <a:r>
              <a:rPr lang="en-US"/>
              <a:t>Data integrity + confidentiality</a:t>
            </a:r>
          </a:p>
          <a:p>
            <a:pPr lvl="1"/>
            <a:r>
              <a:rPr lang="en-US"/>
              <a:t>(Other differences as well)</a:t>
            </a:r>
          </a:p>
        </p:txBody>
      </p:sp>
    </p:spTree>
    <p:extLst>
      <p:ext uri="{BB962C8B-B14F-4D97-AF65-F5344CB8AC3E}">
        <p14:creationId xmlns:p14="http://schemas.microsoft.com/office/powerpoint/2010/main" val="3803905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514351" y="2063396"/>
            <a:ext cx="7796030" cy="3311189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A. </a:t>
            </a:r>
            <a:r>
              <a:rPr lang="en-US" dirty="0" err="1" smtClean="0"/>
              <a:t>Pras</a:t>
            </a:r>
            <a:r>
              <a:rPr lang="en-US" dirty="0" smtClean="0"/>
              <a:t>, P.T. Boer, A. </a:t>
            </a:r>
            <a:r>
              <a:rPr lang="en-US" dirty="0" err="1" smtClean="0"/>
              <a:t>Sperotto</a:t>
            </a:r>
            <a:r>
              <a:rPr lang="en-US" dirty="0" smtClean="0"/>
              <a:t>, R. </a:t>
            </a:r>
            <a:r>
              <a:rPr lang="en-US" dirty="0" err="1" smtClean="0"/>
              <a:t>Sadre</a:t>
            </a:r>
            <a:r>
              <a:rPr lang="en-US" dirty="0" smtClean="0"/>
              <a:t>, “Secure Wireless LAN”, University of </a:t>
            </a:r>
            <a:r>
              <a:rPr lang="en-US" dirty="0" err="1" smtClean="0"/>
              <a:t>Twente</a:t>
            </a:r>
            <a:r>
              <a:rPr lang="en-US" dirty="0" smtClean="0"/>
              <a:t>, 2012</a:t>
            </a:r>
          </a:p>
          <a:p>
            <a:r>
              <a:rPr lang="en-US" dirty="0" smtClean="0"/>
              <a:t>J. Katz, “Computer and Network Security”, University of Maryland, Spring 2012</a:t>
            </a:r>
          </a:p>
          <a:p>
            <a:r>
              <a:rPr lang="en-US" dirty="0" smtClean="0"/>
              <a:t>W. </a:t>
            </a:r>
            <a:r>
              <a:rPr lang="id-ID" dirty="0" smtClean="0"/>
              <a:t>Stalling</a:t>
            </a:r>
            <a:r>
              <a:rPr lang="en-US" dirty="0" smtClean="0"/>
              <a:t>s</a:t>
            </a:r>
            <a:r>
              <a:rPr lang="id-ID" dirty="0" smtClean="0"/>
              <a:t>, </a:t>
            </a:r>
            <a:r>
              <a:rPr lang="en-US" dirty="0" smtClean="0"/>
              <a:t>“</a:t>
            </a:r>
            <a:r>
              <a:rPr lang="id-ID" dirty="0" smtClean="0"/>
              <a:t>Cryptography </a:t>
            </a:r>
            <a:r>
              <a:rPr lang="id-ID" dirty="0"/>
              <a:t>and Network </a:t>
            </a:r>
            <a:r>
              <a:rPr lang="id-ID" dirty="0" smtClean="0"/>
              <a:t>Security</a:t>
            </a:r>
            <a:r>
              <a:rPr lang="en-US" dirty="0" smtClean="0"/>
              <a:t>”, 6</a:t>
            </a:r>
            <a:r>
              <a:rPr lang="en-US" baseline="30000" dirty="0" smtClean="0"/>
              <a:t>th</a:t>
            </a:r>
            <a:r>
              <a:rPr lang="en-US" dirty="0" smtClean="0"/>
              <a:t> ed., Prentice Hall,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08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6703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WIRELESS LAN (MODE)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514351" y="2063396"/>
            <a:ext cx="7796030" cy="331118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853" y="1837766"/>
            <a:ext cx="7439025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0404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WLAN SECURITY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267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SEJARAH KEAMANAN WLAN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514351" y="2063396"/>
            <a:ext cx="7796030" cy="331118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616" y="2063396"/>
            <a:ext cx="81915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457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SEJARAH KEAMANAN WLAN (LAYANAN KEAMANAN 802.11B)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514351" y="2063396"/>
            <a:ext cx="7796030" cy="331118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51" y="2358510"/>
            <a:ext cx="8256270" cy="2525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3421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110000" t="250000" r="110000" b="40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110000" t="250000" r="110000" b="40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E4D94FBC-BACA-4ECC-83BA-B4BDE14B3FA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Company meeting presentation</Template>
  <TotalTime>0</TotalTime>
  <Words>1613</Words>
  <Application>Microsoft Office PowerPoint</Application>
  <PresentationFormat>On-screen Show (4:3)</PresentationFormat>
  <Paragraphs>247</Paragraphs>
  <Slides>58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70" baseType="lpstr">
      <vt:lpstr>ＭＳ Ｐゴシック</vt:lpstr>
      <vt:lpstr>Arial</vt:lpstr>
      <vt:lpstr>Arial Narrow</vt:lpstr>
      <vt:lpstr>Calibri</vt:lpstr>
      <vt:lpstr>Corbel</vt:lpstr>
      <vt:lpstr>Symbol</vt:lpstr>
      <vt:lpstr>Times New Roman</vt:lpstr>
      <vt:lpstr>Verdana</vt:lpstr>
      <vt:lpstr>Wingdings</vt:lpstr>
      <vt:lpstr>Wingdings 2</vt:lpstr>
      <vt:lpstr>Equity</vt:lpstr>
      <vt:lpstr>VISIO</vt:lpstr>
      <vt:lpstr>SECURE WIRELESS LAN</vt:lpstr>
      <vt:lpstr>KERANGKA</vt:lpstr>
      <vt:lpstr>WIRELESS LAN</vt:lpstr>
      <vt:lpstr>WIRELESS LAN (MODE)</vt:lpstr>
      <vt:lpstr>WIRELESS LAN (MODE)</vt:lpstr>
      <vt:lpstr>WIRELESS LAN (MODE)</vt:lpstr>
      <vt:lpstr>WLAN SECURITY</vt:lpstr>
      <vt:lpstr>SEJARAH KEAMANAN WLAN</vt:lpstr>
      <vt:lpstr>SEJARAH KEAMANAN WLAN (LAYANAN KEAMANAN 802.11B)</vt:lpstr>
      <vt:lpstr>SEJARAH KEAMANAN WLAN (OTENTIKASI SISTEM TERBUKA)</vt:lpstr>
      <vt:lpstr>SEJARAH KEAMANAN WLAN (OTENTIKASI SHARED KEY)</vt:lpstr>
      <vt:lpstr>SEJARAH KEAMANAN WLAN (WIRED EQUIVALENT PRIVACY)</vt:lpstr>
      <vt:lpstr>KEAMANAN WLAN (KODE RON NOMOR 4)</vt:lpstr>
      <vt:lpstr>KEAMANAN WLAN (KODE RON NOMOR 4)</vt:lpstr>
      <vt:lpstr>KEAMANAN WLAN (PENGIRIMAN WEP)</vt:lpstr>
      <vt:lpstr>KEAMANAN WLAN (ENKRIPSI WEP)</vt:lpstr>
      <vt:lpstr>KEAMANAN WLAN (PENERIMAAN WEP)</vt:lpstr>
      <vt:lpstr>Static WEP Encryption Key and Initialization Vector (1)</vt:lpstr>
      <vt:lpstr>Static WEP Encryption Key and Initialization Vector (2)</vt:lpstr>
      <vt:lpstr>How does WEP work? (1)</vt:lpstr>
      <vt:lpstr>How does WEP work? (2)</vt:lpstr>
      <vt:lpstr>How does WEP work? (3)</vt:lpstr>
      <vt:lpstr>KELEMAHAN WEP (SERANGAN WEP PASIF)</vt:lpstr>
      <vt:lpstr>SERANGAN WEP PASIF</vt:lpstr>
      <vt:lpstr>KELEMAHAN IV</vt:lpstr>
      <vt:lpstr>SERANGAN WEP AKTIF</vt:lpstr>
      <vt:lpstr>PENGUATAN KEAMANAN WLAN</vt:lpstr>
      <vt:lpstr>PENGUATAN KEAMANAN WLAN</vt:lpstr>
      <vt:lpstr>PENGUATAN KEAMANAN WLAN (IEEE 802.1X)</vt:lpstr>
      <vt:lpstr>PENGUATAN KEAMANAN WLAN (IEEE 802.1x)</vt:lpstr>
      <vt:lpstr>PENGUATAN KEAMANAN WLAN (WPA)</vt:lpstr>
      <vt:lpstr>TKIP</vt:lpstr>
      <vt:lpstr>TKIP design challenges</vt:lpstr>
      <vt:lpstr>TKIP MPDU Format</vt:lpstr>
      <vt:lpstr>TKIP Keys</vt:lpstr>
      <vt:lpstr>TKIP Design (1) -- Michael</vt:lpstr>
      <vt:lpstr>TKIP Countermeasures</vt:lpstr>
      <vt:lpstr>TKIP Design (3)</vt:lpstr>
      <vt:lpstr>TKIP Design (4)</vt:lpstr>
      <vt:lpstr>PENGUATAN KEAMANAN WLAN (WPA)</vt:lpstr>
      <vt:lpstr>PENGUATAN KEAMANAN WLAN (WPA)</vt:lpstr>
      <vt:lpstr>How does WPA work?</vt:lpstr>
      <vt:lpstr>How WPA Addresses The WEP Vulnerability</vt:lpstr>
      <vt:lpstr>PENGUATAN KEAMANAN WLAN (SERANGAN WPA PRAKTIS)</vt:lpstr>
      <vt:lpstr>Resume (1)</vt:lpstr>
      <vt:lpstr>Resume (2)</vt:lpstr>
      <vt:lpstr>LAYERED SECURITY</vt:lpstr>
      <vt:lpstr>Example security protocols</vt:lpstr>
      <vt:lpstr>Security in what layer?</vt:lpstr>
      <vt:lpstr>Generally…</vt:lpstr>
      <vt:lpstr>Note…</vt:lpstr>
      <vt:lpstr>Example: PGP vs. SSL vs. IPsec</vt:lpstr>
      <vt:lpstr>Example: PGP vs. SSL vs. IPsec</vt:lpstr>
      <vt:lpstr>Example: PGP vs. SSL vs. IPsec</vt:lpstr>
      <vt:lpstr>IPSec Overview</vt:lpstr>
      <vt:lpstr>IPSec Overview</vt:lpstr>
      <vt:lpstr>REFERENCES</vt:lpstr>
      <vt:lpstr>THANK YOU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2017-04-08T03:31:37Z</dcterms:created>
  <dcterms:modified xsi:type="dcterms:W3CDTF">2017-04-25T14:10:59Z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TC101671219990</vt:lpwstr>
  </property>
</Properties>
</file>