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57" r:id="rId3"/>
    <p:sldId id="259" r:id="rId4"/>
    <p:sldId id="265" r:id="rId5"/>
    <p:sldId id="264" r:id="rId6"/>
    <p:sldId id="261" r:id="rId7"/>
    <p:sldId id="266" r:id="rId8"/>
    <p:sldId id="262"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300" r:id="rId26"/>
    <p:sldId id="301" r:id="rId27"/>
    <p:sldId id="302" r:id="rId28"/>
    <p:sldId id="303" r:id="rId29"/>
    <p:sldId id="304" r:id="rId30"/>
    <p:sldId id="289" r:id="rId31"/>
    <p:sldId id="291" r:id="rId32"/>
    <p:sldId id="292" r:id="rId33"/>
    <p:sldId id="293" r:id="rId34"/>
    <p:sldId id="294" r:id="rId35"/>
    <p:sldId id="295" r:id="rId36"/>
    <p:sldId id="296" r:id="rId37"/>
    <p:sldId id="297" r:id="rId38"/>
    <p:sldId id="298" r:id="rId39"/>
    <p:sldId id="299" r:id="rId40"/>
    <p:sldId id="30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0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F10E0-0CDA-4A52-818C-759DFD633088}" type="datetimeFigureOut">
              <a:rPr lang="en-US" smtClean="0"/>
              <a:t>11/3/2016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5CE65-4EC7-44F3-9A17-27A5E95B945C}" type="slidenum">
              <a:rPr lang="en-US" smtClean="0"/>
              <a:t>‹#›</a:t>
            </a:fld>
            <a:endParaRPr lang="en-US"/>
          </a:p>
        </p:txBody>
      </p:sp>
    </p:spTree>
    <p:extLst>
      <p:ext uri="{BB962C8B-B14F-4D97-AF65-F5344CB8AC3E}">
        <p14:creationId xmlns:p14="http://schemas.microsoft.com/office/powerpoint/2010/main" val="15071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E0802EE-F69E-4F73-BD89-A5EC2B4F6B01}" type="datetimeFigureOut">
              <a:rPr lang="id-ID" smtClean="0"/>
              <a:pPr/>
              <a:t>03/11/2016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87F187-31C2-43D8-81A1-3894FFE6A6B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15109"/>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4022408166"/>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87F187-31C2-43D8-81A1-3894FFE6A6B2}" type="slidenum">
              <a:rPr lang="id-ID" smtClean="0"/>
              <a:pPr/>
              <a:t>‹#›</a:t>
            </a:fld>
            <a:endParaRPr lang="id-ID"/>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91407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370637694"/>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87F187-31C2-43D8-81A1-3894FFE6A6B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040141"/>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3137510846"/>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803194007"/>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227557725"/>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3464436451"/>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87F187-31C2-43D8-81A1-3894FFE6A6B2}" type="slidenum">
              <a:rPr lang="id-ID" smtClean="0"/>
              <a:pPr/>
              <a:t>‹#›</a:t>
            </a:fld>
            <a:endParaRPr lang="id-ID"/>
          </a:p>
        </p:txBody>
      </p:sp>
    </p:spTree>
    <p:extLst>
      <p:ext uri="{BB962C8B-B14F-4D97-AF65-F5344CB8AC3E}">
        <p14:creationId xmlns:p14="http://schemas.microsoft.com/office/powerpoint/2010/main" val="349037260"/>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E0802EE-F69E-4F73-BD89-A5EC2B4F6B01}" type="datetimeFigureOut">
              <a:rPr lang="id-ID" smtClean="0"/>
              <a:pPr/>
              <a:t>03/11/2016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87F187-31C2-43D8-81A1-3894FFE6A6B2}" type="slidenum">
              <a:rPr lang="id-ID" smtClean="0"/>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960068"/>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E0802EE-F69E-4F73-BD89-A5EC2B4F6B01}" type="datetimeFigureOut">
              <a:rPr lang="id-ID" smtClean="0"/>
              <a:pPr/>
              <a:t>03/11/2016</a:t>
            </a:fld>
            <a:endParaRPr lang="id-ID"/>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d-ID"/>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87F187-31C2-43D8-81A1-3894FFE6A6B2}" type="slidenum">
              <a:rPr lang="id-ID" smtClean="0"/>
              <a:pPr/>
              <a:t>‹#›</a:t>
            </a:fld>
            <a:endParaRPr lang="id-ID"/>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9190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viewsource://CO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hintaprasetiadevi.blogspot.com/2012/11/secure-socket-layer.html" TargetMode="External"/><Relationship Id="rId2" Type="http://schemas.openxmlformats.org/officeDocument/2006/relationships/hyperlink" Target="http://www.jaringan-komputer.cv-sysneta.com/apa-itu-secure-socket-layer-ssl" TargetMode="External"/><Relationship Id="rId1" Type="http://schemas.openxmlformats.org/officeDocument/2006/relationships/slideLayout" Target="../slideLayouts/slideLayout2.xml"/><Relationship Id="rId5" Type="http://schemas.openxmlformats.org/officeDocument/2006/relationships/hyperlink" Target="http://azxmy.blogspot.co.id/2012/05/pengertian-serta-cara-kerja-ssl-rsa-pgp.html" TargetMode="External"/><Relationship Id="rId4" Type="http://schemas.openxmlformats.org/officeDocument/2006/relationships/hyperlink" Target="https://www.academia.edu/5460253/Secure_Socket_Lay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lman.elsyah.net/2014/08/20/protokol-ssl-dan-tls/" TargetMode="External"/><Relationship Id="rId2" Type="http://schemas.openxmlformats.org/officeDocument/2006/relationships/hyperlink" Target="http://alfatw.hol.es/apa-itu-ssl-dan-tl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93" y="5157192"/>
            <a:ext cx="5829300" cy="1463040"/>
          </a:xfrm>
        </p:spPr>
        <p:txBody>
          <a:bodyPr/>
          <a:lstStyle/>
          <a:p>
            <a:r>
              <a:rPr lang="en-US" dirty="0" err="1"/>
              <a:t>Keamanan</a:t>
            </a:r>
            <a:r>
              <a:rPr lang="en-US" dirty="0"/>
              <a:t> lapis </a:t>
            </a:r>
            <a:r>
              <a:rPr lang="en-US" dirty="0" err="1"/>
              <a:t>transpor</a:t>
            </a:r>
            <a:endParaRPr lang="id-ID" dirty="0"/>
          </a:p>
        </p:txBody>
      </p:sp>
      <p:sp>
        <p:nvSpPr>
          <p:cNvPr id="3" name="Subtitle 2"/>
          <p:cNvSpPr>
            <a:spLocks noGrp="1"/>
          </p:cNvSpPr>
          <p:nvPr>
            <p:ph type="subTitle" idx="1"/>
          </p:nvPr>
        </p:nvSpPr>
        <p:spPr>
          <a:xfrm>
            <a:off x="6300192" y="5223769"/>
            <a:ext cx="2952328" cy="1296144"/>
          </a:xfrm>
        </p:spPr>
        <p:txBody>
          <a:bodyPr>
            <a:normAutofit/>
          </a:bodyPr>
          <a:lstStyle/>
          <a:p>
            <a:r>
              <a:rPr lang="en-US" sz="1800" dirty="0" err="1"/>
              <a:t>Hanif</a:t>
            </a:r>
            <a:r>
              <a:rPr lang="en-US" sz="1800" dirty="0"/>
              <a:t> </a:t>
            </a:r>
            <a:r>
              <a:rPr lang="en-US" sz="1800" dirty="0" err="1"/>
              <a:t>Jaka</a:t>
            </a:r>
            <a:r>
              <a:rPr lang="en-US" sz="1800" dirty="0"/>
              <a:t>    (1101140173)</a:t>
            </a:r>
          </a:p>
          <a:p>
            <a:r>
              <a:rPr lang="en-US" sz="1800" dirty="0"/>
              <a:t>Fransisca M.  (1101140214)</a:t>
            </a:r>
          </a:p>
          <a:p>
            <a:r>
              <a:rPr lang="id-ID" sz="1800" dirty="0"/>
              <a:t>Tiara Fadila</a:t>
            </a:r>
            <a:r>
              <a:rPr lang="en-US" sz="1800" dirty="0"/>
              <a:t>  (</a:t>
            </a:r>
            <a:r>
              <a:rPr lang="id-ID" sz="1800" dirty="0"/>
              <a:t>1101140281</a:t>
            </a:r>
            <a:r>
              <a:rPr lang="en-US" sz="1800" dirty="0"/>
              <a:t>)</a:t>
            </a:r>
          </a:p>
          <a:p>
            <a:r>
              <a:rPr lang="en-US" sz="1800" dirty="0" err="1"/>
              <a:t>Dwiki</a:t>
            </a:r>
            <a:r>
              <a:rPr lang="en-US" sz="1800" dirty="0"/>
              <a:t> </a:t>
            </a:r>
            <a:r>
              <a:rPr lang="en-US" sz="1800" dirty="0" err="1"/>
              <a:t>Kurnia</a:t>
            </a:r>
            <a:r>
              <a:rPr lang="en-US" sz="1800" dirty="0"/>
              <a:t>  (1101140303)</a:t>
            </a:r>
          </a:p>
          <a:p>
            <a:endParaRPr lang="en-US" sz="1800"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Operasi pada SSL Record Protocol</a:t>
            </a:r>
          </a:p>
        </p:txBody>
      </p:sp>
      <p:pic>
        <p:nvPicPr>
          <p:cNvPr id="6" name="Content Placeholder 5" descr="5-ca6e456ce6.jpg"/>
          <p:cNvPicPr>
            <a:picLocks noGrp="1" noChangeAspect="1"/>
          </p:cNvPicPr>
          <p:nvPr>
            <p:ph idx="1"/>
          </p:nvPr>
        </p:nvPicPr>
        <p:blipFill>
          <a:blip r:embed="rId2"/>
          <a:stretch>
            <a:fillRect/>
          </a:stretch>
        </p:blipFill>
        <p:spPr>
          <a:xfrm>
            <a:off x="1126975" y="2084833"/>
            <a:ext cx="6572296" cy="4368503"/>
          </a:xfrm>
        </p:spPr>
      </p:pic>
      <p:sp>
        <p:nvSpPr>
          <p:cNvPr id="1026" name="AutoShape 2" descr="https://html2-f.scribdassets.com/9d9er1aj5s38y8vc/images/5-ca6e456ce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1028" name="AutoShape 4" descr="https://html2-f.scribdassets.com/9d9er1aj5s38y8vc/images/5-ca6e456ce6.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800" b="1" dirty="0"/>
              <a:t>Fragmentasi</a:t>
            </a:r>
            <a:endParaRPr lang="en-US" sz="2800" b="1" dirty="0"/>
          </a:p>
          <a:p>
            <a:pPr algn="just"/>
            <a:r>
              <a:rPr lang="id-ID" sz="2400" dirty="0"/>
              <a:t>Pesan yang dikirim dari aplikasi lapisan atas difragmentasi ke dalam beberapa blok dengan ukuran masing-masing blok 2^14 byte (16384 bytes) atau kurang.</a:t>
            </a:r>
          </a:p>
          <a:p>
            <a:pPr algn="just"/>
            <a:r>
              <a:rPr lang="id-ID" sz="2800" b="1" dirty="0"/>
              <a:t>Kompresi dan dekompresi</a:t>
            </a:r>
          </a:p>
          <a:p>
            <a:pPr algn="just">
              <a:buNone/>
            </a:pPr>
            <a:r>
              <a:rPr lang="id-ID" dirty="0"/>
              <a:t>	</a:t>
            </a:r>
            <a:r>
              <a:rPr lang="id-ID" sz="2400" dirty="0"/>
              <a:t>Seluruh record dikompres menggunakan algoritma kompresi yang telah didefinisikan sebelumnya. Kompresi bersifat opsional pada SSL Record Protocol.</a:t>
            </a:r>
          </a:p>
          <a:p>
            <a:pPr algn="just"/>
            <a:endParaRPr lang="id-ID" dirty="0"/>
          </a:p>
        </p:txBody>
      </p:sp>
      <p:sp>
        <p:nvSpPr>
          <p:cNvPr id="4" name="Title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id-ID" sz="4800" dirty="0"/>
              <a:t>Operasi pada SSL Record Protocol</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Operasi pada SSL Record Protocol</a:t>
            </a:r>
          </a:p>
        </p:txBody>
      </p:sp>
      <p:sp>
        <p:nvSpPr>
          <p:cNvPr id="3" name="Content Placeholder 2"/>
          <p:cNvSpPr>
            <a:spLocks noGrp="1"/>
          </p:cNvSpPr>
          <p:nvPr>
            <p:ph idx="1"/>
          </p:nvPr>
        </p:nvSpPr>
        <p:spPr/>
        <p:txBody>
          <a:bodyPr>
            <a:normAutofit/>
          </a:bodyPr>
          <a:lstStyle/>
          <a:p>
            <a:pPr algn="just"/>
            <a:r>
              <a:rPr lang="id-ID" sz="2800" b="1" dirty="0"/>
              <a:t>Penambahan MAC</a:t>
            </a:r>
          </a:p>
          <a:p>
            <a:pPr algn="just">
              <a:buNone/>
            </a:pPr>
            <a:r>
              <a:rPr lang="id-ID" dirty="0"/>
              <a:t>	</a:t>
            </a:r>
            <a:r>
              <a:rPr lang="id-ID" sz="2400" dirty="0"/>
              <a:t>MAC dihitung sebelum proses enkripsi. Proses komputasi MAC menggunakan shared secret key yang diperoleh dari master key.</a:t>
            </a:r>
          </a:p>
          <a:p>
            <a:pPr algn="just"/>
            <a:r>
              <a:rPr lang="id-ID" sz="2800" b="1" dirty="0"/>
              <a:t>Penambahan </a:t>
            </a:r>
            <a:r>
              <a:rPr lang="en-US" sz="2800" b="1" dirty="0"/>
              <a:t>H</a:t>
            </a:r>
            <a:r>
              <a:rPr lang="id-ID" sz="2800" b="1" dirty="0"/>
              <a:t>eader</a:t>
            </a:r>
          </a:p>
          <a:p>
            <a:pPr algn="just">
              <a:buNone/>
            </a:pPr>
            <a:r>
              <a:rPr lang="id-ID" dirty="0"/>
              <a:t>	</a:t>
            </a:r>
            <a:r>
              <a:rPr lang="id-ID" sz="2400" dirty="0"/>
              <a:t>SSL record header terdiri dari, Content type (8 bit), Major version (8 bit), Minor version (8 bit) dan Compressed length(16 bit).</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800" dirty="0"/>
              <a:t>SSL Change Cipher Spec Protocol </a:t>
            </a:r>
          </a:p>
          <a:p>
            <a:pPr algn="just">
              <a:buNone/>
            </a:pPr>
            <a:r>
              <a:rPr lang="id-ID" sz="2800" dirty="0"/>
              <a:t>	</a:t>
            </a:r>
            <a:r>
              <a:rPr lang="id-ID" sz="2400" dirty="0"/>
              <a:t>Suatu pesan tunggal yang terkompres dan terenkripsi dengan Cipher Spec yang digunakan pada sesi tersebut. Pesan ini berisi satu byte tunggal dengan nilai 1. Pesan ini dikirim oleh server  dan client untuk memberitahukan bahwa  bahwa kedua belah pihak telah setuju untuk memproteksi suatu sesi dengan CipherSpec dan kunci yang telah dinegosiasikan. </a:t>
            </a:r>
          </a:p>
          <a:p>
            <a:pPr algn="just">
              <a:buNone/>
            </a:pPr>
            <a:endParaRPr lang="id-ID" sz="2800" dirty="0"/>
          </a:p>
        </p:txBody>
      </p:sp>
      <p:sp>
        <p:nvSpPr>
          <p:cNvPr id="8" name="Title 1"/>
          <p:cNvSpPr>
            <a:spLocks noGrp="1"/>
          </p:cNvSpPr>
          <p:nvPr>
            <p:ph type="title"/>
          </p:nvPr>
        </p:nvSpPr>
        <p:spPr/>
        <p:txBody>
          <a:bodyPr>
            <a:normAutofit/>
          </a:bodyPr>
          <a:lstStyle/>
          <a:p>
            <a:r>
              <a:rPr lang="id-ID" sz="4800" dirty="0"/>
              <a:t>Protokol-Protokol SSL</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800" dirty="0"/>
              <a:t>SSL Alert Protocol </a:t>
            </a:r>
          </a:p>
          <a:p>
            <a:pPr algn="just">
              <a:buNone/>
            </a:pPr>
            <a:r>
              <a:rPr lang="id-ID" dirty="0"/>
              <a:t>	</a:t>
            </a:r>
            <a:r>
              <a:rPr lang="id-ID" sz="2400" dirty="0"/>
              <a:t>Suatu pesan peringatan yang membawa  pesan error /kerusakan dan deskripsi peringatan tersebut. SSL Alert Protocol terdiri dari dua byte. Byte pertama berupa nilai peringatan (1) atau fatal (2) yang memberitahukan tingkat kerusakan dari pesan. </a:t>
            </a:r>
          </a:p>
          <a:p>
            <a:pPr algn="just">
              <a:buNone/>
            </a:pPr>
            <a:endParaRPr lang="id-ID" dirty="0"/>
          </a:p>
        </p:txBody>
      </p:sp>
      <p:sp>
        <p:nvSpPr>
          <p:cNvPr id="5" name="Title 1"/>
          <p:cNvSpPr>
            <a:spLocks noGrp="1"/>
          </p:cNvSpPr>
          <p:nvPr>
            <p:ph type="title"/>
          </p:nvPr>
        </p:nvSpPr>
        <p:spPr/>
        <p:txBody>
          <a:bodyPr>
            <a:normAutofit/>
          </a:bodyPr>
          <a:lstStyle/>
          <a:p>
            <a:r>
              <a:rPr lang="id-ID" sz="4800" dirty="0"/>
              <a:t>Protokol-Protokol SSL</a:t>
            </a: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800" dirty="0"/>
              <a:t>SSL Handshake Protocol </a:t>
            </a:r>
          </a:p>
          <a:p>
            <a:pPr algn="just">
              <a:buNone/>
            </a:pPr>
            <a:r>
              <a:rPr lang="id-ID" dirty="0"/>
              <a:t>	</a:t>
            </a:r>
            <a:r>
              <a:rPr lang="id-ID" sz="2400" dirty="0"/>
              <a:t>Server  dan client akan saling mengotentikasi dan menegosiasikan algoritma enkripsi, MAC, dan kunci kriptografi yang akan digunakan pada pengiriman SSL record . Proses Handshake Protocol dilakukan sebelum proses pengiriman data dilakukan.</a:t>
            </a:r>
          </a:p>
          <a:p>
            <a:pPr algn="just">
              <a:buNone/>
            </a:pPr>
            <a:endParaRPr lang="id-ID" dirty="0"/>
          </a:p>
          <a:p>
            <a:pPr algn="just">
              <a:buNone/>
            </a:pPr>
            <a:endParaRPr lang="id-ID" dirty="0"/>
          </a:p>
        </p:txBody>
      </p:sp>
      <p:sp>
        <p:nvSpPr>
          <p:cNvPr id="4" name="Title 1"/>
          <p:cNvSpPr>
            <a:spLocks noGrp="1"/>
          </p:cNvSpPr>
          <p:nvPr>
            <p:ph type="title"/>
          </p:nvPr>
        </p:nvSpPr>
        <p:spPr/>
        <p:txBody>
          <a:bodyPr>
            <a:normAutofit/>
          </a:bodyPr>
          <a:lstStyle/>
          <a:p>
            <a:r>
              <a:rPr lang="id-ID" sz="4800" dirty="0"/>
              <a:t>Protokol-Protokol SSL</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Proses SSL Handshake Protocol</a:t>
            </a:r>
          </a:p>
        </p:txBody>
      </p:sp>
      <p:pic>
        <p:nvPicPr>
          <p:cNvPr id="5" name="Content Placeholder 4" descr="wxas.jpg"/>
          <p:cNvPicPr>
            <a:picLocks noGrp="1" noChangeAspect="1"/>
          </p:cNvPicPr>
          <p:nvPr>
            <p:ph idx="1"/>
          </p:nvPr>
        </p:nvPicPr>
        <p:blipFill>
          <a:blip r:embed="rId2"/>
          <a:stretch>
            <a:fillRect/>
          </a:stretch>
        </p:blipFill>
        <p:spPr>
          <a:xfrm>
            <a:off x="1984231" y="1844824"/>
            <a:ext cx="4857784" cy="4801313"/>
          </a:xfrm>
        </p:spPr>
      </p:pic>
      <p:sp>
        <p:nvSpPr>
          <p:cNvPr id="24578" name="AutoShape 2" descr="https://html2-f.scribdassets.com/9d9er1aj5s38y8vc/images/6-2aa0217f1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id-ID" sz="2800" dirty="0"/>
              <a:t>SSL Handshake Protocol dibagi ke dalam 4 fase :</a:t>
            </a:r>
          </a:p>
          <a:p>
            <a:r>
              <a:rPr lang="id-ID" sz="2400" dirty="0"/>
              <a:t>Fase 1 : Pembangunan Koneksi</a:t>
            </a:r>
          </a:p>
          <a:p>
            <a:r>
              <a:rPr lang="fi-FI" sz="2400" dirty="0"/>
              <a:t>Fase 2 : Otentikasi Server dan Pertukaran Kunci</a:t>
            </a:r>
          </a:p>
          <a:p>
            <a:r>
              <a:rPr lang="id-ID" sz="2400" dirty="0"/>
              <a:t>Fase 3 : Otentikasi Client dan Pertukaran Kunci</a:t>
            </a:r>
          </a:p>
          <a:p>
            <a:r>
              <a:rPr lang="id-ID" sz="2400" dirty="0"/>
              <a:t>Fase 4 : Akhir Koneksi</a:t>
            </a:r>
          </a:p>
          <a:p>
            <a:endParaRPr lang="fi-FI" sz="2800" dirty="0"/>
          </a:p>
          <a:p>
            <a:endParaRPr lang="id-ID" sz="2800" dirty="0"/>
          </a:p>
          <a:p>
            <a:pPr>
              <a:buFont typeface="Wingdings" pitchFamily="2" charset="2"/>
              <a:buChar char="ü"/>
            </a:pPr>
            <a:endParaRPr lang="id-ID" sz="2800" dirty="0"/>
          </a:p>
        </p:txBody>
      </p:sp>
      <p:sp>
        <p:nvSpPr>
          <p:cNvPr id="4" name="Title 1"/>
          <p:cNvSpPr>
            <a:spLocks noGrp="1"/>
          </p:cNvSpPr>
          <p:nvPr>
            <p:ph type="title"/>
          </p:nvPr>
        </p:nvSpPr>
        <p:spPr/>
        <p:txBody>
          <a:bodyPr/>
          <a:lstStyle/>
          <a:p>
            <a:r>
              <a:rPr lang="id-ID" dirty="0"/>
              <a:t>Proses SSL Handshake Protocol</a:t>
            </a: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2132856"/>
            <a:ext cx="7290055" cy="4023360"/>
          </a:xfrm>
        </p:spPr>
        <p:txBody>
          <a:bodyPr>
            <a:noAutofit/>
          </a:bodyPr>
          <a:lstStyle/>
          <a:p>
            <a:pPr marL="0" indent="0">
              <a:buNone/>
            </a:pPr>
            <a:r>
              <a:rPr lang="id-ID" sz="2400" dirty="0"/>
              <a:t>Kode Ascii untuk M adalah 77. Bila Public Key adalah (n=3233 dan e=17) maka nilai M ini memenuhi syarat 0 &lt; 77 &lt; 3233; dan dapat langsung dilakukan kalkulasi.</a:t>
            </a:r>
            <a:endParaRPr lang="id-ID" sz="2400" dirty="0">
              <a:hlinkClick r:id="rId2"/>
            </a:endParaRPr>
          </a:p>
          <a:p>
            <a:pPr>
              <a:buNone/>
            </a:pPr>
            <a:r>
              <a:rPr lang="id-ID" sz="2400" dirty="0"/>
              <a:t>c = (M pangkat e) mod n </a:t>
            </a:r>
          </a:p>
          <a:p>
            <a:pPr>
              <a:buNone/>
            </a:pPr>
            <a:r>
              <a:rPr lang="id-ID" sz="2400" dirty="0"/>
              <a:t>Bila M=77, dan public Key adalah n=3233 dan e=17 maka:</a:t>
            </a:r>
          </a:p>
          <a:p>
            <a:pPr>
              <a:buNone/>
            </a:pPr>
            <a:r>
              <a:rPr lang="id-ID" sz="2400" dirty="0"/>
              <a:t>c = (77 pangkat 17) mod 3233 </a:t>
            </a:r>
          </a:p>
          <a:p>
            <a:pPr>
              <a:buNone/>
            </a:pPr>
            <a:r>
              <a:rPr lang="id-ID" sz="2400" dirty="0"/>
              <a:t>c = 117582402033097174749136828787597 mod 3233 </a:t>
            </a:r>
          </a:p>
          <a:p>
            <a:pPr>
              <a:buNone/>
            </a:pPr>
            <a:r>
              <a:rPr lang="id-ID" sz="2400" dirty="0"/>
              <a:t>c = 3123 </a:t>
            </a:r>
          </a:p>
          <a:p>
            <a:pPr>
              <a:buNone/>
            </a:pPr>
            <a:endParaRPr lang="id-ID" sz="2400" dirty="0"/>
          </a:p>
        </p:txBody>
      </p:sp>
      <p:sp>
        <p:nvSpPr>
          <p:cNvPr id="4" name="Title 1"/>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id-ID" sz="4000" dirty="0"/>
              <a:t>Contoh Pengunaan RSA untuk enkripsi transfer data menggunakan SSL</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1949362"/>
            <a:ext cx="7290055" cy="4023360"/>
          </a:xfrm>
        </p:spPr>
        <p:txBody>
          <a:bodyPr/>
          <a:lstStyle/>
          <a:p>
            <a:pPr algn="just">
              <a:buNone/>
            </a:pPr>
            <a:r>
              <a:rPr lang="id-ID" sz="2800" b="1" dirty="0">
                <a:cs typeface="Arial" charset="0"/>
              </a:rPr>
              <a:t>Apa yang terjadi ketika browser bertemu</a:t>
            </a:r>
            <a:r>
              <a:rPr lang="en-US" sz="2800" b="1" dirty="0">
                <a:cs typeface="Arial" charset="0"/>
              </a:rPr>
              <a:t> </a:t>
            </a:r>
            <a:r>
              <a:rPr lang="id-ID" sz="2800" b="1" dirty="0">
                <a:cs typeface="Arial" charset="0"/>
              </a:rPr>
              <a:t>dengan SSL :</a:t>
            </a:r>
            <a:endParaRPr lang="en-US" sz="2800" dirty="0">
              <a:cs typeface="Arial" charset="0"/>
            </a:endParaRPr>
          </a:p>
          <a:p>
            <a:pPr marL="514350" indent="-514350" algn="just">
              <a:buFont typeface="+mj-lt"/>
              <a:buAutoNum type="arabicPeriod"/>
            </a:pPr>
            <a:r>
              <a:rPr lang="id-ID" sz="2400" dirty="0">
                <a:cs typeface="Arial" charset="0"/>
              </a:rPr>
              <a:t>Browser akan menunjukkan tanda gembok (padlock) seperti gambar di bawah ini pada URL Website pada Address Bar Browser.</a:t>
            </a:r>
            <a:endParaRPr lang="id-ID" sz="2400" dirty="0"/>
          </a:p>
        </p:txBody>
      </p:sp>
      <p:pic>
        <p:nvPicPr>
          <p:cNvPr id="30722" name="Picture 2" descr="EV Green Bar WarungSSL"/>
          <p:cNvPicPr>
            <a:picLocks noChangeAspect="1" noChangeArrowheads="1"/>
          </p:cNvPicPr>
          <p:nvPr/>
        </p:nvPicPr>
        <p:blipFill>
          <a:blip r:embed="rId2"/>
          <a:srcRect/>
          <a:stretch>
            <a:fillRect/>
          </a:stretch>
        </p:blipFill>
        <p:spPr bwMode="auto">
          <a:xfrm>
            <a:off x="1055553" y="4509120"/>
            <a:ext cx="6715140" cy="671514"/>
          </a:xfrm>
          <a:prstGeom prst="rect">
            <a:avLst/>
          </a:prstGeom>
          <a:noFill/>
        </p:spPr>
      </p:pic>
      <p:sp>
        <p:nvSpPr>
          <p:cNvPr id="8"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2348880"/>
            <a:ext cx="7620328" cy="3143272"/>
          </a:xfrm>
        </p:spPr>
        <p:txBody>
          <a:bodyPr>
            <a:normAutofit/>
          </a:bodyPr>
          <a:lstStyle/>
          <a:p>
            <a:pPr marL="90488" indent="-90488" algn="just">
              <a:buNone/>
            </a:pPr>
            <a:r>
              <a:rPr lang="id-ID" sz="2800" dirty="0"/>
              <a:t>SSL merupakan suatu protocol layer transport yang digunakan dalam koneksi internet. </a:t>
            </a:r>
          </a:p>
          <a:p>
            <a:pPr algn="just">
              <a:buNone/>
            </a:pPr>
            <a:r>
              <a:rPr lang="id-ID" sz="2800" dirty="0"/>
              <a:t>SSL dirancang untuk menggunakan TCP sebagai lapisan komunikasi untuk menyediakan koneksi yang handal end-to-end aman dan autentik.</a:t>
            </a:r>
          </a:p>
        </p:txBody>
      </p:sp>
      <p:sp>
        <p:nvSpPr>
          <p:cNvPr id="4" name="Title 1"/>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id-ID" sz="4800" dirty="0"/>
              <a:t>Pengertian </a:t>
            </a:r>
            <a:br>
              <a:rPr lang="id-ID" sz="4800" dirty="0"/>
            </a:br>
            <a:r>
              <a:rPr lang="id-ID" sz="4800" dirty="0"/>
              <a:t>Secure Socket Layer</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160" y="2084832"/>
            <a:ext cx="7290055" cy="4023360"/>
          </a:xfrm>
        </p:spPr>
        <p:txBody>
          <a:bodyPr>
            <a:normAutofit/>
          </a:bodyPr>
          <a:lstStyle/>
          <a:p>
            <a:pPr marL="514350" indent="-514350" algn="just">
              <a:buFont typeface="+mj-lt"/>
              <a:buAutoNum type="arabicPeriod" startAt="2"/>
            </a:pPr>
            <a:r>
              <a:rPr lang="id-ID" sz="2400" dirty="0">
                <a:cs typeface="Arial" panose="020B0604020202020204" pitchFamily="34" charset="0"/>
              </a:rPr>
              <a:t>Browser kemudian meminta identitas dari web server tersebut.</a:t>
            </a:r>
          </a:p>
        </p:txBody>
      </p:sp>
      <p:pic>
        <p:nvPicPr>
          <p:cNvPr id="4" name="Picture 3" descr="https://www.warungssl.com/Upload/warungsslcom/upload-files/webbrowser-webserver.png"/>
          <p:cNvPicPr>
            <a:picLocks noChangeAspect="1" noChangeArrowheads="1"/>
          </p:cNvPicPr>
          <p:nvPr/>
        </p:nvPicPr>
        <p:blipFill>
          <a:blip r:embed="rId2"/>
          <a:srcRect/>
          <a:stretch>
            <a:fillRect/>
          </a:stretch>
        </p:blipFill>
        <p:spPr bwMode="auto">
          <a:xfrm>
            <a:off x="966187" y="2924944"/>
            <a:ext cx="6858000" cy="2924175"/>
          </a:xfrm>
          <a:prstGeom prst="rect">
            <a:avLst/>
          </a:prstGeom>
          <a:noFill/>
        </p:spPr>
      </p:pic>
      <p:sp>
        <p:nvSpPr>
          <p:cNvPr id="5"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lgn="just" fontAlgn="base">
              <a:spcBef>
                <a:spcPct val="0"/>
              </a:spcBef>
              <a:spcAft>
                <a:spcPct val="0"/>
              </a:spcAft>
              <a:buSzTx/>
              <a:buFont typeface="+mj-lt"/>
              <a:buAutoNum type="arabicPeriod" startAt="3"/>
            </a:pPr>
            <a:r>
              <a:rPr lang="id-ID" sz="2400" dirty="0">
                <a:cs typeface="Arial" panose="020B0604020202020204" pitchFamily="34" charset="0"/>
              </a:rPr>
              <a:t>Kemudian server akan mengirimkan kepada browser sebuah salinan dari Sertifikat SSL.</a:t>
            </a:r>
          </a:p>
          <a:p>
            <a:pPr marL="0" lvl="0" indent="0" algn="just" eaLnBrk="0" fontAlgn="base" hangingPunct="0">
              <a:spcBef>
                <a:spcPct val="0"/>
              </a:spcBef>
              <a:spcAft>
                <a:spcPct val="0"/>
              </a:spcAft>
              <a:buClrTx/>
              <a:buSzTx/>
              <a:buNone/>
            </a:pPr>
            <a:r>
              <a:rPr lang="id-ID" sz="2800" dirty="0">
                <a:latin typeface="Arial" charset="0"/>
                <a:cs typeface="Arial" charset="0"/>
              </a:rPr>
              <a:t>                    </a:t>
            </a:r>
            <a:r>
              <a:rPr lang="id-ID" sz="9600" dirty="0">
                <a:latin typeface="Arial" charset="0"/>
                <a:cs typeface="Arial" charset="0"/>
              </a:rPr>
              <a:t> </a:t>
            </a:r>
            <a:endParaRPr lang="id-ID" sz="2800" dirty="0">
              <a:latin typeface="Arial" charset="0"/>
              <a:cs typeface="Arial" charset="0"/>
            </a:endParaRPr>
          </a:p>
          <a:p>
            <a:pPr algn="just"/>
            <a:endParaRPr lang="id-ID" dirty="0"/>
          </a:p>
        </p:txBody>
      </p:sp>
      <p:pic>
        <p:nvPicPr>
          <p:cNvPr id="33794" name="Picture 2" descr="https://www.warungssl.com/Upload/warungsslcom/upload-files/server-browsers-cryptography.png"/>
          <p:cNvPicPr>
            <a:picLocks noChangeAspect="1" noChangeArrowheads="1"/>
          </p:cNvPicPr>
          <p:nvPr/>
        </p:nvPicPr>
        <p:blipFill>
          <a:blip r:embed="rId2"/>
          <a:srcRect/>
          <a:stretch>
            <a:fillRect/>
          </a:stretch>
        </p:blipFill>
        <p:spPr bwMode="auto">
          <a:xfrm>
            <a:off x="1139541" y="3429000"/>
            <a:ext cx="6547164" cy="2657484"/>
          </a:xfrm>
          <a:prstGeom prst="rect">
            <a:avLst/>
          </a:prstGeom>
          <a:noFill/>
        </p:spPr>
      </p:pic>
      <p:sp>
        <p:nvSpPr>
          <p:cNvPr id="5"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rabicPeriod" startAt="4"/>
            </a:pPr>
            <a:r>
              <a:rPr lang="id-ID" dirty="0"/>
              <a:t>Lalu browser akan memeriksa apakah Sertifikat SSL tersebut dapat dipercaya atau tidak</a:t>
            </a:r>
          </a:p>
          <a:p>
            <a:pPr>
              <a:buNone/>
            </a:pPr>
            <a:endParaRPr lang="id-ID" dirty="0"/>
          </a:p>
          <a:p>
            <a:pPr>
              <a:buNone/>
            </a:pPr>
            <a:endParaRPr lang="id-ID" dirty="0"/>
          </a:p>
        </p:txBody>
      </p:sp>
      <p:pic>
        <p:nvPicPr>
          <p:cNvPr id="35842" name="Picture 2" descr="untrusted"/>
          <p:cNvPicPr>
            <a:picLocks noChangeAspect="1" noChangeArrowheads="1"/>
          </p:cNvPicPr>
          <p:nvPr/>
        </p:nvPicPr>
        <p:blipFill>
          <a:blip r:embed="rId2"/>
          <a:srcRect/>
          <a:stretch>
            <a:fillRect/>
          </a:stretch>
        </p:blipFill>
        <p:spPr bwMode="auto">
          <a:xfrm>
            <a:off x="1717548" y="3166110"/>
            <a:ext cx="5391150" cy="3143250"/>
          </a:xfrm>
          <a:prstGeom prst="rect">
            <a:avLst/>
          </a:prstGeom>
          <a:noFill/>
        </p:spPr>
      </p:pic>
      <p:sp>
        <p:nvSpPr>
          <p:cNvPr id="5"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rabicPeriod" startAt="5"/>
            </a:pPr>
            <a:r>
              <a:rPr lang="id-ID" dirty="0"/>
              <a:t>Server kemudian akan mengirimkan kembali sebuah pengakuan yang telah ditanda tangani secara digital untuk kemudian sesi enkripsi SSL telah dapat dimulai.</a:t>
            </a:r>
          </a:p>
        </p:txBody>
      </p:sp>
      <p:pic>
        <p:nvPicPr>
          <p:cNvPr id="36866" name="Picture 2" descr="https://www.warungssl.com/Upload/warungsslcom/upload-files/server-browsers-cryptography.png"/>
          <p:cNvPicPr>
            <a:picLocks noChangeAspect="1" noChangeArrowheads="1"/>
          </p:cNvPicPr>
          <p:nvPr/>
        </p:nvPicPr>
        <p:blipFill>
          <a:blip r:embed="rId2"/>
          <a:srcRect/>
          <a:stretch>
            <a:fillRect/>
          </a:stretch>
        </p:blipFill>
        <p:spPr bwMode="auto">
          <a:xfrm>
            <a:off x="768096" y="3573016"/>
            <a:ext cx="7290054" cy="2443171"/>
          </a:xfrm>
          <a:prstGeom prst="rect">
            <a:avLst/>
          </a:prstGeom>
          <a:noFill/>
        </p:spPr>
      </p:pic>
      <p:sp>
        <p:nvSpPr>
          <p:cNvPr id="5"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rabicPeriod" startAt="6"/>
            </a:pPr>
            <a:r>
              <a:rPr lang="id-ID" dirty="0"/>
              <a:t>Data yang telah terenkripsi kemudian terjalin antara browser dan server selama proses komunikasi</a:t>
            </a:r>
          </a:p>
        </p:txBody>
      </p:sp>
      <p:pic>
        <p:nvPicPr>
          <p:cNvPr id="37890" name="Picture 2" descr="Data dienkripsi ketika ssl terjadi"/>
          <p:cNvPicPr>
            <a:picLocks noChangeAspect="1" noChangeArrowheads="1"/>
          </p:cNvPicPr>
          <p:nvPr/>
        </p:nvPicPr>
        <p:blipFill>
          <a:blip r:embed="rId2"/>
          <a:srcRect/>
          <a:stretch>
            <a:fillRect/>
          </a:stretch>
        </p:blipFill>
        <p:spPr bwMode="auto">
          <a:xfrm>
            <a:off x="3055801" y="3205695"/>
            <a:ext cx="2714644" cy="3284719"/>
          </a:xfrm>
          <a:prstGeom prst="rect">
            <a:avLst/>
          </a:prstGeom>
          <a:noFill/>
        </p:spPr>
      </p:pic>
      <p:sp>
        <p:nvSpPr>
          <p:cNvPr id="5" name="Title 1"/>
          <p:cNvSpPr>
            <a:spLocks noGrp="1"/>
          </p:cNvSpPr>
          <p:nvPr>
            <p:ph type="title"/>
          </p:nvPr>
        </p:nvSpPr>
        <p:spPr/>
        <p:txBody>
          <a:bodyPr>
            <a:normAutofit/>
          </a:bodyPr>
          <a:lstStyle/>
          <a:p>
            <a:r>
              <a:rPr lang="en-US" sz="4800" dirty="0" err="1"/>
              <a:t>Contoh</a:t>
            </a:r>
            <a:r>
              <a:rPr lang="en-US" sz="4800" dirty="0"/>
              <a:t> </a:t>
            </a:r>
            <a:r>
              <a:rPr lang="en-US" sz="4800" dirty="0" err="1"/>
              <a:t>cara</a:t>
            </a:r>
            <a:r>
              <a:rPr lang="en-US" sz="4800" dirty="0"/>
              <a:t> </a:t>
            </a:r>
            <a:r>
              <a:rPr lang="en-US" sz="4800" dirty="0" err="1"/>
              <a:t>kerja</a:t>
            </a:r>
            <a:r>
              <a:rPr lang="en-US" sz="4800" dirty="0"/>
              <a:t> </a:t>
            </a:r>
            <a:r>
              <a:rPr lang="en-US" sz="4800" dirty="0" err="1"/>
              <a:t>ssl</a:t>
            </a:r>
            <a:endParaRPr lang="id-ID" sz="4800"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altLang="en-US" sz="2800" dirty="0">
                <a:cs typeface="Times New Roman" panose="02020603050405020304" pitchFamily="18" charset="0"/>
              </a:rPr>
              <a:t>Transport Layer Security (TLS) </a:t>
            </a:r>
            <a:r>
              <a:rPr lang="en-US" altLang="en-US" sz="2800" dirty="0" err="1">
                <a:cs typeface="Times New Roman" panose="02020603050405020304" pitchFamily="18" charset="0"/>
              </a:rPr>
              <a:t>adalah</a:t>
            </a:r>
            <a:r>
              <a:rPr lang="en-US" altLang="en-US" sz="2800" dirty="0">
                <a:cs typeface="Times New Roman" panose="02020603050405020304" pitchFamily="18" charset="0"/>
              </a:rPr>
              <a:t> </a:t>
            </a:r>
            <a:r>
              <a:rPr lang="en-US" altLang="en-US" sz="2800" dirty="0" err="1">
                <a:cs typeface="Times New Roman" panose="02020603050405020304" pitchFamily="18" charset="0"/>
              </a:rPr>
              <a:t>sebuah</a:t>
            </a:r>
            <a:r>
              <a:rPr lang="en-US" altLang="en-US" sz="2800" dirty="0">
                <a:cs typeface="Times New Roman" panose="02020603050405020304" pitchFamily="18" charset="0"/>
              </a:rPr>
              <a:t> protocol </a:t>
            </a:r>
            <a:r>
              <a:rPr lang="en-US" altLang="en-US" sz="2800" dirty="0" err="1">
                <a:cs typeface="Times New Roman" panose="02020603050405020304" pitchFamily="18" charset="0"/>
              </a:rPr>
              <a:t>keamanan</a:t>
            </a:r>
            <a:r>
              <a:rPr lang="en-US" altLang="en-US" sz="2800" dirty="0">
                <a:cs typeface="Times New Roman" panose="02020603050405020304" pitchFamily="18" charset="0"/>
              </a:rPr>
              <a:t> data </a:t>
            </a:r>
            <a:r>
              <a:rPr lang="en-US" altLang="en-US" sz="2800" dirty="0" err="1">
                <a:cs typeface="Times New Roman" panose="02020603050405020304" pitchFamily="18" charset="0"/>
              </a:rPr>
              <a:t>melalui</a:t>
            </a:r>
            <a:r>
              <a:rPr lang="en-US" altLang="en-US" sz="2800" dirty="0">
                <a:cs typeface="Times New Roman" panose="02020603050405020304" pitchFamily="18" charset="0"/>
              </a:rPr>
              <a:t> internet. </a:t>
            </a:r>
            <a:r>
              <a:rPr lang="en-US" altLang="en-US" sz="2800" dirty="0" err="1">
                <a:cs typeface="Times New Roman" panose="02020603050405020304" pitchFamily="18" charset="0"/>
              </a:rPr>
              <a:t>Protokol</a:t>
            </a:r>
            <a:r>
              <a:rPr lang="en-US" altLang="en-US" sz="2800" dirty="0">
                <a:cs typeface="Times New Roman" panose="02020603050405020304" pitchFamily="18" charset="0"/>
              </a:rPr>
              <a:t> </a:t>
            </a:r>
            <a:r>
              <a:rPr lang="en-US" altLang="en-US" sz="2800" dirty="0" err="1">
                <a:cs typeface="Times New Roman" panose="02020603050405020304" pitchFamily="18" charset="0"/>
              </a:rPr>
              <a:t>ini</a:t>
            </a:r>
            <a:r>
              <a:rPr lang="en-US" altLang="en-US" sz="2800" dirty="0">
                <a:cs typeface="Times New Roman" panose="02020603050405020304" pitchFamily="18" charset="0"/>
              </a:rPr>
              <a:t> </a:t>
            </a:r>
            <a:r>
              <a:rPr lang="en-US" altLang="en-US" sz="2800" dirty="0" err="1">
                <a:cs typeface="Times New Roman" panose="02020603050405020304" pitchFamily="18" charset="0"/>
              </a:rPr>
              <a:t>mengijinkan</a:t>
            </a:r>
            <a:r>
              <a:rPr lang="en-US" altLang="en-US" sz="2800" dirty="0">
                <a:cs typeface="Times New Roman" panose="02020603050405020304" pitchFamily="18" charset="0"/>
              </a:rPr>
              <a:t> </a:t>
            </a:r>
            <a:r>
              <a:rPr lang="en-US" altLang="en-US" sz="2800" dirty="0" err="1">
                <a:cs typeface="Times New Roman" panose="02020603050405020304" pitchFamily="18" charset="0"/>
              </a:rPr>
              <a:t>aplikasi</a:t>
            </a:r>
            <a:r>
              <a:rPr lang="en-US" altLang="en-US" sz="2800" dirty="0">
                <a:cs typeface="Times New Roman" panose="02020603050405020304" pitchFamily="18" charset="0"/>
              </a:rPr>
              <a:t> </a:t>
            </a:r>
            <a:r>
              <a:rPr lang="en-US" altLang="en-US" sz="2800" dirty="0" err="1">
                <a:cs typeface="Times New Roman" panose="02020603050405020304" pitchFamily="18" charset="0"/>
              </a:rPr>
              <a:t>pada</a:t>
            </a:r>
            <a:r>
              <a:rPr lang="en-US" altLang="en-US" sz="2800" dirty="0">
                <a:cs typeface="Times New Roman" panose="02020603050405020304" pitchFamily="18" charset="0"/>
              </a:rPr>
              <a:t> </a:t>
            </a:r>
            <a:r>
              <a:rPr lang="en-US" altLang="en-US" sz="2800" dirty="0" err="1">
                <a:cs typeface="Times New Roman" panose="02020603050405020304" pitchFamily="18" charset="0"/>
              </a:rPr>
              <a:t>klien</a:t>
            </a:r>
            <a:r>
              <a:rPr lang="en-US" altLang="en-US" sz="2800" dirty="0">
                <a:cs typeface="Times New Roman" panose="02020603050405020304" pitchFamily="18" charset="0"/>
              </a:rPr>
              <a:t>/server </a:t>
            </a:r>
            <a:r>
              <a:rPr lang="en-US" altLang="en-US" sz="2800" dirty="0" err="1">
                <a:cs typeface="Times New Roman" panose="02020603050405020304" pitchFamily="18" charset="0"/>
              </a:rPr>
              <a:t>untuk</a:t>
            </a:r>
            <a:r>
              <a:rPr lang="en-US" altLang="en-US" sz="2800" dirty="0">
                <a:cs typeface="Times New Roman" panose="02020603050405020304" pitchFamily="18" charset="0"/>
              </a:rPr>
              <a:t> </a:t>
            </a:r>
            <a:r>
              <a:rPr lang="en-US" altLang="en-US" sz="2800" dirty="0" err="1">
                <a:cs typeface="Times New Roman" panose="02020603050405020304" pitchFamily="18" charset="0"/>
              </a:rPr>
              <a:t>saling</a:t>
            </a:r>
            <a:r>
              <a:rPr lang="en-US" altLang="en-US" sz="2800" dirty="0">
                <a:cs typeface="Times New Roman" panose="02020603050405020304" pitchFamily="18" charset="0"/>
              </a:rPr>
              <a:t> </a:t>
            </a:r>
            <a:r>
              <a:rPr lang="en-US" altLang="en-US" sz="2800" dirty="0" err="1">
                <a:cs typeface="Times New Roman" panose="02020603050405020304" pitchFamily="18" charset="0"/>
              </a:rPr>
              <a:t>berkomunikasi</a:t>
            </a:r>
            <a:r>
              <a:rPr lang="en-US" altLang="en-US" sz="2800" dirty="0">
                <a:cs typeface="Times New Roman" panose="02020603050405020304" pitchFamily="18" charset="0"/>
              </a:rPr>
              <a:t> </a:t>
            </a:r>
            <a:r>
              <a:rPr lang="en-US" altLang="en-US" sz="2800" dirty="0" err="1">
                <a:cs typeface="Times New Roman" panose="02020603050405020304" pitchFamily="18" charset="0"/>
              </a:rPr>
              <a:t>pada</a:t>
            </a:r>
            <a:r>
              <a:rPr lang="en-US" altLang="en-US" sz="2800" dirty="0">
                <a:cs typeface="Times New Roman" panose="02020603050405020304" pitchFamily="18" charset="0"/>
              </a:rPr>
              <a:t> </a:t>
            </a:r>
            <a:r>
              <a:rPr lang="en-US" altLang="en-US" sz="2800" dirty="0" err="1">
                <a:cs typeface="Times New Roman" panose="02020603050405020304" pitchFamily="18" charset="0"/>
              </a:rPr>
              <a:t>sebuah</a:t>
            </a:r>
            <a:r>
              <a:rPr lang="en-US" altLang="en-US" sz="2800" dirty="0">
                <a:cs typeface="Times New Roman" panose="02020603050405020304" pitchFamily="18" charset="0"/>
              </a:rPr>
              <a:t> </a:t>
            </a:r>
            <a:r>
              <a:rPr lang="en-US" altLang="en-US" sz="2800" dirty="0" err="1">
                <a:cs typeface="Times New Roman" panose="02020603050405020304" pitchFamily="18" charset="0"/>
              </a:rPr>
              <a:t>jalur</a:t>
            </a:r>
            <a:r>
              <a:rPr lang="en-US" altLang="en-US" sz="2800" dirty="0">
                <a:cs typeface="Times New Roman" panose="02020603050405020304" pitchFamily="18" charset="0"/>
              </a:rPr>
              <a:t> yang </a:t>
            </a:r>
            <a:r>
              <a:rPr lang="en-US" altLang="en-US" sz="2800" dirty="0" err="1">
                <a:cs typeface="Times New Roman" panose="02020603050405020304" pitchFamily="18" charset="0"/>
              </a:rPr>
              <a:t>didesain</a:t>
            </a:r>
            <a:r>
              <a:rPr lang="en-US" altLang="en-US" sz="2800" dirty="0">
                <a:cs typeface="Times New Roman" panose="02020603050405020304" pitchFamily="18" charset="0"/>
              </a:rPr>
              <a:t> agar </a:t>
            </a:r>
            <a:r>
              <a:rPr lang="en-US" altLang="en-US" sz="2800" dirty="0" err="1">
                <a:cs typeface="Times New Roman" panose="02020603050405020304" pitchFamily="18" charset="0"/>
              </a:rPr>
              <a:t>tidak</a:t>
            </a:r>
            <a:r>
              <a:rPr lang="en-US" altLang="en-US" sz="2800" dirty="0">
                <a:cs typeface="Times New Roman" panose="02020603050405020304" pitchFamily="18" charset="0"/>
              </a:rPr>
              <a:t> </a:t>
            </a:r>
            <a:r>
              <a:rPr lang="en-US" altLang="en-US" sz="2800" dirty="0" err="1">
                <a:cs typeface="Times New Roman" panose="02020603050405020304" pitchFamily="18" charset="0"/>
              </a:rPr>
              <a:t>bisa</a:t>
            </a:r>
            <a:r>
              <a:rPr lang="en-US" altLang="en-US" sz="2800" dirty="0">
                <a:cs typeface="Times New Roman" panose="02020603050405020304" pitchFamily="18" charset="0"/>
              </a:rPr>
              <a:t> </a:t>
            </a:r>
            <a:r>
              <a:rPr lang="en-US" altLang="en-US" sz="2800" dirty="0" err="1">
                <a:cs typeface="Times New Roman" panose="02020603050405020304" pitchFamily="18" charset="0"/>
              </a:rPr>
              <a:t>didengarkan</a:t>
            </a:r>
            <a:r>
              <a:rPr lang="en-US" altLang="en-US" sz="2800" dirty="0">
                <a:cs typeface="Times New Roman" panose="02020603050405020304" pitchFamily="18" charset="0"/>
              </a:rPr>
              <a:t>/</a:t>
            </a:r>
            <a:r>
              <a:rPr lang="en-US" altLang="en-US" sz="2800" dirty="0" err="1">
                <a:cs typeface="Times New Roman" panose="02020603050405020304" pitchFamily="18" charset="0"/>
              </a:rPr>
              <a:t>diketahui</a:t>
            </a:r>
            <a:r>
              <a:rPr lang="en-US" altLang="en-US" sz="2800" dirty="0">
                <a:cs typeface="Times New Roman" panose="02020603050405020304" pitchFamily="18" charset="0"/>
              </a:rPr>
              <a:t> orang lain.</a:t>
            </a:r>
          </a:p>
          <a:p>
            <a:pPr algn="just"/>
            <a:endParaRPr lang="en-US" sz="2800" dirty="0">
              <a:cs typeface="Times New Roman" panose="02020603050405020304" pitchFamily="18" charset="0"/>
            </a:endParaRPr>
          </a:p>
        </p:txBody>
      </p:sp>
      <p:sp>
        <p:nvSpPr>
          <p:cNvPr id="6" name="Title 1"/>
          <p:cNvSpPr>
            <a:spLocks noGrp="1"/>
          </p:cNvSpPr>
          <p:nvPr>
            <p:ph type="title"/>
          </p:nvPr>
        </p:nvSpPr>
        <p:spPr/>
        <p:txBody>
          <a:bodyPr>
            <a:normAutofit/>
          </a:bodyPr>
          <a:lstStyle/>
          <a:p>
            <a:r>
              <a:rPr lang="en-US" sz="4800" dirty="0"/>
              <a:t>Transport Layer Security (TLS)</a:t>
            </a:r>
            <a:endParaRPr lang="id-ID" sz="4800" dirty="0"/>
          </a:p>
        </p:txBody>
      </p:sp>
    </p:spTree>
    <p:extLst>
      <p:ext uri="{BB962C8B-B14F-4D97-AF65-F5344CB8AC3E}">
        <p14:creationId xmlns:p14="http://schemas.microsoft.com/office/powerpoint/2010/main" val="1644967685"/>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00000"/>
              </a:lnSpc>
              <a:spcAft>
                <a:spcPts val="450"/>
              </a:spcAft>
            </a:pPr>
            <a:r>
              <a:rPr lang="en-US" altLang="en-US" sz="2800" dirty="0" err="1">
                <a:cs typeface="Times New Roman" panose="02020603050405020304" pitchFamily="18" charset="0"/>
              </a:rPr>
              <a:t>Tujuan</a:t>
            </a:r>
            <a:r>
              <a:rPr lang="en-US" altLang="en-US" sz="2800" dirty="0">
                <a:cs typeface="Times New Roman" panose="02020603050405020304" pitchFamily="18" charset="0"/>
              </a:rPr>
              <a:t> </a:t>
            </a:r>
            <a:r>
              <a:rPr lang="en-US" altLang="en-US" sz="2800" dirty="0" err="1">
                <a:cs typeface="Times New Roman" panose="02020603050405020304" pitchFamily="18" charset="0"/>
              </a:rPr>
              <a:t>utama</a:t>
            </a:r>
            <a:r>
              <a:rPr lang="en-US" altLang="en-US" sz="2800" dirty="0">
                <a:cs typeface="Times New Roman" panose="02020603050405020304" pitchFamily="18" charset="0"/>
              </a:rPr>
              <a:t> </a:t>
            </a:r>
            <a:r>
              <a:rPr lang="en-US" altLang="en-US" sz="2800" dirty="0" err="1">
                <a:cs typeface="Times New Roman" panose="02020603050405020304" pitchFamily="18" charset="0"/>
              </a:rPr>
              <a:t>dari</a:t>
            </a:r>
            <a:r>
              <a:rPr lang="en-US" altLang="en-US" sz="2800" dirty="0">
                <a:cs typeface="Times New Roman" panose="02020603050405020304" pitchFamily="18" charset="0"/>
              </a:rPr>
              <a:t> TLS </a:t>
            </a:r>
            <a:r>
              <a:rPr lang="en-US" altLang="en-US" sz="2800" dirty="0" err="1">
                <a:cs typeface="Times New Roman" panose="02020603050405020304" pitchFamily="18" charset="0"/>
              </a:rPr>
              <a:t>ini</a:t>
            </a:r>
            <a:r>
              <a:rPr lang="en-US" altLang="en-US" sz="2800" dirty="0">
                <a:cs typeface="Times New Roman" panose="02020603050405020304" pitchFamily="18" charset="0"/>
              </a:rPr>
              <a:t> </a:t>
            </a:r>
            <a:r>
              <a:rPr lang="en-US" altLang="en-US" sz="2800" dirty="0" err="1">
                <a:cs typeface="Times New Roman" panose="02020603050405020304" pitchFamily="18" charset="0"/>
              </a:rPr>
              <a:t>adalah</a:t>
            </a:r>
            <a:r>
              <a:rPr lang="en-US" altLang="en-US" sz="2800" dirty="0">
                <a:cs typeface="Times New Roman" panose="02020603050405020304" pitchFamily="18" charset="0"/>
              </a:rPr>
              <a:t> cryptographic security, interoperability, extensibility, </a:t>
            </a:r>
            <a:r>
              <a:rPr lang="en-US" altLang="en-US" sz="2800" dirty="0" err="1">
                <a:cs typeface="Times New Roman" panose="02020603050405020304" pitchFamily="18" charset="0"/>
              </a:rPr>
              <a:t>dan</a:t>
            </a:r>
            <a:r>
              <a:rPr lang="en-US" altLang="en-US" sz="2800" dirty="0">
                <a:cs typeface="Times New Roman" panose="02020603050405020304" pitchFamily="18" charset="0"/>
              </a:rPr>
              <a:t> relative efficiency. </a:t>
            </a:r>
            <a:r>
              <a:rPr lang="en-US" altLang="en-US" sz="2800" dirty="0" err="1">
                <a:cs typeface="Times New Roman" panose="02020603050405020304" pitchFamily="18" charset="0"/>
              </a:rPr>
              <a:t>Untuk</a:t>
            </a:r>
            <a:r>
              <a:rPr lang="en-US" altLang="en-US" sz="2800" dirty="0">
                <a:cs typeface="Times New Roman" panose="02020603050405020304" pitchFamily="18" charset="0"/>
              </a:rPr>
              <a:t> </a:t>
            </a:r>
            <a:r>
              <a:rPr lang="en-US" altLang="en-US" sz="2800" dirty="0" err="1">
                <a:cs typeface="Times New Roman" panose="02020603050405020304" pitchFamily="18" charset="0"/>
              </a:rPr>
              <a:t>mencapainya</a:t>
            </a:r>
            <a:r>
              <a:rPr lang="en-US" altLang="en-US" sz="2800" dirty="0">
                <a:cs typeface="Times New Roman" panose="02020603050405020304" pitchFamily="18" charset="0"/>
              </a:rPr>
              <a:t>, TLS </a:t>
            </a:r>
            <a:r>
              <a:rPr lang="en-US" altLang="en-US" sz="2800" dirty="0" err="1">
                <a:cs typeface="Times New Roman" panose="02020603050405020304" pitchFamily="18" charset="0"/>
              </a:rPr>
              <a:t>menerapkan</a:t>
            </a:r>
            <a:r>
              <a:rPr lang="en-US" altLang="en-US" sz="2800" dirty="0">
                <a:cs typeface="Times New Roman" panose="02020603050405020304" pitchFamily="18" charset="0"/>
              </a:rPr>
              <a:t> </a:t>
            </a:r>
            <a:r>
              <a:rPr lang="en-US" altLang="en-US" sz="2800" dirty="0" err="1">
                <a:cs typeface="Times New Roman" panose="02020603050405020304" pitchFamily="18" charset="0"/>
              </a:rPr>
              <a:t>dua</a:t>
            </a:r>
            <a:r>
              <a:rPr lang="en-US" altLang="en-US" sz="2800" dirty="0">
                <a:cs typeface="Times New Roman" panose="02020603050405020304" pitchFamily="18" charset="0"/>
              </a:rPr>
              <a:t> level </a:t>
            </a:r>
            <a:r>
              <a:rPr lang="en-US" altLang="en-US" sz="2800" dirty="0" err="1">
                <a:cs typeface="Times New Roman" panose="02020603050405020304" pitchFamily="18" charset="0"/>
              </a:rPr>
              <a:t>protokol</a:t>
            </a:r>
            <a:r>
              <a:rPr lang="en-US" altLang="en-US" sz="2800" dirty="0">
                <a:cs typeface="Times New Roman" panose="02020603050405020304" pitchFamily="18" charset="0"/>
              </a:rPr>
              <a:t> </a:t>
            </a:r>
            <a:r>
              <a:rPr lang="en-US" altLang="en-US" sz="2800" dirty="0" err="1">
                <a:cs typeface="Times New Roman" panose="02020603050405020304" pitchFamily="18" charset="0"/>
              </a:rPr>
              <a:t>pada</a:t>
            </a:r>
            <a:r>
              <a:rPr lang="en-US" altLang="en-US" sz="2800" dirty="0">
                <a:cs typeface="Times New Roman" panose="02020603050405020304" pitchFamily="18" charset="0"/>
              </a:rPr>
              <a:t> </a:t>
            </a:r>
            <a:r>
              <a:rPr lang="en-US" altLang="en-US" sz="2800" dirty="0" err="1">
                <a:cs typeface="Times New Roman" panose="02020603050405020304" pitchFamily="18" charset="0"/>
              </a:rPr>
              <a:t>kinerjanya</a:t>
            </a:r>
            <a:r>
              <a:rPr lang="en-US" altLang="en-US" sz="2800" dirty="0">
                <a:cs typeface="Times New Roman" panose="02020603050405020304" pitchFamily="18" charset="0"/>
              </a:rPr>
              <a:t> </a:t>
            </a:r>
            <a:r>
              <a:rPr lang="en-US" altLang="en-US" sz="2800" dirty="0" err="1">
                <a:cs typeface="Times New Roman" panose="02020603050405020304" pitchFamily="18" charset="0"/>
              </a:rPr>
              <a:t>yaitu</a:t>
            </a:r>
            <a:r>
              <a:rPr lang="en-US" altLang="en-US" sz="2800" dirty="0">
                <a:cs typeface="Times New Roman" panose="02020603050405020304" pitchFamily="18" charset="0"/>
              </a:rPr>
              <a:t> : </a:t>
            </a:r>
          </a:p>
          <a:p>
            <a:pPr marL="257175" indent="-257175" algn="just">
              <a:lnSpc>
                <a:spcPct val="100000"/>
              </a:lnSpc>
              <a:spcAft>
                <a:spcPts val="450"/>
              </a:spcAft>
              <a:buAutoNum type="arabicPeriod"/>
            </a:pPr>
            <a:r>
              <a:rPr lang="en-US" altLang="en-US" sz="2400" dirty="0">
                <a:cs typeface="Times New Roman" panose="02020603050405020304" pitchFamily="18" charset="0"/>
              </a:rPr>
              <a:t>TLS Record Protocol </a:t>
            </a:r>
          </a:p>
          <a:p>
            <a:pPr marL="257175" indent="-257175" algn="just">
              <a:lnSpc>
                <a:spcPct val="100000"/>
              </a:lnSpc>
              <a:spcAft>
                <a:spcPts val="450"/>
              </a:spcAft>
              <a:buAutoNum type="arabicPeriod"/>
            </a:pPr>
            <a:r>
              <a:rPr lang="en-US" altLang="en-US" sz="2400" dirty="0">
                <a:cs typeface="Times New Roman" panose="02020603050405020304" pitchFamily="18" charset="0"/>
              </a:rPr>
              <a:t>TLS Handshake Protocol.</a:t>
            </a:r>
          </a:p>
          <a:p>
            <a:endParaRPr lang="en-US" dirty="0">
              <a:cs typeface="Times New Roman" panose="02020603050405020304" pitchFamily="18" charset="0"/>
            </a:endParaRPr>
          </a:p>
        </p:txBody>
      </p:sp>
      <p:sp>
        <p:nvSpPr>
          <p:cNvPr id="4" name="Title 1"/>
          <p:cNvSpPr>
            <a:spLocks noGrp="1"/>
          </p:cNvSpPr>
          <p:nvPr>
            <p:ph type="title"/>
          </p:nvPr>
        </p:nvSpPr>
        <p:spPr/>
        <p:txBody>
          <a:bodyPr>
            <a:normAutofit/>
          </a:bodyPr>
          <a:lstStyle/>
          <a:p>
            <a:r>
              <a:rPr lang="en-US" sz="4800" dirty="0"/>
              <a:t>Transport Layer Security (TLS)</a:t>
            </a:r>
            <a:endParaRPr lang="id-ID" sz="4800" dirty="0"/>
          </a:p>
        </p:txBody>
      </p:sp>
    </p:spTree>
    <p:extLst>
      <p:ext uri="{BB962C8B-B14F-4D97-AF65-F5344CB8AC3E}">
        <p14:creationId xmlns:p14="http://schemas.microsoft.com/office/powerpoint/2010/main" val="1155326127"/>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sz="4800" dirty="0"/>
              <a:t>TLS Record protocol</a:t>
            </a:r>
            <a:endParaRPr lang="id-ID" sz="4800" dirty="0"/>
          </a:p>
        </p:txBody>
      </p:sp>
      <p:sp>
        <p:nvSpPr>
          <p:cNvPr id="7" name="Title 1"/>
          <p:cNvSpPr>
            <a:spLocks noGrp="1"/>
          </p:cNvSpPr>
          <p:nvPr>
            <p:ph idx="1"/>
          </p:nvPr>
        </p:nvSpPr>
        <p:spPr/>
        <p:txBody>
          <a:bodyPr>
            <a:normAutofit/>
          </a:bodyPr>
          <a:lstStyle/>
          <a:p>
            <a:pPr algn="just"/>
            <a:r>
              <a:rPr lang="en-US" sz="2800" dirty="0">
                <a:solidFill>
                  <a:srgbClr val="000000"/>
                </a:solidFill>
                <a:cs typeface="Times New Roman" panose="02020603050405020304" pitchFamily="18" charset="0"/>
              </a:rPr>
              <a:t>TLS record </a:t>
            </a:r>
            <a:r>
              <a:rPr lang="en-US" sz="2800" i="1" dirty="0">
                <a:solidFill>
                  <a:srgbClr val="000000"/>
                </a:solidFill>
                <a:cs typeface="Times New Roman" panose="02020603050405020304" pitchFamily="18" charset="0"/>
              </a:rPr>
              <a:t>protocol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melakukan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negosiasi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koneksi</a:t>
            </a:r>
            <a:r>
              <a:rPr lang="en-US" sz="2800" dirty="0">
                <a:solidFill>
                  <a:srgbClr val="000000"/>
                </a:solidFill>
                <a:cs typeface="Times New Roman" panose="02020603050405020304" pitchFamily="18" charset="0"/>
              </a:rPr>
              <a:t> yang private </a:t>
            </a:r>
            <a:r>
              <a:rPr lang="en-US" sz="2800" dirty="0" err="1">
                <a:solidFill>
                  <a:srgbClr val="000000"/>
                </a:solidFill>
                <a:cs typeface="Times New Roman" panose="02020603050405020304" pitchFamily="18" charset="0"/>
              </a:rPr>
              <a:t>dan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handal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antara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klien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dan</a:t>
            </a:r>
            <a:r>
              <a:rPr lang="en-US" sz="2800"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server</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Meski</a:t>
            </a:r>
            <a:r>
              <a:rPr lang="en-US" sz="2800" dirty="0">
                <a:solidFill>
                  <a:srgbClr val="000000"/>
                </a:solidFill>
                <a:cs typeface="Times New Roman" panose="02020603050405020304" pitchFamily="18" charset="0"/>
              </a:rPr>
              <a:t> record </a:t>
            </a:r>
            <a:r>
              <a:rPr lang="en-US" sz="2800" i="1" dirty="0">
                <a:solidFill>
                  <a:srgbClr val="000000"/>
                </a:solidFill>
                <a:cs typeface="Times New Roman" panose="02020603050405020304" pitchFamily="18" charset="0"/>
              </a:rPr>
              <a:t>protocol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bisa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digunakan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tanpa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enkripsi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protokol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ini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tetap</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menggunakan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kunci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kriptografi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simetris</a:t>
            </a:r>
            <a:r>
              <a:rPr lang="en-US" sz="2800"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symmetric cryptography Keys</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untuk</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memastikan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keamanan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koneksi</a:t>
            </a:r>
            <a:r>
              <a:rPr lang="en-US" sz="2800" dirty="0">
                <a:solidFill>
                  <a:srgbClr val="000000"/>
                </a:solidFill>
                <a:cs typeface="Times New Roman" panose="02020603050405020304" pitchFamily="18" charset="0"/>
              </a:rPr>
              <a:t> yang </a:t>
            </a:r>
            <a:r>
              <a:rPr lang="en-US" sz="2800" dirty="0" err="1">
                <a:solidFill>
                  <a:srgbClr val="000000"/>
                </a:solidFill>
                <a:cs typeface="Times New Roman" panose="02020603050405020304" pitchFamily="18" charset="0"/>
              </a:rPr>
              <a:t>terjalin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Koneksi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ini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diamankan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melalui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pemakaian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fungsi</a:t>
            </a:r>
            <a:r>
              <a:rPr lang="en-US" sz="2800" dirty="0">
                <a:solidFill>
                  <a:srgbClr val="000000"/>
                </a:solidFill>
                <a:cs typeface="Times New Roman" panose="02020603050405020304" pitchFamily="18" charset="0"/>
              </a:rPr>
              <a:t> hash yang </a:t>
            </a:r>
            <a:r>
              <a:rPr lang="en-US" sz="2800" dirty="0" err="1">
                <a:solidFill>
                  <a:srgbClr val="000000"/>
                </a:solidFill>
                <a:cs typeface="Times New Roman" panose="02020603050405020304" pitchFamily="18" charset="0"/>
              </a:rPr>
              <a:t>dihasilkan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oleh</a:t>
            </a:r>
            <a:r>
              <a:rPr lang="en-US" sz="2800"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Message Authentication Code. </a:t>
            </a:r>
            <a:endParaRPr lang="en-US" sz="2800" dirty="0">
              <a:cs typeface="Times New Roman" panose="02020603050405020304" pitchFamily="18" charset="0"/>
            </a:endParaRPr>
          </a:p>
          <a:p>
            <a:pPr algn="just"/>
            <a:endParaRPr lang="id-ID" sz="2800" dirty="0"/>
          </a:p>
        </p:txBody>
      </p:sp>
    </p:spTree>
    <p:extLst>
      <p:ext uri="{BB962C8B-B14F-4D97-AF65-F5344CB8AC3E}">
        <p14:creationId xmlns:p14="http://schemas.microsoft.com/office/powerpoint/2010/main" val="844458867"/>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a:t>Tls</a:t>
            </a:r>
            <a:r>
              <a:rPr lang="en-US" sz="4800" dirty="0"/>
              <a:t> handshake protocol</a:t>
            </a:r>
          </a:p>
        </p:txBody>
      </p:sp>
      <p:sp>
        <p:nvSpPr>
          <p:cNvPr id="3" name="Content Placeholder 2"/>
          <p:cNvSpPr>
            <a:spLocks noGrp="1"/>
          </p:cNvSpPr>
          <p:nvPr>
            <p:ph idx="1"/>
          </p:nvPr>
        </p:nvSpPr>
        <p:spPr/>
        <p:txBody>
          <a:bodyPr>
            <a:normAutofit/>
          </a:bodyPr>
          <a:lstStyle/>
          <a:p>
            <a:pPr algn="just"/>
            <a:r>
              <a:rPr lang="en-US" sz="2800" dirty="0">
                <a:solidFill>
                  <a:srgbClr val="000000"/>
                </a:solidFill>
                <a:cs typeface="Times New Roman" panose="02020603050405020304" pitchFamily="18" charset="0"/>
              </a:rPr>
              <a:t>TLS Handshake </a:t>
            </a:r>
            <a:r>
              <a:rPr lang="en-US" sz="2800" i="1" dirty="0">
                <a:solidFill>
                  <a:srgbClr val="000000"/>
                </a:solidFill>
                <a:cs typeface="Times New Roman" panose="02020603050405020304" pitchFamily="18" charset="0"/>
              </a:rPr>
              <a:t>protocol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mengijinkan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komunikasi</a:t>
            </a:r>
            <a:r>
              <a:rPr lang="en-US" sz="2800" dirty="0">
                <a:solidFill>
                  <a:srgbClr val="000000"/>
                </a:solidFill>
                <a:cs typeface="Times New Roman" panose="02020603050405020304" pitchFamily="18" charset="0"/>
              </a:rPr>
              <a:t> yang </a:t>
            </a:r>
            <a:r>
              <a:rPr lang="en-US" sz="2800" dirty="0" err="1">
                <a:solidFill>
                  <a:srgbClr val="000000"/>
                </a:solidFill>
                <a:cs typeface="Times New Roman" panose="02020603050405020304" pitchFamily="18" charset="0"/>
              </a:rPr>
              <a:t>telah</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ter-autentikasi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untuk</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memulai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koneksi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antara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klien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dan</a:t>
            </a:r>
            <a:r>
              <a:rPr lang="en-US" sz="2800"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server</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Protokol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ini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mengijinkan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klien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dan</a:t>
            </a:r>
            <a:r>
              <a:rPr lang="en-US" sz="2800" dirty="0">
                <a:solidFill>
                  <a:srgbClr val="000000"/>
                </a:solidFill>
                <a:cs typeface="Times New Roman" panose="02020603050405020304" pitchFamily="18" charset="0"/>
              </a:rPr>
              <a:t> </a:t>
            </a:r>
            <a:r>
              <a:rPr lang="en-US" sz="2800" i="1" dirty="0">
                <a:solidFill>
                  <a:srgbClr val="000000"/>
                </a:solidFill>
                <a:cs typeface="Times New Roman" panose="02020603050405020304" pitchFamily="18" charset="0"/>
              </a:rPr>
              <a:t>server</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untuk</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saling</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berbicara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dengan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bahasa</a:t>
            </a:r>
            <a:r>
              <a:rPr lang="en-US" sz="2800" dirty="0">
                <a:solidFill>
                  <a:srgbClr val="000000"/>
                </a:solidFill>
                <a:cs typeface="Times New Roman" panose="02020603050405020304" pitchFamily="18" charset="0"/>
              </a:rPr>
              <a:t> yang </a:t>
            </a:r>
            <a:r>
              <a:rPr lang="en-US" sz="2800" dirty="0" err="1">
                <a:solidFill>
                  <a:srgbClr val="000000"/>
                </a:solidFill>
                <a:cs typeface="Times New Roman" panose="02020603050405020304" pitchFamily="18" charset="0"/>
              </a:rPr>
              <a:t>sama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mengijinkan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kedua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belah</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pihak</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untuk</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menyetujui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sebuah</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algoritma</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enkripsi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dan</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kunci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enkripsi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terlebih</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dahulu</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sebelum</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protokol</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aplikasi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memulai</a:t>
            </a:r>
            <a:r>
              <a:rPr lang="en-US" sz="2800" dirty="0">
                <a:solidFill>
                  <a:srgbClr val="000000"/>
                </a:solidFill>
                <a:cs typeface="Times New Roman" panose="02020603050405020304" pitchFamily="18" charset="0"/>
              </a:rPr>
              <a:t> </a:t>
            </a:r>
            <a:r>
              <a:rPr lang="en-US" sz="2800" dirty="0" err="1">
                <a:solidFill>
                  <a:srgbClr val="000000"/>
                </a:solidFill>
                <a:cs typeface="Times New Roman" panose="02020603050405020304" pitchFamily="18" charset="0"/>
              </a:rPr>
              <a:t>pengiriman</a:t>
            </a:r>
            <a:r>
              <a:rPr lang="en-US" sz="2800" dirty="0">
                <a:solidFill>
                  <a:srgbClr val="000000"/>
                </a:solidFill>
                <a:cs typeface="Times New Roman" panose="02020603050405020304" pitchFamily="18" charset="0"/>
              </a:rPr>
              <a:t> data.</a:t>
            </a:r>
            <a:endParaRPr lang="en-US" sz="2800" dirty="0">
              <a:cs typeface="Times New Roman" panose="02020603050405020304" pitchFamily="18" charset="0"/>
            </a:endParaRPr>
          </a:p>
          <a:p>
            <a:pPr algn="just"/>
            <a:endParaRPr lang="en-US" sz="2800" dirty="0">
              <a:cs typeface="Times New Roman" panose="02020603050405020304" pitchFamily="18" charset="0"/>
            </a:endParaRPr>
          </a:p>
        </p:txBody>
      </p:sp>
    </p:spTree>
    <p:extLst>
      <p:ext uri="{BB962C8B-B14F-4D97-AF65-F5344CB8AC3E}">
        <p14:creationId xmlns:p14="http://schemas.microsoft.com/office/powerpoint/2010/main" val="3149264574"/>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a:t>Keamanan</a:t>
            </a:r>
            <a:r>
              <a:rPr lang="en-US" sz="4800" dirty="0"/>
              <a:t> </a:t>
            </a:r>
            <a:r>
              <a:rPr lang="en-US" sz="4800" dirty="0" err="1"/>
              <a:t>tls</a:t>
            </a:r>
            <a:endParaRPr lang="en-US" sz="4800" dirty="0"/>
          </a:p>
        </p:txBody>
      </p:sp>
      <p:sp>
        <p:nvSpPr>
          <p:cNvPr id="3" name="Content Placeholder 2"/>
          <p:cNvSpPr>
            <a:spLocks noGrp="1"/>
          </p:cNvSpPr>
          <p:nvPr>
            <p:ph idx="1"/>
          </p:nvPr>
        </p:nvSpPr>
        <p:spPr>
          <a:xfrm>
            <a:off x="768096" y="2141944"/>
            <a:ext cx="7290055" cy="4023360"/>
          </a:xfrm>
        </p:spPr>
        <p:txBody>
          <a:bodyPr>
            <a:noAutofit/>
          </a:bodyPr>
          <a:lstStyle/>
          <a:p>
            <a:pPr algn="just">
              <a:lnSpc>
                <a:spcPct val="100000"/>
              </a:lnSpc>
              <a:spcAft>
                <a:spcPts val="450"/>
              </a:spcAft>
            </a:pPr>
            <a:r>
              <a:rPr lang="en-US" sz="2800" dirty="0">
                <a:solidFill>
                  <a:srgbClr val="252525"/>
                </a:solidFill>
                <a:latin typeface="+mj-lt"/>
                <a:cs typeface="Times New Roman" panose="02020603050405020304" pitchFamily="18" charset="0"/>
              </a:rPr>
              <a:t>TLS </a:t>
            </a:r>
            <a:r>
              <a:rPr lang="en-US" sz="2800" dirty="0" err="1">
                <a:solidFill>
                  <a:srgbClr val="252525"/>
                </a:solidFill>
                <a:latin typeface="+mj-lt"/>
                <a:cs typeface="Times New Roman" panose="02020603050405020304" pitchFamily="18" charset="0"/>
              </a:rPr>
              <a:t>memiliki</a:t>
            </a:r>
            <a:r>
              <a:rPr lang="en-US" sz="2800" dirty="0">
                <a:solidFill>
                  <a:srgbClr val="252525"/>
                </a:solidFill>
                <a:latin typeface="+mj-lt"/>
                <a:cs typeface="Times New Roman" panose="02020603050405020304" pitchFamily="18" charset="0"/>
              </a:rPr>
              <a:t> </a:t>
            </a:r>
            <a:r>
              <a:rPr lang="en-US" sz="2800" dirty="0" err="1">
                <a:solidFill>
                  <a:srgbClr val="252525"/>
                </a:solidFill>
                <a:latin typeface="+mj-lt"/>
                <a:cs typeface="Times New Roman" panose="02020603050405020304" pitchFamily="18" charset="0"/>
              </a:rPr>
              <a:t>sejumlah</a:t>
            </a:r>
            <a:r>
              <a:rPr lang="en-US" sz="2800" dirty="0">
                <a:solidFill>
                  <a:srgbClr val="252525"/>
                </a:solidFill>
                <a:latin typeface="+mj-lt"/>
                <a:cs typeface="Times New Roman" panose="02020603050405020304" pitchFamily="18" charset="0"/>
              </a:rPr>
              <a:t> </a:t>
            </a:r>
            <a:r>
              <a:rPr lang="en-US" sz="2800" dirty="0" err="1">
                <a:solidFill>
                  <a:srgbClr val="252525"/>
                </a:solidFill>
                <a:latin typeface="+mj-lt"/>
                <a:cs typeface="Times New Roman" panose="02020603050405020304" pitchFamily="18" charset="0"/>
              </a:rPr>
              <a:t>pengukuran</a:t>
            </a:r>
            <a:r>
              <a:rPr lang="en-US" sz="2800" dirty="0">
                <a:solidFill>
                  <a:srgbClr val="252525"/>
                </a:solidFill>
                <a:latin typeface="+mj-lt"/>
                <a:cs typeface="Times New Roman" panose="02020603050405020304" pitchFamily="18" charset="0"/>
              </a:rPr>
              <a:t> </a:t>
            </a:r>
            <a:r>
              <a:rPr lang="en-US" sz="2800" dirty="0" err="1">
                <a:latin typeface="+mj-lt"/>
                <a:cs typeface="Times New Roman" panose="02020603050405020304" pitchFamily="18" charset="0"/>
              </a:rPr>
              <a:t>keamanan</a:t>
            </a:r>
            <a:r>
              <a:rPr lang="en-US" sz="2800" dirty="0">
                <a:latin typeface="+mj-lt"/>
                <a:cs typeface="Times New Roman" panose="02020603050405020304" pitchFamily="18" charset="0"/>
              </a:rPr>
              <a:t> </a:t>
            </a:r>
            <a:r>
              <a:rPr lang="en-US" sz="2800" dirty="0">
                <a:solidFill>
                  <a:srgbClr val="252525"/>
                </a:solidFill>
                <a:latin typeface="+mj-lt"/>
                <a:cs typeface="Times New Roman" panose="02020603050405020304" pitchFamily="18" charset="0"/>
              </a:rPr>
              <a:t>:</a:t>
            </a:r>
          </a:p>
          <a:p>
            <a:pPr marL="342900" indent="-342900" algn="just">
              <a:lnSpc>
                <a:spcPct val="100000"/>
              </a:lnSpc>
              <a:spcAft>
                <a:spcPts val="450"/>
              </a:spcAft>
              <a:buFont typeface="+mj-lt"/>
              <a:buAutoNum type="arabicPeriod"/>
            </a:pPr>
            <a:r>
              <a:rPr lang="en-US" sz="2400" dirty="0" err="1">
                <a:solidFill>
                  <a:srgbClr val="252525"/>
                </a:solidFill>
                <a:latin typeface="+mj-lt"/>
                <a:cs typeface="Times New Roman" panose="02020603050405020304" pitchFamily="18" charset="0"/>
              </a:rPr>
              <a:t>Perlindungan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terhadap</a:t>
            </a:r>
            <a:r>
              <a:rPr lang="en-US" sz="2400" dirty="0">
                <a:solidFill>
                  <a:srgbClr val="252525"/>
                </a:solidFill>
                <a:latin typeface="+mj-lt"/>
                <a:cs typeface="Times New Roman" panose="02020603050405020304" pitchFamily="18" charset="0"/>
              </a:rPr>
              <a:t> </a:t>
            </a:r>
            <a:r>
              <a:rPr lang="en-US" sz="2400" i="1" dirty="0">
                <a:solidFill>
                  <a:srgbClr val="252525"/>
                </a:solidFill>
                <a:latin typeface="+mj-lt"/>
                <a:cs typeface="Times New Roman" panose="02020603050405020304" pitchFamily="18" charset="0"/>
              </a:rPr>
              <a:t>downgrade</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protokol</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ke</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versi</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sebelumnya</a:t>
            </a:r>
            <a:r>
              <a:rPr lang="en-US" sz="2400" dirty="0">
                <a:solidFill>
                  <a:srgbClr val="252525"/>
                </a:solidFill>
                <a:latin typeface="+mj-lt"/>
                <a:cs typeface="Times New Roman" panose="02020603050405020304" pitchFamily="18" charset="0"/>
              </a:rPr>
              <a:t>.</a:t>
            </a:r>
          </a:p>
          <a:p>
            <a:pPr marL="342900" indent="-342900" algn="just">
              <a:lnSpc>
                <a:spcPct val="100000"/>
              </a:lnSpc>
              <a:spcAft>
                <a:spcPts val="450"/>
              </a:spcAft>
              <a:buFont typeface="+mj-lt"/>
              <a:buAutoNum type="arabicPeriod"/>
            </a:pPr>
            <a:r>
              <a:rPr lang="en-US" sz="2400" dirty="0" err="1">
                <a:solidFill>
                  <a:srgbClr val="252525"/>
                </a:solidFill>
                <a:latin typeface="+mj-lt"/>
                <a:cs typeface="Times New Roman" panose="02020603050405020304" pitchFamily="18" charset="0"/>
              </a:rPr>
              <a:t>Penggunaan</a:t>
            </a:r>
            <a:r>
              <a:rPr lang="en-US" sz="2400" dirty="0">
                <a:solidFill>
                  <a:srgbClr val="252525"/>
                </a:solidFill>
                <a:latin typeface="+mj-lt"/>
                <a:cs typeface="Times New Roman" panose="02020603050405020304" pitchFamily="18" charset="0"/>
              </a:rPr>
              <a:t> </a:t>
            </a:r>
            <a:r>
              <a:rPr lang="en-US" sz="2400" i="1" dirty="0">
                <a:solidFill>
                  <a:srgbClr val="252525"/>
                </a:solidFill>
                <a:latin typeface="+mj-lt"/>
                <a:cs typeface="Times New Roman" panose="02020603050405020304" pitchFamily="18" charset="0"/>
              </a:rPr>
              <a:t>message digest</a:t>
            </a:r>
            <a:r>
              <a:rPr lang="en-US" sz="2400" dirty="0">
                <a:solidFill>
                  <a:srgbClr val="252525"/>
                </a:solidFill>
                <a:latin typeface="+mj-lt"/>
                <a:cs typeface="Times New Roman" panose="02020603050405020304" pitchFamily="18" charset="0"/>
              </a:rPr>
              <a:t> yang </a:t>
            </a:r>
            <a:r>
              <a:rPr lang="en-US" sz="2400" dirty="0" err="1">
                <a:solidFill>
                  <a:srgbClr val="252525"/>
                </a:solidFill>
                <a:latin typeface="+mj-lt"/>
                <a:cs typeface="Times New Roman" panose="02020603050405020304" pitchFamily="18" charset="0"/>
              </a:rPr>
              <a:t>dilengkapi</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dengan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kunci</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sehingga</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hanya</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pemegang</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kunci</a:t>
            </a:r>
            <a:r>
              <a:rPr lang="en-US" sz="2400" dirty="0">
                <a:solidFill>
                  <a:srgbClr val="252525"/>
                </a:solidFill>
                <a:latin typeface="+mj-lt"/>
                <a:cs typeface="Times New Roman" panose="02020603050405020304" pitchFamily="18" charset="0"/>
              </a:rPr>
              <a:t> yang </a:t>
            </a:r>
            <a:r>
              <a:rPr lang="en-US" sz="2400" dirty="0" err="1">
                <a:solidFill>
                  <a:srgbClr val="252525"/>
                </a:solidFill>
                <a:latin typeface="+mj-lt"/>
                <a:cs typeface="Times New Roman" panose="02020603050405020304" pitchFamily="18" charset="0"/>
              </a:rPr>
              <a:t>dapat</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melihat</a:t>
            </a:r>
            <a:r>
              <a:rPr lang="en-US" sz="2400" dirty="0">
                <a:solidFill>
                  <a:srgbClr val="252525"/>
                </a:solidFill>
                <a:latin typeface="+mj-lt"/>
                <a:cs typeface="Times New Roman" panose="02020603050405020304" pitchFamily="18" charset="0"/>
              </a:rPr>
              <a:t> </a:t>
            </a:r>
            <a:r>
              <a:rPr lang="en-US" sz="2400" i="1" dirty="0">
                <a:solidFill>
                  <a:srgbClr val="252525"/>
                </a:solidFill>
                <a:latin typeface="+mj-lt"/>
                <a:cs typeface="Times New Roman" panose="02020603050405020304" pitchFamily="18" charset="0"/>
              </a:rPr>
              <a:t>message authentication code</a:t>
            </a:r>
            <a:r>
              <a:rPr lang="en-US" sz="2400" dirty="0">
                <a:solidFill>
                  <a:srgbClr val="252525"/>
                </a:solidFill>
                <a:latin typeface="+mj-lt"/>
                <a:cs typeface="Times New Roman" panose="02020603050405020304" pitchFamily="18" charset="0"/>
              </a:rPr>
              <a:t> (MAC).</a:t>
            </a:r>
          </a:p>
          <a:p>
            <a:pPr marL="342900" indent="-342900" algn="just">
              <a:lnSpc>
                <a:spcPct val="100000"/>
              </a:lnSpc>
              <a:spcAft>
                <a:spcPts val="450"/>
              </a:spcAft>
              <a:buFont typeface="+mj-lt"/>
              <a:buAutoNum type="arabicPeriod"/>
            </a:pPr>
            <a:r>
              <a:rPr lang="en-US" sz="2400" dirty="0">
                <a:solidFill>
                  <a:srgbClr val="252525"/>
                </a:solidFill>
                <a:latin typeface="+mj-lt"/>
                <a:cs typeface="Times New Roman" panose="02020603050405020304" pitchFamily="18" charset="0"/>
              </a:rPr>
              <a:t>SSL 3.0 yang </a:t>
            </a:r>
            <a:r>
              <a:rPr lang="en-US" sz="2400" dirty="0" err="1">
                <a:solidFill>
                  <a:srgbClr val="252525"/>
                </a:solidFill>
                <a:latin typeface="+mj-lt"/>
                <a:cs typeface="Times New Roman" panose="02020603050405020304" pitchFamily="18" charset="0"/>
              </a:rPr>
              <a:t>merupakan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pengembangan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dari</a:t>
            </a:r>
            <a:r>
              <a:rPr lang="en-US" sz="2400" dirty="0">
                <a:solidFill>
                  <a:srgbClr val="252525"/>
                </a:solidFill>
                <a:latin typeface="+mj-lt"/>
                <a:cs typeface="Times New Roman" panose="02020603050405020304" pitchFamily="18" charset="0"/>
              </a:rPr>
              <a:t> SSL 2.0 </a:t>
            </a:r>
            <a:r>
              <a:rPr lang="en-US" sz="2400" dirty="0" err="1">
                <a:solidFill>
                  <a:srgbClr val="252525"/>
                </a:solidFill>
                <a:latin typeface="+mj-lt"/>
                <a:cs typeface="Times New Roman" panose="02020603050405020304" pitchFamily="18" charset="0"/>
              </a:rPr>
              <a:t>dengan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menambahkan</a:t>
            </a:r>
            <a:r>
              <a:rPr lang="en-US" sz="2400" dirty="0">
                <a:solidFill>
                  <a:srgbClr val="252525"/>
                </a:solidFill>
                <a:latin typeface="+mj-lt"/>
                <a:cs typeface="Times New Roman" panose="02020603050405020304" pitchFamily="18" charset="0"/>
              </a:rPr>
              <a:t> cipher </a:t>
            </a:r>
            <a:r>
              <a:rPr lang="en-US" sz="2400" dirty="0" err="1">
                <a:solidFill>
                  <a:srgbClr val="252525"/>
                </a:solidFill>
                <a:latin typeface="+mj-lt"/>
                <a:cs typeface="Times New Roman" panose="02020603050405020304" pitchFamily="18" charset="0"/>
              </a:rPr>
              <a:t>berbasis</a:t>
            </a:r>
            <a:r>
              <a:rPr lang="en-US" sz="2400" dirty="0">
                <a:solidFill>
                  <a:srgbClr val="252525"/>
                </a:solidFill>
                <a:latin typeface="+mj-lt"/>
                <a:cs typeface="Times New Roman" panose="02020603050405020304" pitchFamily="18" charset="0"/>
              </a:rPr>
              <a:t> SHA-1 </a:t>
            </a:r>
            <a:r>
              <a:rPr lang="en-US" sz="2400" dirty="0" err="1">
                <a:solidFill>
                  <a:srgbClr val="252525"/>
                </a:solidFill>
                <a:latin typeface="+mj-lt"/>
                <a:cs typeface="Times New Roman" panose="02020603050405020304" pitchFamily="18" charset="0"/>
              </a:rPr>
              <a:t>dan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dukungan</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terhadap</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autentikasi</a:t>
            </a:r>
            <a:r>
              <a:rPr lang="en-US" sz="2400" dirty="0">
                <a:solidFill>
                  <a:srgbClr val="252525"/>
                </a:solidFill>
                <a:latin typeface="+mj-lt"/>
                <a:cs typeface="Times New Roman" panose="02020603050405020304" pitchFamily="18" charset="0"/>
              </a:rPr>
              <a:t> </a:t>
            </a:r>
            <a:r>
              <a:rPr lang="en-US" sz="2400" dirty="0" err="1">
                <a:solidFill>
                  <a:srgbClr val="252525"/>
                </a:solidFill>
                <a:latin typeface="+mj-lt"/>
                <a:cs typeface="Times New Roman" panose="02020603050405020304" pitchFamily="18" charset="0"/>
              </a:rPr>
              <a:t>sertifikat</a:t>
            </a:r>
            <a:r>
              <a:rPr lang="en-US" sz="2400" dirty="0">
                <a:solidFill>
                  <a:srgbClr val="252525"/>
                </a:solidFill>
                <a:latin typeface="+mj-lt"/>
                <a:cs typeface="Times New Roman" panose="02020603050405020304" pitchFamily="18" charset="0"/>
              </a:rPr>
              <a:t>.</a:t>
            </a:r>
          </a:p>
          <a:p>
            <a:pPr>
              <a:lnSpc>
                <a:spcPct val="100000"/>
              </a:lnSpc>
            </a:pPr>
            <a:endParaRPr lang="en-US" sz="2800" dirty="0">
              <a:latin typeface="+mj-lt"/>
            </a:endParaRPr>
          </a:p>
        </p:txBody>
      </p:sp>
    </p:spTree>
    <p:extLst>
      <p:ext uri="{BB962C8B-B14F-4D97-AF65-F5344CB8AC3E}">
        <p14:creationId xmlns:p14="http://schemas.microsoft.com/office/powerpoint/2010/main" val="796592275"/>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 Tujuan Utama SSL</a:t>
            </a:r>
          </a:p>
        </p:txBody>
      </p:sp>
      <p:sp>
        <p:nvSpPr>
          <p:cNvPr id="3" name="Content Placeholder 2"/>
          <p:cNvSpPr>
            <a:spLocks noGrp="1"/>
          </p:cNvSpPr>
          <p:nvPr>
            <p:ph idx="1"/>
          </p:nvPr>
        </p:nvSpPr>
        <p:spPr>
          <a:xfrm>
            <a:off x="768096" y="2132856"/>
            <a:ext cx="7290055" cy="4023360"/>
          </a:xfrm>
        </p:spPr>
        <p:txBody>
          <a:bodyPr>
            <a:normAutofit lnSpcReduction="10000"/>
          </a:bodyPr>
          <a:lstStyle/>
          <a:p>
            <a:pPr algn="just"/>
            <a:r>
              <a:rPr lang="sv-SE" sz="2800" b="1" dirty="0"/>
              <a:t>Authentication</a:t>
            </a:r>
            <a:endParaRPr lang="id-ID" sz="2800" b="1" dirty="0"/>
          </a:p>
          <a:p>
            <a:pPr algn="just">
              <a:buNone/>
            </a:pPr>
            <a:r>
              <a:rPr lang="id-ID" b="1" dirty="0"/>
              <a:t>	</a:t>
            </a:r>
            <a:r>
              <a:rPr lang="sv-SE" sz="2400" dirty="0"/>
              <a:t>Memastikan bahwa message yang diterima berasal dari seseorang yang tersurat</a:t>
            </a:r>
            <a:endParaRPr lang="id-ID" sz="2400" dirty="0"/>
          </a:p>
          <a:p>
            <a:pPr algn="just"/>
            <a:r>
              <a:rPr lang="id-ID" sz="2800" b="1" dirty="0"/>
              <a:t>Confidentiality </a:t>
            </a:r>
          </a:p>
          <a:p>
            <a:pPr algn="just">
              <a:buNone/>
            </a:pPr>
            <a:r>
              <a:rPr lang="id-ID" sz="2400" b="1" dirty="0"/>
              <a:t>	</a:t>
            </a:r>
            <a:r>
              <a:rPr lang="id-ID" sz="2400" dirty="0"/>
              <a:t>Melindungi pesan dari suatu usaha pembacaan oleh penerima yang tidak berhak disepanjang perjalanannya.</a:t>
            </a:r>
          </a:p>
          <a:p>
            <a:pPr algn="just"/>
            <a:r>
              <a:rPr lang="sv-SE" sz="2800" b="1" dirty="0"/>
              <a:t>Integrity</a:t>
            </a:r>
            <a:endParaRPr lang="id-ID" sz="2800" b="1" dirty="0"/>
          </a:p>
          <a:p>
            <a:pPr algn="just">
              <a:buNone/>
            </a:pPr>
            <a:r>
              <a:rPr lang="id-ID" b="1" dirty="0"/>
              <a:t>	</a:t>
            </a:r>
            <a:r>
              <a:rPr lang="sv-SE" sz="2400" dirty="0"/>
              <a:t>Memastikan bahwa pesan asli, tidak mengalami perubahan dalam perjalanannya.</a:t>
            </a:r>
            <a:endParaRPr lang="id-ID" sz="2400" dirty="0"/>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IP Sec</a:t>
            </a:r>
          </a:p>
        </p:txBody>
      </p:sp>
      <p:sp>
        <p:nvSpPr>
          <p:cNvPr id="3" name="Content Placeholder 2"/>
          <p:cNvSpPr>
            <a:spLocks noGrp="1"/>
          </p:cNvSpPr>
          <p:nvPr>
            <p:ph idx="1"/>
          </p:nvPr>
        </p:nvSpPr>
        <p:spPr>
          <a:xfrm>
            <a:off x="768096" y="1916832"/>
            <a:ext cx="7290055" cy="4680520"/>
          </a:xfrm>
        </p:spPr>
        <p:txBody>
          <a:bodyPr>
            <a:noAutofit/>
          </a:bodyPr>
          <a:lstStyle/>
          <a:p>
            <a:pPr algn="just"/>
            <a:r>
              <a:rPr lang="en-US" sz="2600" dirty="0" err="1"/>
              <a:t>IPSec</a:t>
            </a:r>
            <a:r>
              <a:rPr lang="en-US" sz="2600" dirty="0"/>
              <a:t> (</a:t>
            </a:r>
            <a:r>
              <a:rPr lang="en-US" sz="2600" dirty="0" err="1"/>
              <a:t>singkatan</a:t>
            </a:r>
            <a:r>
              <a:rPr lang="en-US" sz="2600" dirty="0"/>
              <a:t> </a:t>
            </a:r>
            <a:r>
              <a:rPr lang="en-US" sz="2600" dirty="0" err="1"/>
              <a:t>dari</a:t>
            </a:r>
            <a:r>
              <a:rPr lang="en-US" sz="2600" dirty="0"/>
              <a:t> IP Security) </a:t>
            </a:r>
            <a:r>
              <a:rPr lang="en-US" sz="2600" dirty="0" err="1"/>
              <a:t>adalah</a:t>
            </a:r>
            <a:r>
              <a:rPr lang="en-US" sz="2600" dirty="0"/>
              <a:t> </a:t>
            </a:r>
            <a:r>
              <a:rPr lang="en-US" sz="2600" dirty="0" err="1"/>
              <a:t>sebuah</a:t>
            </a:r>
            <a:r>
              <a:rPr lang="en-US" sz="2600" dirty="0"/>
              <a:t> </a:t>
            </a:r>
            <a:r>
              <a:rPr lang="en-US" sz="2600" dirty="0" err="1"/>
              <a:t>protokol</a:t>
            </a:r>
            <a:r>
              <a:rPr lang="en-US" sz="2600" dirty="0"/>
              <a:t> yang </a:t>
            </a:r>
            <a:r>
              <a:rPr lang="en-US" sz="2600" dirty="0" err="1"/>
              <a:t>digunakan</a:t>
            </a:r>
            <a:r>
              <a:rPr lang="en-US" sz="2600" dirty="0"/>
              <a:t> </a:t>
            </a:r>
            <a:r>
              <a:rPr lang="en-US" sz="2600" dirty="0" err="1"/>
              <a:t>untuk</a:t>
            </a:r>
            <a:r>
              <a:rPr lang="en-US" sz="2600" dirty="0"/>
              <a:t> </a:t>
            </a:r>
            <a:r>
              <a:rPr lang="en-US" sz="2600" dirty="0" err="1"/>
              <a:t>mengamankan</a:t>
            </a:r>
            <a:r>
              <a:rPr lang="en-US" sz="2600" dirty="0"/>
              <a:t> </a:t>
            </a:r>
            <a:r>
              <a:rPr lang="en-US" sz="2600" dirty="0" err="1"/>
              <a:t>transmisi</a:t>
            </a:r>
            <a:r>
              <a:rPr lang="en-US" sz="2600" dirty="0"/>
              <a:t> datagram </a:t>
            </a:r>
            <a:r>
              <a:rPr lang="en-US" sz="2600" dirty="0" err="1"/>
              <a:t>dalam</a:t>
            </a:r>
            <a:r>
              <a:rPr lang="en-US" sz="2600" dirty="0"/>
              <a:t> </a:t>
            </a:r>
            <a:r>
              <a:rPr lang="en-US" sz="2600" dirty="0" err="1"/>
              <a:t>sebuah</a:t>
            </a:r>
            <a:r>
              <a:rPr lang="en-US" sz="2600" dirty="0"/>
              <a:t> internetwork </a:t>
            </a:r>
            <a:r>
              <a:rPr lang="en-US" sz="2600" dirty="0" err="1"/>
              <a:t>berbasis</a:t>
            </a:r>
            <a:r>
              <a:rPr lang="en-US" sz="2600" dirty="0"/>
              <a:t> TCP/IP.</a:t>
            </a:r>
          </a:p>
          <a:p>
            <a:pPr algn="just"/>
            <a:r>
              <a:rPr lang="en-US" sz="2600" dirty="0" err="1"/>
              <a:t>IPSec</a:t>
            </a:r>
            <a:r>
              <a:rPr lang="en-US" sz="2600" dirty="0"/>
              <a:t> </a:t>
            </a:r>
            <a:r>
              <a:rPr lang="en-US" sz="2600" dirty="0" err="1"/>
              <a:t>melakukan</a:t>
            </a:r>
            <a:r>
              <a:rPr lang="en-US" sz="2600" dirty="0"/>
              <a:t> </a:t>
            </a:r>
            <a:r>
              <a:rPr lang="en-US" sz="2600" dirty="0" err="1"/>
              <a:t>enkripsi</a:t>
            </a:r>
            <a:r>
              <a:rPr lang="en-US" sz="2600" dirty="0"/>
              <a:t> </a:t>
            </a:r>
            <a:r>
              <a:rPr lang="en-US" sz="2600" dirty="0" err="1"/>
              <a:t>terhadap</a:t>
            </a:r>
            <a:r>
              <a:rPr lang="en-US" sz="2600" dirty="0"/>
              <a:t> data </a:t>
            </a:r>
            <a:r>
              <a:rPr lang="en-US" sz="2600" dirty="0" err="1"/>
              <a:t>pada</a:t>
            </a:r>
            <a:r>
              <a:rPr lang="en-US" sz="2600" dirty="0"/>
              <a:t> </a:t>
            </a:r>
            <a:r>
              <a:rPr lang="en-US" sz="2600" dirty="0" err="1"/>
              <a:t>lapisan</a:t>
            </a:r>
            <a:r>
              <a:rPr lang="en-US" sz="2600" dirty="0"/>
              <a:t> yang </a:t>
            </a:r>
            <a:r>
              <a:rPr lang="en-US" sz="2600" dirty="0" err="1"/>
              <a:t>sama</a:t>
            </a:r>
            <a:r>
              <a:rPr lang="en-US" sz="2600" dirty="0"/>
              <a:t> </a:t>
            </a:r>
            <a:r>
              <a:rPr lang="en-US" sz="2600" dirty="0" err="1"/>
              <a:t>dengan</a:t>
            </a:r>
            <a:r>
              <a:rPr lang="en-US" sz="2600" dirty="0"/>
              <a:t> </a:t>
            </a:r>
            <a:r>
              <a:rPr lang="en-US" sz="2600" dirty="0" err="1"/>
              <a:t>protokol</a:t>
            </a:r>
            <a:r>
              <a:rPr lang="en-US" sz="2600" dirty="0"/>
              <a:t> IP </a:t>
            </a:r>
            <a:r>
              <a:rPr lang="en-US" sz="2600" dirty="0" err="1"/>
              <a:t>dan</a:t>
            </a:r>
            <a:r>
              <a:rPr lang="en-US" sz="2600" dirty="0"/>
              <a:t> </a:t>
            </a:r>
            <a:r>
              <a:rPr lang="en-US" sz="2600" dirty="0" err="1"/>
              <a:t>menggunakan</a:t>
            </a:r>
            <a:r>
              <a:rPr lang="en-US" sz="2600" dirty="0"/>
              <a:t> </a:t>
            </a:r>
            <a:r>
              <a:rPr lang="en-US" sz="2600" dirty="0" err="1"/>
              <a:t>teknik</a:t>
            </a:r>
            <a:r>
              <a:rPr lang="en-US" sz="2600" dirty="0"/>
              <a:t> tunneling </a:t>
            </a:r>
            <a:r>
              <a:rPr lang="en-US" sz="2600" dirty="0" err="1"/>
              <a:t>untuk</a:t>
            </a:r>
            <a:r>
              <a:rPr lang="en-US" sz="2600" dirty="0"/>
              <a:t> </a:t>
            </a:r>
            <a:r>
              <a:rPr lang="en-US" sz="2600" dirty="0" err="1"/>
              <a:t>mengirimkan</a:t>
            </a:r>
            <a:r>
              <a:rPr lang="en-US" sz="2600" dirty="0"/>
              <a:t> </a:t>
            </a:r>
            <a:r>
              <a:rPr lang="en-US" sz="2600" dirty="0" err="1"/>
              <a:t>informasi</a:t>
            </a:r>
            <a:r>
              <a:rPr lang="en-US" sz="2600" dirty="0"/>
              <a:t> </a:t>
            </a:r>
            <a:r>
              <a:rPr lang="en-US" sz="2600" dirty="0" err="1"/>
              <a:t>melalui</a:t>
            </a:r>
            <a:r>
              <a:rPr lang="en-US" sz="2600" dirty="0"/>
              <a:t> </a:t>
            </a:r>
            <a:r>
              <a:rPr lang="en-US" sz="2600" dirty="0" err="1"/>
              <a:t>jaringan</a:t>
            </a:r>
            <a:r>
              <a:rPr lang="en-US" sz="2600" dirty="0"/>
              <a:t> Internet </a:t>
            </a:r>
            <a:r>
              <a:rPr lang="en-US" sz="2600" dirty="0" err="1"/>
              <a:t>atau</a:t>
            </a:r>
            <a:r>
              <a:rPr lang="en-US" sz="2600" dirty="0"/>
              <a:t> </a:t>
            </a:r>
            <a:r>
              <a:rPr lang="en-US" sz="2600" dirty="0" err="1"/>
              <a:t>dalam</a:t>
            </a:r>
            <a:r>
              <a:rPr lang="en-US" sz="2600" dirty="0"/>
              <a:t> </a:t>
            </a:r>
            <a:r>
              <a:rPr lang="en-US" sz="2600" dirty="0" err="1"/>
              <a:t>jaringan</a:t>
            </a:r>
            <a:r>
              <a:rPr lang="en-US" sz="2600" dirty="0"/>
              <a:t> Intranet </a:t>
            </a:r>
            <a:r>
              <a:rPr lang="en-US" sz="2600" dirty="0" err="1"/>
              <a:t>secara</a:t>
            </a:r>
            <a:r>
              <a:rPr lang="en-US" sz="2600" dirty="0"/>
              <a:t> </a:t>
            </a:r>
            <a:r>
              <a:rPr lang="en-US" sz="2600" dirty="0" err="1"/>
              <a:t>aman</a:t>
            </a:r>
            <a:r>
              <a:rPr lang="en-US" sz="2600" dirty="0"/>
              <a:t>.</a:t>
            </a:r>
          </a:p>
          <a:p>
            <a:pPr algn="just"/>
            <a:r>
              <a:rPr lang="en-US" sz="2600" dirty="0" err="1"/>
              <a:t>IPSec</a:t>
            </a:r>
            <a:r>
              <a:rPr lang="en-US" sz="2600" dirty="0"/>
              <a:t> </a:t>
            </a:r>
            <a:r>
              <a:rPr lang="en-US" sz="2600" dirty="0" err="1"/>
              <a:t>diimplementasikan</a:t>
            </a:r>
            <a:r>
              <a:rPr lang="en-US" sz="2600" dirty="0"/>
              <a:t> </a:t>
            </a:r>
            <a:r>
              <a:rPr lang="en-US" sz="2600" dirty="0" err="1"/>
              <a:t>pada</a:t>
            </a:r>
            <a:r>
              <a:rPr lang="en-US" sz="2600" dirty="0"/>
              <a:t> </a:t>
            </a:r>
            <a:r>
              <a:rPr lang="en-US" sz="2600" dirty="0" err="1"/>
              <a:t>lapisan</a:t>
            </a:r>
            <a:r>
              <a:rPr lang="en-US" sz="2600" dirty="0"/>
              <a:t> transport </a:t>
            </a:r>
            <a:r>
              <a:rPr lang="en-US" sz="2600" dirty="0" err="1"/>
              <a:t>dalam</a:t>
            </a:r>
            <a:r>
              <a:rPr lang="en-US" sz="2600" dirty="0"/>
              <a:t> OSI Reference Model</a:t>
            </a:r>
          </a:p>
          <a:p>
            <a:pPr algn="just"/>
            <a:endParaRPr lang="en-US" sz="2600" dirty="0"/>
          </a:p>
        </p:txBody>
      </p:sp>
    </p:spTree>
    <p:extLst>
      <p:ext uri="{BB962C8B-B14F-4D97-AF65-F5344CB8AC3E}">
        <p14:creationId xmlns:p14="http://schemas.microsoft.com/office/powerpoint/2010/main" val="3798965701"/>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800" dirty="0" err="1"/>
              <a:t>IPSec</a:t>
            </a:r>
            <a:r>
              <a:rPr lang="en-US" sz="2800" dirty="0"/>
              <a:t> </a:t>
            </a:r>
            <a:r>
              <a:rPr lang="en-US" sz="2800" dirty="0" err="1"/>
              <a:t>mendukung</a:t>
            </a:r>
            <a:r>
              <a:rPr lang="en-US" sz="2800" dirty="0"/>
              <a:t> </a:t>
            </a:r>
            <a:r>
              <a:rPr lang="en-US" sz="2800" dirty="0" err="1"/>
              <a:t>dua</a:t>
            </a:r>
            <a:r>
              <a:rPr lang="en-US" sz="2800" dirty="0"/>
              <a:t> </a:t>
            </a:r>
            <a:r>
              <a:rPr lang="en-US" sz="2800" dirty="0" err="1"/>
              <a:t>buah</a:t>
            </a:r>
            <a:r>
              <a:rPr lang="en-US" sz="2800" dirty="0"/>
              <a:t> </a:t>
            </a:r>
            <a:r>
              <a:rPr lang="en-US" sz="2800" dirty="0" err="1"/>
              <a:t>sesi</a:t>
            </a:r>
            <a:r>
              <a:rPr lang="en-US" sz="2800" dirty="0"/>
              <a:t> </a:t>
            </a:r>
            <a:r>
              <a:rPr lang="en-US" sz="2800" dirty="0" err="1"/>
              <a:t>komunikasi</a:t>
            </a:r>
            <a:r>
              <a:rPr lang="en-US" sz="2800" dirty="0"/>
              <a:t> </a:t>
            </a:r>
            <a:r>
              <a:rPr lang="en-US" sz="2800" dirty="0" err="1"/>
              <a:t>keamanan</a:t>
            </a:r>
            <a:r>
              <a:rPr lang="en-US" sz="2800" dirty="0"/>
              <a:t>, </a:t>
            </a:r>
            <a:r>
              <a:rPr lang="en-US" sz="2800" dirty="0" err="1"/>
              <a:t>yakni</a:t>
            </a:r>
            <a:r>
              <a:rPr lang="en-US" sz="2800" dirty="0"/>
              <a:t> </a:t>
            </a:r>
            <a:r>
              <a:rPr lang="en-US" sz="2800" dirty="0" err="1"/>
              <a:t>sebagai</a:t>
            </a:r>
            <a:r>
              <a:rPr lang="en-US" sz="2800" dirty="0"/>
              <a:t> </a:t>
            </a:r>
            <a:r>
              <a:rPr lang="en-US" sz="2800" dirty="0" err="1"/>
              <a:t>berikut</a:t>
            </a:r>
            <a:r>
              <a:rPr lang="en-US" sz="2800" dirty="0"/>
              <a:t>:</a:t>
            </a:r>
          </a:p>
          <a:p>
            <a:pPr marL="457200" indent="-457200" algn="just">
              <a:buFont typeface="+mj-lt"/>
              <a:buAutoNum type="arabicPeriod"/>
            </a:pPr>
            <a:r>
              <a:rPr lang="en-US" sz="2400" b="1" dirty="0" err="1"/>
              <a:t>Protokol</a:t>
            </a:r>
            <a:r>
              <a:rPr lang="en-US" sz="2400" b="1" dirty="0"/>
              <a:t> Authentication Header (AH) </a:t>
            </a:r>
            <a:r>
              <a:rPr lang="en-US" sz="2400" dirty="0"/>
              <a:t>: </a:t>
            </a:r>
            <a:r>
              <a:rPr lang="en-US" sz="2400" dirty="0" err="1"/>
              <a:t>menawarkan</a:t>
            </a:r>
            <a:r>
              <a:rPr lang="en-US" sz="2400" dirty="0"/>
              <a:t> </a:t>
            </a:r>
            <a:r>
              <a:rPr lang="en-US" sz="2400" dirty="0" err="1"/>
              <a:t>autentikasi</a:t>
            </a:r>
            <a:r>
              <a:rPr lang="en-US" sz="2400" dirty="0"/>
              <a:t> </a:t>
            </a:r>
            <a:r>
              <a:rPr lang="en-US" sz="2400" dirty="0" err="1"/>
              <a:t>pengguna</a:t>
            </a:r>
            <a:r>
              <a:rPr lang="en-US" sz="2400" dirty="0"/>
              <a:t> </a:t>
            </a:r>
            <a:r>
              <a:rPr lang="en-US" sz="2400" dirty="0" err="1"/>
              <a:t>dan</a:t>
            </a:r>
            <a:r>
              <a:rPr lang="en-US" sz="2400" dirty="0"/>
              <a:t> </a:t>
            </a:r>
            <a:r>
              <a:rPr lang="en-US" sz="2400" dirty="0" err="1"/>
              <a:t>perlindungan</a:t>
            </a:r>
            <a:r>
              <a:rPr lang="en-US" sz="2400" dirty="0"/>
              <a:t> </a:t>
            </a:r>
            <a:r>
              <a:rPr lang="en-US" sz="2400" dirty="0" err="1"/>
              <a:t>dari</a:t>
            </a:r>
            <a:r>
              <a:rPr lang="en-US" sz="2400" dirty="0"/>
              <a:t> </a:t>
            </a:r>
            <a:r>
              <a:rPr lang="en-US" sz="2400" dirty="0" err="1"/>
              <a:t>beberapa</a:t>
            </a:r>
            <a:r>
              <a:rPr lang="en-US" sz="2400" dirty="0"/>
              <a:t> </a:t>
            </a:r>
            <a:r>
              <a:rPr lang="en-US" sz="2400" dirty="0" err="1"/>
              <a:t>serangan</a:t>
            </a:r>
            <a:r>
              <a:rPr lang="en-US" sz="2400" dirty="0"/>
              <a:t> (</a:t>
            </a:r>
            <a:r>
              <a:rPr lang="en-US" sz="2400" dirty="0" err="1"/>
              <a:t>umumnya</a:t>
            </a:r>
            <a:r>
              <a:rPr lang="en-US" sz="2400" dirty="0"/>
              <a:t> </a:t>
            </a:r>
            <a:r>
              <a:rPr lang="en-US" sz="2400" dirty="0" err="1"/>
              <a:t>serangan</a:t>
            </a:r>
            <a:r>
              <a:rPr lang="en-US" sz="2400" dirty="0"/>
              <a:t> man in the middle), </a:t>
            </a:r>
            <a:r>
              <a:rPr lang="en-US" sz="2400" dirty="0" err="1"/>
              <a:t>dan</a:t>
            </a:r>
            <a:r>
              <a:rPr lang="en-US" sz="2400" dirty="0"/>
              <a:t> juga </a:t>
            </a:r>
            <a:r>
              <a:rPr lang="en-US" sz="2400" dirty="0" err="1"/>
              <a:t>menyediakan</a:t>
            </a:r>
            <a:r>
              <a:rPr lang="en-US" sz="2400" dirty="0"/>
              <a:t> </a:t>
            </a:r>
            <a:r>
              <a:rPr lang="en-US" sz="2400" dirty="0" err="1"/>
              <a:t>fungsi</a:t>
            </a:r>
            <a:r>
              <a:rPr lang="en-US" sz="2400" dirty="0"/>
              <a:t> </a:t>
            </a:r>
            <a:r>
              <a:rPr lang="en-US" sz="2400" dirty="0" err="1"/>
              <a:t>autentikasi</a:t>
            </a:r>
            <a:r>
              <a:rPr lang="en-US" sz="2400" dirty="0"/>
              <a:t> </a:t>
            </a:r>
            <a:r>
              <a:rPr lang="en-US" sz="2400" dirty="0" err="1"/>
              <a:t>terhadap</a:t>
            </a:r>
            <a:r>
              <a:rPr lang="en-US" sz="2400" dirty="0"/>
              <a:t> data </a:t>
            </a:r>
            <a:r>
              <a:rPr lang="en-US" sz="2400" dirty="0" err="1"/>
              <a:t>serta</a:t>
            </a:r>
            <a:r>
              <a:rPr lang="en-US" sz="2400" dirty="0"/>
              <a:t> </a:t>
            </a:r>
            <a:r>
              <a:rPr lang="en-US" sz="2400" dirty="0" err="1"/>
              <a:t>integritas</a:t>
            </a:r>
            <a:r>
              <a:rPr lang="en-US" sz="2400" dirty="0"/>
              <a:t> </a:t>
            </a:r>
            <a:r>
              <a:rPr lang="en-US" sz="2400" dirty="0" err="1"/>
              <a:t>terhadap</a:t>
            </a:r>
            <a:r>
              <a:rPr lang="en-US" sz="2400" dirty="0"/>
              <a:t> data.</a:t>
            </a:r>
          </a:p>
          <a:p>
            <a:pPr marL="457200" indent="-457200" algn="just">
              <a:buFont typeface="+mj-lt"/>
              <a:buAutoNum type="arabicPeriod"/>
            </a:pPr>
            <a:r>
              <a:rPr lang="en-US" sz="2400" b="1" dirty="0" err="1"/>
              <a:t>Protokol</a:t>
            </a:r>
            <a:r>
              <a:rPr lang="en-US" sz="2400" b="1" dirty="0"/>
              <a:t> Encapsulating Security Payload (ESP) </a:t>
            </a:r>
            <a:r>
              <a:rPr lang="en-US" sz="2400" dirty="0"/>
              <a:t>: </a:t>
            </a:r>
            <a:r>
              <a:rPr lang="en-US" sz="2400" dirty="0" err="1"/>
              <a:t>Protokol</a:t>
            </a:r>
            <a:r>
              <a:rPr lang="en-US" sz="2400" dirty="0"/>
              <a:t> </a:t>
            </a:r>
            <a:r>
              <a:rPr lang="en-US" sz="2400" dirty="0" err="1"/>
              <a:t>ini</a:t>
            </a:r>
            <a:r>
              <a:rPr lang="en-US" sz="2400" dirty="0"/>
              <a:t> </a:t>
            </a:r>
            <a:r>
              <a:rPr lang="en-US" sz="2400" dirty="0" err="1"/>
              <a:t>melakukan</a:t>
            </a:r>
            <a:r>
              <a:rPr lang="en-US" sz="2400" dirty="0"/>
              <a:t> </a:t>
            </a:r>
            <a:r>
              <a:rPr lang="en-US" sz="2400" dirty="0" err="1"/>
              <a:t>enkapsulasi</a:t>
            </a:r>
            <a:r>
              <a:rPr lang="en-US" sz="2400" dirty="0"/>
              <a:t> </a:t>
            </a:r>
            <a:r>
              <a:rPr lang="en-US" sz="2400" dirty="0" err="1"/>
              <a:t>serta</a:t>
            </a:r>
            <a:r>
              <a:rPr lang="en-US" sz="2400" dirty="0"/>
              <a:t> </a:t>
            </a:r>
            <a:r>
              <a:rPr lang="en-US" sz="2400" dirty="0" err="1"/>
              <a:t>enkripsi</a:t>
            </a:r>
            <a:r>
              <a:rPr lang="en-US" sz="2400" dirty="0"/>
              <a:t> </a:t>
            </a:r>
            <a:r>
              <a:rPr lang="en-US" sz="2400" dirty="0" err="1"/>
              <a:t>terhadap</a:t>
            </a:r>
            <a:r>
              <a:rPr lang="en-US" sz="2400" dirty="0"/>
              <a:t> data </a:t>
            </a:r>
            <a:r>
              <a:rPr lang="en-US" sz="2400" dirty="0" err="1"/>
              <a:t>pengguna</a:t>
            </a:r>
            <a:r>
              <a:rPr lang="en-US" sz="2400" dirty="0"/>
              <a:t> </a:t>
            </a:r>
            <a:r>
              <a:rPr lang="en-US" sz="2400" dirty="0" err="1"/>
              <a:t>untuk</a:t>
            </a:r>
            <a:r>
              <a:rPr lang="en-US" sz="2400" dirty="0"/>
              <a:t> </a:t>
            </a:r>
            <a:r>
              <a:rPr lang="en-US" sz="2400" dirty="0" err="1"/>
              <a:t>meningkatkan</a:t>
            </a:r>
            <a:r>
              <a:rPr lang="en-US" sz="2400" dirty="0"/>
              <a:t> </a:t>
            </a:r>
            <a:r>
              <a:rPr lang="en-US" sz="2400" dirty="0" err="1"/>
              <a:t>kerahasiaan</a:t>
            </a:r>
            <a:r>
              <a:rPr lang="en-US" sz="2400" dirty="0"/>
              <a:t> data.</a:t>
            </a:r>
          </a:p>
        </p:txBody>
      </p:sp>
      <p:sp>
        <p:nvSpPr>
          <p:cNvPr id="4" name="Title 1"/>
          <p:cNvSpPr txBox="1">
            <a:spLocks/>
          </p:cNvSpPr>
          <p:nvPr/>
        </p:nvSpPr>
        <p:spPr>
          <a:xfrm>
            <a:off x="768096" y="585216"/>
            <a:ext cx="7290054"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4800" dirty="0"/>
              <a:t>IP Sec</a:t>
            </a:r>
          </a:p>
        </p:txBody>
      </p:sp>
    </p:spTree>
    <p:extLst>
      <p:ext uri="{BB962C8B-B14F-4D97-AF65-F5344CB8AC3E}">
        <p14:creationId xmlns:p14="http://schemas.microsoft.com/office/powerpoint/2010/main" val="1178886115"/>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a:t>Access Control</a:t>
            </a:r>
          </a:p>
        </p:txBody>
      </p:sp>
      <p:sp>
        <p:nvSpPr>
          <p:cNvPr id="5" name="Content Placeholder 4"/>
          <p:cNvSpPr>
            <a:spLocks noGrp="1"/>
          </p:cNvSpPr>
          <p:nvPr>
            <p:ph idx="1"/>
          </p:nvPr>
        </p:nvSpPr>
        <p:spPr/>
        <p:txBody>
          <a:bodyPr>
            <a:normAutofit/>
          </a:bodyPr>
          <a:lstStyle/>
          <a:p>
            <a:pPr algn="just"/>
            <a:r>
              <a:rPr lang="en-US" sz="2800" i="1" dirty="0"/>
              <a:t>Access control</a:t>
            </a:r>
            <a:r>
              <a:rPr lang="en-US" sz="2800" dirty="0"/>
              <a:t> </a:t>
            </a:r>
            <a:r>
              <a:rPr lang="en-US" sz="2800" dirty="0" err="1"/>
              <a:t>merupakan</a:t>
            </a:r>
            <a:r>
              <a:rPr lang="en-US" sz="2800" dirty="0"/>
              <a:t> </a:t>
            </a:r>
            <a:r>
              <a:rPr lang="en-US" sz="2800" dirty="0" err="1"/>
              <a:t>kemampuan</a:t>
            </a:r>
            <a:r>
              <a:rPr lang="en-US" sz="2800" dirty="0"/>
              <a:t> </a:t>
            </a:r>
            <a:r>
              <a:rPr lang="en-US" sz="2800" dirty="0" err="1"/>
              <a:t>untuk</a:t>
            </a:r>
            <a:r>
              <a:rPr lang="en-US" sz="2800" dirty="0"/>
              <a:t> </a:t>
            </a:r>
            <a:r>
              <a:rPr lang="en-US" sz="2800" dirty="0" err="1"/>
              <a:t>membatasi</a:t>
            </a:r>
            <a:r>
              <a:rPr lang="en-US" sz="2800" dirty="0"/>
              <a:t> </a:t>
            </a:r>
            <a:r>
              <a:rPr lang="en-US" sz="2800" dirty="0" err="1"/>
              <a:t>dan</a:t>
            </a:r>
            <a:r>
              <a:rPr lang="en-US" sz="2800" dirty="0"/>
              <a:t> </a:t>
            </a:r>
            <a:r>
              <a:rPr lang="en-US" sz="2800" dirty="0" err="1"/>
              <a:t>mengontrol</a:t>
            </a:r>
            <a:r>
              <a:rPr lang="en-US" sz="2800" dirty="0"/>
              <a:t> </a:t>
            </a:r>
            <a:r>
              <a:rPr lang="en-US" sz="2800" dirty="0" err="1"/>
              <a:t>akses</a:t>
            </a:r>
            <a:r>
              <a:rPr lang="en-US" sz="2800" dirty="0"/>
              <a:t> </a:t>
            </a:r>
            <a:r>
              <a:rPr lang="en-US" sz="2800" dirty="0" err="1"/>
              <a:t>ke</a:t>
            </a:r>
            <a:r>
              <a:rPr lang="en-US" sz="2800" dirty="0"/>
              <a:t> </a:t>
            </a:r>
            <a:r>
              <a:rPr lang="en-US" sz="2800" i="1" dirty="0"/>
              <a:t>host</a:t>
            </a:r>
            <a:r>
              <a:rPr lang="en-US" sz="2800" dirty="0"/>
              <a:t> </a:t>
            </a:r>
            <a:r>
              <a:rPr lang="en-US" sz="2800" dirty="0" err="1"/>
              <a:t>dan</a:t>
            </a:r>
            <a:r>
              <a:rPr lang="en-US" sz="2800" dirty="0"/>
              <a:t> </a:t>
            </a:r>
            <a:r>
              <a:rPr lang="en-US" sz="2800" dirty="0" err="1"/>
              <a:t>aplikasi</a:t>
            </a:r>
            <a:r>
              <a:rPr lang="en-US" sz="2800" dirty="0"/>
              <a:t> </a:t>
            </a:r>
            <a:r>
              <a:rPr lang="en-US" sz="2800" dirty="0" err="1"/>
              <a:t>melalui</a:t>
            </a:r>
            <a:r>
              <a:rPr lang="en-US" sz="2800" dirty="0"/>
              <a:t>  </a:t>
            </a:r>
            <a:r>
              <a:rPr lang="en-US" sz="2800" i="1" dirty="0"/>
              <a:t>link </a:t>
            </a:r>
            <a:r>
              <a:rPr lang="en-US" sz="2800" dirty="0" err="1"/>
              <a:t>komunikasi</a:t>
            </a:r>
            <a:r>
              <a:rPr lang="en-US" sz="2800" dirty="0"/>
              <a:t>.</a:t>
            </a:r>
          </a:p>
          <a:p>
            <a:pPr algn="just"/>
            <a:r>
              <a:rPr lang="en-US" sz="2800" dirty="0" err="1"/>
              <a:t>Terdapat</a:t>
            </a:r>
            <a:r>
              <a:rPr lang="en-US" sz="2800" dirty="0"/>
              <a:t> </a:t>
            </a:r>
            <a:r>
              <a:rPr lang="en-US" sz="2800" dirty="0" err="1"/>
              <a:t>empat</a:t>
            </a:r>
            <a:r>
              <a:rPr lang="en-US" sz="2800" dirty="0"/>
              <a:t> basic access control, </a:t>
            </a:r>
            <a:r>
              <a:rPr lang="en-US" sz="2800" dirty="0" err="1"/>
              <a:t>yaitu</a:t>
            </a:r>
            <a:r>
              <a:rPr lang="en-US" sz="2800" dirty="0"/>
              <a:t>:</a:t>
            </a:r>
          </a:p>
          <a:p>
            <a:pPr marL="728663" lvl="1" indent="-385763" algn="just">
              <a:buFont typeface="+mj-lt"/>
              <a:buAutoNum type="arabicPeriod"/>
            </a:pPr>
            <a:r>
              <a:rPr lang="en-US" sz="2400" dirty="0"/>
              <a:t>Allowing Access</a:t>
            </a:r>
          </a:p>
          <a:p>
            <a:pPr marL="728663" lvl="1" indent="-385763" algn="just">
              <a:buFont typeface="+mj-lt"/>
              <a:buAutoNum type="arabicPeriod"/>
            </a:pPr>
            <a:r>
              <a:rPr lang="en-US" sz="2400" dirty="0"/>
              <a:t>Denying Access</a:t>
            </a:r>
          </a:p>
          <a:p>
            <a:pPr marL="728663" lvl="1" indent="-385763" algn="just">
              <a:buFont typeface="+mj-lt"/>
              <a:buAutoNum type="arabicPeriod"/>
            </a:pPr>
            <a:r>
              <a:rPr lang="en-US" sz="2400" dirty="0"/>
              <a:t>Limiting Access</a:t>
            </a:r>
          </a:p>
          <a:p>
            <a:pPr marL="728663" lvl="1" indent="-385763" algn="just">
              <a:buFont typeface="+mj-lt"/>
              <a:buAutoNum type="arabicPeriod"/>
            </a:pPr>
            <a:r>
              <a:rPr lang="en-US" sz="2400" dirty="0"/>
              <a:t>Revoking Access</a:t>
            </a:r>
          </a:p>
          <a:p>
            <a:pPr marL="0" indent="0" algn="just">
              <a:buNone/>
            </a:pPr>
            <a:endParaRPr lang="en-US" sz="2800" dirty="0"/>
          </a:p>
        </p:txBody>
      </p:sp>
    </p:spTree>
    <p:extLst>
      <p:ext uri="{BB962C8B-B14F-4D97-AF65-F5344CB8AC3E}">
        <p14:creationId xmlns:p14="http://schemas.microsoft.com/office/powerpoint/2010/main" val="2671757328"/>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Basic Access Control</a:t>
            </a:r>
          </a:p>
        </p:txBody>
      </p:sp>
      <p:sp>
        <p:nvSpPr>
          <p:cNvPr id="3" name="Content Placeholder 2"/>
          <p:cNvSpPr>
            <a:spLocks noGrp="1"/>
          </p:cNvSpPr>
          <p:nvPr>
            <p:ph idx="1"/>
          </p:nvPr>
        </p:nvSpPr>
        <p:spPr>
          <a:xfrm>
            <a:off x="768096" y="2286000"/>
            <a:ext cx="7290055" cy="4239344"/>
          </a:xfrm>
        </p:spPr>
        <p:txBody>
          <a:bodyPr>
            <a:normAutofit lnSpcReduction="10000"/>
          </a:bodyPr>
          <a:lstStyle/>
          <a:p>
            <a:pPr marL="457200" indent="-457200" algn="just">
              <a:buFont typeface="+mj-lt"/>
              <a:buAutoNum type="arabicPeriod"/>
            </a:pPr>
            <a:r>
              <a:rPr lang="en-US" sz="2800" i="1" dirty="0"/>
              <a:t>Allowing Access</a:t>
            </a:r>
          </a:p>
          <a:p>
            <a:pPr marL="502920" lvl="3" indent="0" algn="just">
              <a:buNone/>
            </a:pPr>
            <a:r>
              <a:rPr lang="en-US" sz="2400" dirty="0" err="1"/>
              <a:t>Memberikan</a:t>
            </a:r>
            <a:r>
              <a:rPr lang="en-US" sz="2400" dirty="0"/>
              <a:t> </a:t>
            </a:r>
            <a:r>
              <a:rPr lang="en-US" sz="2400" dirty="0" err="1"/>
              <a:t>akses</a:t>
            </a:r>
            <a:r>
              <a:rPr lang="en-US" sz="2400" dirty="0"/>
              <a:t> </a:t>
            </a:r>
            <a:r>
              <a:rPr lang="en-US" sz="2400" dirty="0" err="1"/>
              <a:t>kepada</a:t>
            </a:r>
            <a:r>
              <a:rPr lang="en-US" sz="2400" dirty="0"/>
              <a:t> </a:t>
            </a:r>
            <a:r>
              <a:rPr lang="en-US" sz="2400" dirty="0" err="1"/>
              <a:t>beberapa</a:t>
            </a:r>
            <a:r>
              <a:rPr lang="en-US" sz="2400" dirty="0"/>
              <a:t> </a:t>
            </a:r>
            <a:r>
              <a:rPr lang="en-US" sz="2400" dirty="0" err="1"/>
              <a:t>komputer</a:t>
            </a:r>
            <a:endParaRPr lang="en-US" sz="2400" dirty="0"/>
          </a:p>
          <a:p>
            <a:pPr marL="457200" indent="-457200" algn="just">
              <a:buFont typeface="+mj-lt"/>
              <a:buAutoNum type="arabicPeriod"/>
            </a:pPr>
            <a:r>
              <a:rPr lang="en-US" sz="2800" i="1" dirty="0"/>
              <a:t>Denying Access</a:t>
            </a:r>
          </a:p>
          <a:p>
            <a:pPr marL="502920" lvl="3" indent="0" algn="just">
              <a:buNone/>
            </a:pPr>
            <a:r>
              <a:rPr lang="en-US" sz="2400" dirty="0" err="1"/>
              <a:t>Menolak</a:t>
            </a:r>
            <a:r>
              <a:rPr lang="en-US" sz="2400" dirty="0"/>
              <a:t> </a:t>
            </a:r>
            <a:r>
              <a:rPr lang="en-US" sz="2400" dirty="0" err="1"/>
              <a:t>beberapa</a:t>
            </a:r>
            <a:r>
              <a:rPr lang="en-US" sz="2400" dirty="0"/>
              <a:t> </a:t>
            </a:r>
            <a:r>
              <a:rPr lang="en-US" sz="2400" dirty="0" err="1"/>
              <a:t>komputer</a:t>
            </a:r>
            <a:r>
              <a:rPr lang="en-US" sz="2400" dirty="0"/>
              <a:t> </a:t>
            </a:r>
            <a:r>
              <a:rPr lang="en-US" sz="2400" dirty="0" err="1"/>
              <a:t>untuk</a:t>
            </a:r>
            <a:r>
              <a:rPr lang="en-US" sz="2400" dirty="0"/>
              <a:t> </a:t>
            </a:r>
            <a:r>
              <a:rPr lang="en-US" sz="2400" dirty="0" err="1"/>
              <a:t>mengakses</a:t>
            </a:r>
            <a:r>
              <a:rPr lang="en-US" sz="2400" dirty="0"/>
              <a:t> </a:t>
            </a:r>
            <a:endParaRPr lang="en-US" i="1" dirty="0"/>
          </a:p>
          <a:p>
            <a:pPr marL="457200" indent="-457200" algn="just">
              <a:buFont typeface="+mj-lt"/>
              <a:buAutoNum type="arabicPeriod"/>
            </a:pPr>
            <a:r>
              <a:rPr lang="en-US" sz="2800" i="1" dirty="0"/>
              <a:t>Limiting Access</a:t>
            </a:r>
          </a:p>
          <a:p>
            <a:pPr marL="502920" lvl="3" indent="0" algn="just">
              <a:buNone/>
            </a:pPr>
            <a:r>
              <a:rPr lang="en-US" sz="2400" dirty="0" err="1"/>
              <a:t>Memberikan</a:t>
            </a:r>
            <a:r>
              <a:rPr lang="en-US" sz="2400" dirty="0"/>
              <a:t> </a:t>
            </a:r>
            <a:r>
              <a:rPr lang="en-US" sz="2400" dirty="0" err="1"/>
              <a:t>akses</a:t>
            </a:r>
            <a:r>
              <a:rPr lang="en-US" sz="2400" dirty="0"/>
              <a:t>, </a:t>
            </a:r>
            <a:r>
              <a:rPr lang="en-US" sz="2400" dirty="0" err="1"/>
              <a:t>namun</a:t>
            </a:r>
            <a:r>
              <a:rPr lang="en-US" sz="2400" dirty="0"/>
              <a:t> </a:t>
            </a:r>
            <a:r>
              <a:rPr lang="en-US" sz="2400" dirty="0" err="1"/>
              <a:t>tidak</a:t>
            </a:r>
            <a:r>
              <a:rPr lang="en-US" sz="2400" dirty="0"/>
              <a:t> </a:t>
            </a:r>
            <a:r>
              <a:rPr lang="en-US" sz="2400" dirty="0" err="1"/>
              <a:t>diberikan</a:t>
            </a:r>
            <a:r>
              <a:rPr lang="en-US" sz="2400" dirty="0"/>
              <a:t> </a:t>
            </a:r>
            <a:r>
              <a:rPr lang="en-US" sz="2400" dirty="0" err="1"/>
              <a:t>secara</a:t>
            </a:r>
            <a:r>
              <a:rPr lang="en-US" sz="2400" dirty="0"/>
              <a:t> </a:t>
            </a:r>
            <a:r>
              <a:rPr lang="en-US" sz="2400" dirty="0" err="1"/>
              <a:t>sepenuhnya</a:t>
            </a:r>
            <a:r>
              <a:rPr lang="en-US" i="1" dirty="0"/>
              <a:t>	</a:t>
            </a:r>
          </a:p>
          <a:p>
            <a:pPr marL="457200" indent="-457200" algn="just">
              <a:buFont typeface="+mj-lt"/>
              <a:buAutoNum type="arabicPeriod"/>
            </a:pPr>
            <a:r>
              <a:rPr lang="en-US" sz="2800" i="1" dirty="0"/>
              <a:t>Revocation Access</a:t>
            </a:r>
          </a:p>
          <a:p>
            <a:pPr marL="502920" lvl="3" indent="0" algn="just">
              <a:buNone/>
            </a:pPr>
            <a:r>
              <a:rPr lang="en-US" sz="2400" dirty="0" err="1"/>
              <a:t>Memberikan</a:t>
            </a:r>
            <a:r>
              <a:rPr lang="en-US" sz="2400" dirty="0"/>
              <a:t> </a:t>
            </a:r>
            <a:r>
              <a:rPr lang="en-US" sz="2400" dirty="0" err="1"/>
              <a:t>akses</a:t>
            </a:r>
            <a:r>
              <a:rPr lang="en-US" sz="2400" dirty="0"/>
              <a:t> </a:t>
            </a:r>
            <a:r>
              <a:rPr lang="en-US" sz="2400" dirty="0" err="1"/>
              <a:t>kepada</a:t>
            </a:r>
            <a:r>
              <a:rPr lang="en-US" sz="2400" dirty="0"/>
              <a:t> </a:t>
            </a:r>
            <a:r>
              <a:rPr lang="en-US" sz="2400" dirty="0" err="1"/>
              <a:t>komputer</a:t>
            </a:r>
            <a:r>
              <a:rPr lang="en-US" sz="2400" dirty="0"/>
              <a:t> </a:t>
            </a:r>
            <a:r>
              <a:rPr lang="en-US" sz="2400" dirty="0" err="1"/>
              <a:t>dan</a:t>
            </a:r>
            <a:r>
              <a:rPr lang="en-US" sz="2400" dirty="0"/>
              <a:t> </a:t>
            </a:r>
            <a:r>
              <a:rPr lang="en-US" sz="2400" dirty="0" err="1"/>
              <a:t>dapat</a:t>
            </a:r>
            <a:r>
              <a:rPr lang="en-US" sz="2400" dirty="0"/>
              <a:t> </a:t>
            </a:r>
            <a:r>
              <a:rPr lang="en-US" sz="2400" dirty="0" err="1"/>
              <a:t>mencabut</a:t>
            </a:r>
            <a:r>
              <a:rPr lang="en-US" sz="2400" dirty="0"/>
              <a:t> </a:t>
            </a:r>
            <a:r>
              <a:rPr lang="en-US" sz="2400" dirty="0" err="1"/>
              <a:t>akses</a:t>
            </a:r>
            <a:r>
              <a:rPr lang="en-US" sz="2400" dirty="0"/>
              <a:t> </a:t>
            </a:r>
            <a:r>
              <a:rPr lang="en-US" sz="2400" dirty="0" err="1"/>
              <a:t>dari</a:t>
            </a:r>
            <a:r>
              <a:rPr lang="en-US" sz="2400" dirty="0"/>
              <a:t> </a:t>
            </a:r>
            <a:r>
              <a:rPr lang="en-US" sz="2400" dirty="0" err="1"/>
              <a:t>komputer</a:t>
            </a:r>
            <a:r>
              <a:rPr lang="en-US" sz="2400" dirty="0"/>
              <a:t> </a:t>
            </a:r>
            <a:r>
              <a:rPr lang="en-US" sz="2400" dirty="0" err="1"/>
              <a:t>tersebut</a:t>
            </a:r>
            <a:r>
              <a:rPr lang="en-US" sz="2400" dirty="0"/>
              <a:t>.</a:t>
            </a:r>
            <a:endParaRPr lang="en-US" sz="2400" i="1" dirty="0"/>
          </a:p>
        </p:txBody>
      </p:sp>
    </p:spTree>
    <p:extLst>
      <p:ext uri="{BB962C8B-B14F-4D97-AF65-F5344CB8AC3E}">
        <p14:creationId xmlns:p14="http://schemas.microsoft.com/office/powerpoint/2010/main" val="657214114"/>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Access Control Lists </a:t>
            </a:r>
          </a:p>
        </p:txBody>
      </p:sp>
      <p:sp>
        <p:nvSpPr>
          <p:cNvPr id="3" name="Content Placeholder 2"/>
          <p:cNvSpPr>
            <a:spLocks noGrp="1"/>
          </p:cNvSpPr>
          <p:nvPr>
            <p:ph idx="1"/>
          </p:nvPr>
        </p:nvSpPr>
        <p:spPr/>
        <p:txBody>
          <a:bodyPr>
            <a:normAutofit/>
          </a:bodyPr>
          <a:lstStyle/>
          <a:p>
            <a:pPr algn="just"/>
            <a:r>
              <a:rPr lang="en-US" sz="2800" i="1" dirty="0"/>
              <a:t>Access Control Lists </a:t>
            </a:r>
            <a:r>
              <a:rPr lang="en-US" sz="2800" dirty="0"/>
              <a:t>(ACLs), </a:t>
            </a:r>
            <a:r>
              <a:rPr lang="en-US" sz="2800" dirty="0" err="1"/>
              <a:t>digunakan</a:t>
            </a:r>
            <a:r>
              <a:rPr lang="en-US" sz="2800" dirty="0"/>
              <a:t> </a:t>
            </a:r>
            <a:r>
              <a:rPr lang="en-US" sz="2800" dirty="0" err="1"/>
              <a:t>untuk</a:t>
            </a:r>
            <a:r>
              <a:rPr lang="en-US" sz="2800" dirty="0"/>
              <a:t> </a:t>
            </a:r>
            <a:r>
              <a:rPr lang="en-US" sz="2800" dirty="0" err="1"/>
              <a:t>mengontrol</a:t>
            </a:r>
            <a:r>
              <a:rPr lang="en-US" sz="2800" dirty="0"/>
              <a:t> </a:t>
            </a:r>
            <a:r>
              <a:rPr lang="en-US" sz="2800" dirty="0" err="1"/>
              <a:t>akses</a:t>
            </a:r>
            <a:r>
              <a:rPr lang="en-US" sz="2800" dirty="0"/>
              <a:t> </a:t>
            </a:r>
            <a:r>
              <a:rPr lang="en-US" sz="2800" dirty="0" err="1"/>
              <a:t>sistem</a:t>
            </a:r>
            <a:r>
              <a:rPr lang="en-US" sz="2800" dirty="0"/>
              <a:t> </a:t>
            </a:r>
            <a:r>
              <a:rPr lang="en-US" sz="2800" i="1" dirty="0"/>
              <a:t>file</a:t>
            </a:r>
            <a:r>
              <a:rPr lang="en-US" sz="2800" dirty="0"/>
              <a:t> </a:t>
            </a:r>
            <a:r>
              <a:rPr lang="en-US" sz="2800" dirty="0" err="1"/>
              <a:t>dan</a:t>
            </a:r>
            <a:r>
              <a:rPr lang="en-US" sz="2800" dirty="0"/>
              <a:t> </a:t>
            </a:r>
            <a:r>
              <a:rPr lang="en-US" sz="2800" i="1" dirty="0"/>
              <a:t>traffic flow</a:t>
            </a:r>
            <a:r>
              <a:rPr lang="en-US" sz="2800" dirty="0"/>
              <a:t> di </a:t>
            </a:r>
            <a:r>
              <a:rPr lang="en-US" sz="2800" dirty="0" err="1"/>
              <a:t>sebuah</a:t>
            </a:r>
            <a:r>
              <a:rPr lang="en-US" sz="2800" dirty="0"/>
              <a:t> </a:t>
            </a:r>
            <a:r>
              <a:rPr lang="en-US" sz="2800" dirty="0" err="1"/>
              <a:t>jaringan</a:t>
            </a:r>
            <a:r>
              <a:rPr lang="en-US" sz="2800" dirty="0"/>
              <a:t>.</a:t>
            </a:r>
          </a:p>
          <a:p>
            <a:pPr marL="514350" indent="-514350" algn="just">
              <a:buFont typeface="+mj-lt"/>
              <a:buAutoNum type="arabicPeriod"/>
            </a:pPr>
            <a:r>
              <a:rPr lang="en-US" sz="2800" i="1" dirty="0"/>
              <a:t>File System ACLs</a:t>
            </a:r>
            <a:r>
              <a:rPr lang="en-US" sz="2800" dirty="0"/>
              <a:t>, </a:t>
            </a:r>
            <a:r>
              <a:rPr lang="en-US" sz="2800" dirty="0" err="1"/>
              <a:t>terdapat</a:t>
            </a:r>
            <a:r>
              <a:rPr lang="en-US" sz="2800" dirty="0"/>
              <a:t> </a:t>
            </a:r>
            <a:r>
              <a:rPr lang="en-US" sz="2800" dirty="0" err="1"/>
              <a:t>tiga</a:t>
            </a:r>
            <a:r>
              <a:rPr lang="en-US" sz="2800" dirty="0"/>
              <a:t> </a:t>
            </a:r>
            <a:r>
              <a:rPr lang="en-US" sz="2800" i="1" dirty="0"/>
              <a:t>permission</a:t>
            </a:r>
            <a:r>
              <a:rPr lang="en-US" sz="2800" dirty="0"/>
              <a:t> yang </a:t>
            </a:r>
            <a:r>
              <a:rPr lang="en-US" sz="2800" dirty="0" err="1"/>
              <a:t>digunakan</a:t>
            </a:r>
            <a:r>
              <a:rPr lang="en-US" sz="2800" dirty="0"/>
              <a:t> </a:t>
            </a:r>
            <a:r>
              <a:rPr lang="en-US" sz="2800" dirty="0" err="1"/>
              <a:t>yaitu</a:t>
            </a:r>
            <a:r>
              <a:rPr lang="en-US" sz="2800" dirty="0"/>
              <a:t>, </a:t>
            </a:r>
            <a:r>
              <a:rPr lang="en-US" sz="2800" i="1" dirty="0"/>
              <a:t>read</a:t>
            </a:r>
            <a:r>
              <a:rPr lang="en-US" sz="2800" dirty="0"/>
              <a:t>, </a:t>
            </a:r>
            <a:r>
              <a:rPr lang="en-US" sz="2800" i="1" dirty="0"/>
              <a:t>write</a:t>
            </a:r>
            <a:r>
              <a:rPr lang="en-US" sz="2800" dirty="0"/>
              <a:t> </a:t>
            </a:r>
            <a:r>
              <a:rPr lang="en-US" sz="2800" dirty="0" err="1"/>
              <a:t>dan</a:t>
            </a:r>
            <a:r>
              <a:rPr lang="en-US" sz="2800" i="1" dirty="0"/>
              <a:t> execute</a:t>
            </a:r>
            <a:r>
              <a:rPr lang="en-US" sz="2800" dirty="0"/>
              <a:t>.</a:t>
            </a:r>
          </a:p>
          <a:p>
            <a:pPr marL="514350" indent="-514350" algn="just">
              <a:buFont typeface="+mj-lt"/>
              <a:buAutoNum type="arabicPeriod"/>
            </a:pPr>
            <a:r>
              <a:rPr lang="en-US" sz="2800" i="1" dirty="0"/>
              <a:t>Network ACLs</a:t>
            </a:r>
            <a:r>
              <a:rPr lang="en-US" sz="2800" dirty="0"/>
              <a:t>, </a:t>
            </a:r>
            <a:r>
              <a:rPr lang="en-US" sz="2800" i="1" dirty="0"/>
              <a:t>permission</a:t>
            </a:r>
            <a:r>
              <a:rPr lang="en-US" sz="2800" dirty="0"/>
              <a:t> yang </a:t>
            </a:r>
            <a:r>
              <a:rPr lang="en-US" sz="2800" dirty="0" err="1"/>
              <a:t>digunakan</a:t>
            </a:r>
            <a:r>
              <a:rPr lang="en-US" sz="2800" dirty="0"/>
              <a:t> </a:t>
            </a:r>
            <a:r>
              <a:rPr lang="en-US" sz="2800" dirty="0" err="1"/>
              <a:t>berupa</a:t>
            </a:r>
            <a:r>
              <a:rPr lang="en-US" sz="2800" dirty="0"/>
              <a:t> </a:t>
            </a:r>
            <a:r>
              <a:rPr lang="en-US" sz="2800" dirty="0" err="1"/>
              <a:t>bilangan</a:t>
            </a:r>
            <a:r>
              <a:rPr lang="en-US" sz="2800" dirty="0"/>
              <a:t> </a:t>
            </a:r>
            <a:r>
              <a:rPr lang="en-US" sz="2800" dirty="0" err="1"/>
              <a:t>biner</a:t>
            </a:r>
            <a:r>
              <a:rPr lang="en-US" sz="2800" dirty="0"/>
              <a:t> yang </a:t>
            </a:r>
            <a:r>
              <a:rPr lang="en-US" sz="2800" dirty="0" err="1"/>
              <a:t>terdiri</a:t>
            </a:r>
            <a:r>
              <a:rPr lang="en-US" sz="2800" dirty="0"/>
              <a:t> </a:t>
            </a:r>
            <a:r>
              <a:rPr lang="en-US" sz="2800" dirty="0" err="1"/>
              <a:t>dari</a:t>
            </a:r>
            <a:r>
              <a:rPr lang="en-US" sz="2800" dirty="0"/>
              <a:t> </a:t>
            </a:r>
            <a:r>
              <a:rPr lang="en-US" sz="2800" i="1" dirty="0"/>
              <a:t>allow</a:t>
            </a:r>
            <a:r>
              <a:rPr lang="en-US" sz="2800" dirty="0"/>
              <a:t> </a:t>
            </a:r>
            <a:r>
              <a:rPr lang="en-US" sz="2800" dirty="0" err="1"/>
              <a:t>dan</a:t>
            </a:r>
            <a:r>
              <a:rPr lang="en-US" sz="2800" dirty="0"/>
              <a:t> </a:t>
            </a:r>
            <a:r>
              <a:rPr lang="en-US" sz="2800" i="1" dirty="0"/>
              <a:t>deny</a:t>
            </a:r>
            <a:r>
              <a:rPr lang="en-US" sz="2800" dirty="0"/>
              <a:t>.</a:t>
            </a:r>
            <a:endParaRPr lang="en-US" sz="2800" i="1" dirty="0"/>
          </a:p>
          <a:p>
            <a:pPr algn="just"/>
            <a:endParaRPr lang="en-US" sz="2800" i="1" dirty="0"/>
          </a:p>
        </p:txBody>
      </p:sp>
    </p:spTree>
    <p:extLst>
      <p:ext uri="{BB962C8B-B14F-4D97-AF65-F5344CB8AC3E}">
        <p14:creationId xmlns:p14="http://schemas.microsoft.com/office/powerpoint/2010/main" val="3126875332"/>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Capability</a:t>
            </a:r>
          </a:p>
        </p:txBody>
      </p:sp>
      <p:sp>
        <p:nvSpPr>
          <p:cNvPr id="3" name="Content Placeholder 2"/>
          <p:cNvSpPr>
            <a:spLocks noGrp="1"/>
          </p:cNvSpPr>
          <p:nvPr>
            <p:ph idx="1"/>
          </p:nvPr>
        </p:nvSpPr>
        <p:spPr/>
        <p:txBody>
          <a:bodyPr>
            <a:normAutofit/>
          </a:bodyPr>
          <a:lstStyle/>
          <a:p>
            <a:r>
              <a:rPr lang="en-US" sz="2800" i="1" dirty="0"/>
              <a:t>Capability </a:t>
            </a:r>
            <a:r>
              <a:rPr lang="en-US" sz="2800" dirty="0" err="1"/>
              <a:t>berorientasi</a:t>
            </a:r>
            <a:r>
              <a:rPr lang="en-US" sz="2800" dirty="0"/>
              <a:t> </a:t>
            </a:r>
            <a:r>
              <a:rPr lang="en-US" sz="2800" dirty="0" err="1"/>
              <a:t>pada</a:t>
            </a:r>
            <a:r>
              <a:rPr lang="en-US" sz="2800" dirty="0"/>
              <a:t> </a:t>
            </a:r>
            <a:r>
              <a:rPr lang="en-US" sz="2800" dirty="0" err="1"/>
              <a:t>penggunaan</a:t>
            </a:r>
            <a:r>
              <a:rPr lang="en-US" sz="2800" dirty="0"/>
              <a:t> token </a:t>
            </a:r>
            <a:r>
              <a:rPr lang="en-US" sz="2800" dirty="0" err="1"/>
              <a:t>untuk</a:t>
            </a:r>
            <a:r>
              <a:rPr lang="en-US" sz="2800" dirty="0"/>
              <a:t> </a:t>
            </a:r>
            <a:r>
              <a:rPr lang="en-US" sz="2800" dirty="0" err="1"/>
              <a:t>mengontrol</a:t>
            </a:r>
            <a:r>
              <a:rPr lang="en-US" sz="2800" dirty="0"/>
              <a:t> </a:t>
            </a:r>
            <a:r>
              <a:rPr lang="en-US" sz="2800" dirty="0" err="1"/>
              <a:t>akses</a:t>
            </a:r>
            <a:r>
              <a:rPr lang="en-US" sz="2800" dirty="0"/>
              <a:t>. </a:t>
            </a:r>
            <a:r>
              <a:rPr lang="en-US" sz="2800" dirty="0" err="1"/>
              <a:t>Hak</a:t>
            </a:r>
            <a:r>
              <a:rPr lang="en-US" sz="2800" dirty="0"/>
              <a:t> </a:t>
            </a:r>
            <a:r>
              <a:rPr lang="en-US" sz="2800" dirty="0" err="1"/>
              <a:t>akses</a:t>
            </a:r>
            <a:r>
              <a:rPr lang="en-US" sz="2800" dirty="0"/>
              <a:t> </a:t>
            </a:r>
            <a:r>
              <a:rPr lang="en-US" sz="2800" dirty="0" err="1"/>
              <a:t>berdasarkan</a:t>
            </a:r>
            <a:r>
              <a:rPr lang="en-US" sz="2800" dirty="0"/>
              <a:t> </a:t>
            </a:r>
            <a:r>
              <a:rPr lang="en-US" sz="2800" dirty="0" err="1"/>
              <a:t>kepemilikan</a:t>
            </a:r>
            <a:r>
              <a:rPr lang="en-US" sz="2800" dirty="0"/>
              <a:t> token </a:t>
            </a:r>
            <a:r>
              <a:rPr lang="en-US" sz="2800" dirty="0" err="1"/>
              <a:t>tersebut</a:t>
            </a:r>
            <a:r>
              <a:rPr lang="en-US" sz="2800" dirty="0"/>
              <a:t>.</a:t>
            </a:r>
            <a:endParaRPr lang="en-US" sz="2800" i="1" dirty="0"/>
          </a:p>
        </p:txBody>
      </p:sp>
    </p:spTree>
    <p:extLst>
      <p:ext uri="{BB962C8B-B14F-4D97-AF65-F5344CB8AC3E}">
        <p14:creationId xmlns:p14="http://schemas.microsoft.com/office/powerpoint/2010/main" val="2562576759"/>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Access Control Model</a:t>
            </a:r>
          </a:p>
        </p:txBody>
      </p:sp>
      <p:sp>
        <p:nvSpPr>
          <p:cNvPr id="3" name="Content Placeholder 2"/>
          <p:cNvSpPr>
            <a:spLocks noGrp="1"/>
          </p:cNvSpPr>
          <p:nvPr>
            <p:ph idx="1"/>
          </p:nvPr>
        </p:nvSpPr>
        <p:spPr>
          <a:xfrm>
            <a:off x="768096" y="1997928"/>
            <a:ext cx="7290055" cy="4023360"/>
          </a:xfrm>
        </p:spPr>
        <p:txBody>
          <a:bodyPr>
            <a:noAutofit/>
          </a:bodyPr>
          <a:lstStyle/>
          <a:p>
            <a:pPr marL="514350" indent="-514350" algn="just">
              <a:buFont typeface="+mj-lt"/>
              <a:buAutoNum type="arabicPeriod"/>
            </a:pPr>
            <a:r>
              <a:rPr lang="en-US" sz="2800" b="1" i="1" dirty="0"/>
              <a:t>Discretionary Access Control </a:t>
            </a:r>
            <a:r>
              <a:rPr lang="en-US" sz="2800" b="1" dirty="0"/>
              <a:t>(DAC)</a:t>
            </a:r>
            <a:endParaRPr lang="en-US" sz="2800" b="1" i="1" dirty="0"/>
          </a:p>
          <a:p>
            <a:pPr marL="342900" lvl="1" indent="0" algn="just">
              <a:buNone/>
            </a:pPr>
            <a:r>
              <a:rPr lang="en-US" sz="2400" dirty="0"/>
              <a:t>Model access control </a:t>
            </a:r>
            <a:r>
              <a:rPr lang="en-US" sz="2400" dirty="0" err="1"/>
              <a:t>berdasarkan</a:t>
            </a:r>
            <a:r>
              <a:rPr lang="en-US" sz="2400" dirty="0"/>
              <a:t> </a:t>
            </a:r>
            <a:r>
              <a:rPr lang="en-US" sz="2400" dirty="0" err="1"/>
              <a:t>keputusan</a:t>
            </a:r>
            <a:r>
              <a:rPr lang="en-US" sz="2400" dirty="0"/>
              <a:t> </a:t>
            </a:r>
            <a:r>
              <a:rPr lang="en-US" sz="2400" dirty="0" err="1"/>
              <a:t>pemilik</a:t>
            </a:r>
            <a:r>
              <a:rPr lang="en-US" sz="2400" dirty="0"/>
              <a:t> resource. </a:t>
            </a:r>
            <a:r>
              <a:rPr lang="en-US" sz="2400" dirty="0" err="1"/>
              <a:t>Pemilik</a:t>
            </a:r>
            <a:r>
              <a:rPr lang="en-US" sz="2400" dirty="0"/>
              <a:t> </a:t>
            </a:r>
            <a:r>
              <a:rPr lang="en-US" sz="2400" dirty="0" err="1"/>
              <a:t>dapat</a:t>
            </a:r>
            <a:r>
              <a:rPr lang="en-US" sz="2400" dirty="0"/>
              <a:t> </a:t>
            </a:r>
            <a:r>
              <a:rPr lang="en-US" sz="2400" dirty="0" err="1"/>
              <a:t>menentukan</a:t>
            </a:r>
            <a:r>
              <a:rPr lang="en-US" sz="2400" dirty="0"/>
              <a:t> </a:t>
            </a:r>
            <a:r>
              <a:rPr lang="en-US" sz="2400" dirty="0" err="1"/>
              <a:t>siapa</a:t>
            </a:r>
            <a:r>
              <a:rPr lang="en-US" sz="2400" dirty="0"/>
              <a:t> yang </a:t>
            </a:r>
            <a:r>
              <a:rPr lang="en-US" sz="2400" dirty="0" err="1"/>
              <a:t>mendapat</a:t>
            </a:r>
            <a:r>
              <a:rPr lang="en-US" sz="2400" dirty="0"/>
              <a:t> access </a:t>
            </a:r>
            <a:r>
              <a:rPr lang="en-US" sz="2400" dirty="0" err="1"/>
              <a:t>atau</a:t>
            </a:r>
            <a:r>
              <a:rPr lang="en-US" sz="2400" dirty="0"/>
              <a:t> </a:t>
            </a:r>
            <a:r>
              <a:rPr lang="en-US" sz="2400" dirty="0" err="1"/>
              <a:t>tidak</a:t>
            </a:r>
            <a:r>
              <a:rPr lang="en-US" sz="2400" dirty="0"/>
              <a:t>.</a:t>
            </a:r>
          </a:p>
          <a:p>
            <a:pPr marL="514350" indent="-514350" algn="just">
              <a:buFont typeface="+mj-lt"/>
              <a:buAutoNum type="arabicPeriod"/>
            </a:pPr>
            <a:r>
              <a:rPr lang="en-US" sz="2800" b="1" i="1" dirty="0"/>
              <a:t>Mandatory Access Control </a:t>
            </a:r>
            <a:r>
              <a:rPr lang="en-US" sz="2800" b="1" dirty="0"/>
              <a:t>(MAC)</a:t>
            </a:r>
            <a:endParaRPr lang="en-US" sz="2800" b="1" i="1" dirty="0"/>
          </a:p>
          <a:p>
            <a:pPr marL="342900" lvl="2" indent="0" algn="just">
              <a:buNone/>
            </a:pPr>
            <a:r>
              <a:rPr lang="en-US" sz="2400" dirty="0" err="1"/>
              <a:t>Keputusan</a:t>
            </a:r>
            <a:r>
              <a:rPr lang="en-US" sz="2400" dirty="0"/>
              <a:t> </a:t>
            </a:r>
            <a:r>
              <a:rPr lang="en-US" sz="2400" dirty="0" err="1"/>
              <a:t>terhadap</a:t>
            </a:r>
            <a:r>
              <a:rPr lang="en-US" sz="2400" dirty="0"/>
              <a:t> yang </a:t>
            </a:r>
            <a:r>
              <a:rPr lang="en-US" sz="2400" dirty="0" err="1"/>
              <a:t>dapat</a:t>
            </a:r>
            <a:r>
              <a:rPr lang="en-US" sz="2400" dirty="0"/>
              <a:t> </a:t>
            </a:r>
            <a:r>
              <a:rPr lang="en-US" sz="2400" dirty="0" err="1"/>
              <a:t>mengakses</a:t>
            </a:r>
            <a:r>
              <a:rPr lang="en-US" sz="2400" dirty="0"/>
              <a:t> resource </a:t>
            </a:r>
            <a:r>
              <a:rPr lang="en-US" sz="2400" dirty="0" err="1"/>
              <a:t>bukan</a:t>
            </a:r>
            <a:r>
              <a:rPr lang="en-US" sz="2400" dirty="0"/>
              <a:t> </a:t>
            </a:r>
            <a:r>
              <a:rPr lang="en-US" sz="2400" dirty="0" err="1"/>
              <a:t>hanya</a:t>
            </a:r>
            <a:r>
              <a:rPr lang="en-US" sz="2400" dirty="0"/>
              <a:t> </a:t>
            </a:r>
            <a:r>
              <a:rPr lang="en-US" sz="2400" dirty="0" err="1"/>
              <a:t>pemilik</a:t>
            </a:r>
            <a:r>
              <a:rPr lang="en-US" sz="2400" dirty="0"/>
              <a:t>, </a:t>
            </a:r>
            <a:r>
              <a:rPr lang="en-US" sz="2400" dirty="0" err="1"/>
              <a:t>namun</a:t>
            </a:r>
            <a:r>
              <a:rPr lang="en-US" sz="2400" dirty="0"/>
              <a:t> juga </a:t>
            </a:r>
            <a:r>
              <a:rPr lang="en-US" sz="2400" dirty="0" err="1"/>
              <a:t>sebuah</a:t>
            </a:r>
            <a:r>
              <a:rPr lang="en-US" sz="2400" dirty="0"/>
              <a:t> </a:t>
            </a:r>
            <a:r>
              <a:rPr lang="en-US" sz="2400" dirty="0" err="1"/>
              <a:t>grup</a:t>
            </a:r>
            <a:r>
              <a:rPr lang="en-US" sz="2400" dirty="0"/>
              <a:t> </a:t>
            </a:r>
            <a:r>
              <a:rPr lang="en-US" sz="2400" dirty="0" err="1"/>
              <a:t>atau</a:t>
            </a:r>
            <a:r>
              <a:rPr lang="en-US" sz="2400" dirty="0"/>
              <a:t> </a:t>
            </a:r>
            <a:r>
              <a:rPr lang="en-US" sz="2400" dirty="0" err="1"/>
              <a:t>seseorang</a:t>
            </a:r>
            <a:r>
              <a:rPr lang="en-US" sz="2400" dirty="0"/>
              <a:t> yang </a:t>
            </a:r>
            <a:r>
              <a:rPr lang="en-US" sz="2400" dirty="0" err="1"/>
              <a:t>dapat</a:t>
            </a:r>
            <a:r>
              <a:rPr lang="en-US" sz="2400" dirty="0"/>
              <a:t> </a:t>
            </a:r>
            <a:r>
              <a:rPr lang="en-US" sz="2400" dirty="0" err="1"/>
              <a:t>mengakses</a:t>
            </a:r>
            <a:r>
              <a:rPr lang="en-US" sz="2400" dirty="0"/>
              <a:t>.</a:t>
            </a:r>
          </a:p>
          <a:p>
            <a:pPr marL="514350" indent="-514350" algn="just">
              <a:buFont typeface="+mj-lt"/>
              <a:buAutoNum type="arabicPeriod"/>
            </a:pPr>
            <a:r>
              <a:rPr lang="en-US" sz="2800" b="1" i="1" dirty="0"/>
              <a:t>Role-Based Access Control </a:t>
            </a:r>
            <a:r>
              <a:rPr lang="en-US" sz="2800" b="1" dirty="0"/>
              <a:t>(RBAC)</a:t>
            </a:r>
            <a:endParaRPr lang="en-US" sz="2800" b="1" i="1" dirty="0"/>
          </a:p>
          <a:p>
            <a:pPr marL="342900" lvl="1" indent="0" algn="just">
              <a:buNone/>
            </a:pPr>
            <a:r>
              <a:rPr lang="en-US" sz="2400" dirty="0"/>
              <a:t>Model access control yang </a:t>
            </a:r>
            <a:r>
              <a:rPr lang="en-US" sz="2400" dirty="0" err="1"/>
              <a:t>serupa</a:t>
            </a:r>
            <a:r>
              <a:rPr lang="en-US" sz="2400" dirty="0"/>
              <a:t> </a:t>
            </a:r>
            <a:r>
              <a:rPr lang="en-US" sz="2400" dirty="0" err="1"/>
              <a:t>dengan</a:t>
            </a:r>
            <a:r>
              <a:rPr lang="en-US" sz="2400" dirty="0"/>
              <a:t> </a:t>
            </a:r>
            <a:r>
              <a:rPr lang="en-US" sz="2400" i="1" dirty="0"/>
              <a:t>mandatory access control</a:t>
            </a:r>
            <a:r>
              <a:rPr lang="en-US" sz="2400" dirty="0"/>
              <a:t>. </a:t>
            </a:r>
            <a:r>
              <a:rPr lang="en-US" sz="2400" dirty="0" err="1"/>
              <a:t>Perbedaannya</a:t>
            </a:r>
            <a:r>
              <a:rPr lang="en-US" sz="2400" dirty="0"/>
              <a:t> access yang </a:t>
            </a:r>
            <a:r>
              <a:rPr lang="en-US" sz="2400" dirty="0" err="1"/>
              <a:t>dibatasi</a:t>
            </a:r>
            <a:r>
              <a:rPr lang="en-US" sz="2400" dirty="0"/>
              <a:t>.</a:t>
            </a:r>
          </a:p>
          <a:p>
            <a:pPr marL="342900" lvl="1" indent="0" algn="just">
              <a:buNone/>
            </a:pPr>
            <a:endParaRPr lang="en-US" sz="2400" i="1" dirty="0"/>
          </a:p>
          <a:p>
            <a:pPr marL="0" lvl="2" indent="0" algn="just">
              <a:buNone/>
            </a:pPr>
            <a:endParaRPr lang="en-US" sz="2800" i="1" dirty="0"/>
          </a:p>
          <a:p>
            <a:pPr marL="342900" lvl="2" indent="0" algn="just">
              <a:buNone/>
            </a:pPr>
            <a:endParaRPr lang="en-US" sz="2800" i="1" dirty="0"/>
          </a:p>
          <a:p>
            <a:pPr marL="0" lvl="1" indent="0" algn="just">
              <a:buNone/>
            </a:pPr>
            <a:endParaRPr lang="en-US" sz="2800" i="1" dirty="0"/>
          </a:p>
          <a:p>
            <a:pPr lvl="1" algn="just"/>
            <a:endParaRPr lang="en-US" sz="2800" dirty="0"/>
          </a:p>
        </p:txBody>
      </p:sp>
    </p:spTree>
    <p:extLst>
      <p:ext uri="{BB962C8B-B14F-4D97-AF65-F5344CB8AC3E}">
        <p14:creationId xmlns:p14="http://schemas.microsoft.com/office/powerpoint/2010/main" val="3648906054"/>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Model</a:t>
            </a:r>
          </a:p>
        </p:txBody>
      </p:sp>
      <p:sp>
        <p:nvSpPr>
          <p:cNvPr id="3" name="Content Placeholder 2"/>
          <p:cNvSpPr>
            <a:spLocks noGrp="1"/>
          </p:cNvSpPr>
          <p:nvPr>
            <p:ph idx="1"/>
          </p:nvPr>
        </p:nvSpPr>
        <p:spPr/>
        <p:txBody>
          <a:bodyPr>
            <a:normAutofit/>
          </a:bodyPr>
          <a:lstStyle/>
          <a:p>
            <a:pPr marL="514350" indent="-514350" algn="just">
              <a:buFont typeface="+mj-lt"/>
              <a:buAutoNum type="arabicPeriod" startAt="4"/>
            </a:pPr>
            <a:r>
              <a:rPr lang="en-US" sz="2800" b="1" i="1" dirty="0"/>
              <a:t>Attribute-Based Access Control </a:t>
            </a:r>
            <a:r>
              <a:rPr lang="en-US" sz="2800" b="1" dirty="0"/>
              <a:t>(ABAC)</a:t>
            </a:r>
          </a:p>
          <a:p>
            <a:pPr marL="342900" lvl="1" indent="0" algn="just">
              <a:buNone/>
            </a:pPr>
            <a:r>
              <a:rPr lang="en-US" sz="2400" dirty="0"/>
              <a:t>Model access </a:t>
            </a:r>
            <a:r>
              <a:rPr lang="en-US" sz="2400" dirty="0" err="1"/>
              <a:t>controlvberdasarkan</a:t>
            </a:r>
            <a:r>
              <a:rPr lang="en-US" sz="2400" dirty="0"/>
              <a:t> </a:t>
            </a:r>
            <a:r>
              <a:rPr lang="en-US" sz="2400" dirty="0" err="1"/>
              <a:t>atribut</a:t>
            </a:r>
            <a:r>
              <a:rPr lang="en-US" sz="2400" dirty="0"/>
              <a:t>. </a:t>
            </a:r>
            <a:r>
              <a:rPr lang="en-US" sz="2400" dirty="0" err="1"/>
              <a:t>Contohnya</a:t>
            </a:r>
            <a:r>
              <a:rPr lang="en-US" sz="2400" dirty="0"/>
              <a:t> </a:t>
            </a:r>
            <a:r>
              <a:rPr lang="en-US" sz="2400" dirty="0" err="1"/>
              <a:t>seperti</a:t>
            </a:r>
            <a:r>
              <a:rPr lang="en-US" sz="2400" dirty="0"/>
              <a:t> Captcha.</a:t>
            </a:r>
          </a:p>
          <a:p>
            <a:pPr marL="514350" lvl="1" indent="-514350" algn="just">
              <a:buFont typeface="+mj-lt"/>
              <a:buAutoNum type="arabicPeriod" startAt="5"/>
            </a:pPr>
            <a:r>
              <a:rPr lang="en-US" sz="2800" b="1" i="1" dirty="0"/>
              <a:t>Multilevel Access Control </a:t>
            </a:r>
            <a:endParaRPr lang="en-US" sz="2800" b="1" dirty="0"/>
          </a:p>
          <a:p>
            <a:pPr marL="342900" lvl="2" indent="0" algn="just">
              <a:buNone/>
            </a:pPr>
            <a:r>
              <a:rPr lang="en-US" sz="2400" dirty="0"/>
              <a:t>Model access control </a:t>
            </a:r>
            <a:r>
              <a:rPr lang="en-US" sz="2400" dirty="0" err="1"/>
              <a:t>ini</a:t>
            </a:r>
            <a:r>
              <a:rPr lang="en-US" sz="2400" dirty="0"/>
              <a:t> </a:t>
            </a:r>
            <a:r>
              <a:rPr lang="en-US" sz="2400" dirty="0" err="1"/>
              <a:t>digunakan</a:t>
            </a:r>
            <a:r>
              <a:rPr lang="en-US" sz="2400" dirty="0"/>
              <a:t> </a:t>
            </a:r>
            <a:r>
              <a:rPr lang="en-US" sz="2400" dirty="0" err="1"/>
              <a:t>ketika</a:t>
            </a:r>
            <a:r>
              <a:rPr lang="en-US" sz="2400" dirty="0"/>
              <a:t> model access control </a:t>
            </a:r>
            <a:r>
              <a:rPr lang="en-US" sz="2400" dirty="0" err="1"/>
              <a:t>diatas</a:t>
            </a:r>
            <a:r>
              <a:rPr lang="en-US" sz="2400" dirty="0"/>
              <a:t> </a:t>
            </a:r>
            <a:r>
              <a:rPr lang="en-US" sz="2400" dirty="0" err="1"/>
              <a:t>kurang</a:t>
            </a:r>
            <a:r>
              <a:rPr lang="en-US" sz="2400" dirty="0"/>
              <a:t> </a:t>
            </a:r>
            <a:r>
              <a:rPr lang="en-US" sz="2400" dirty="0" err="1"/>
              <a:t>aman</a:t>
            </a:r>
            <a:r>
              <a:rPr lang="en-US" sz="2400" dirty="0"/>
              <a:t> </a:t>
            </a:r>
            <a:r>
              <a:rPr lang="en-US" sz="2400" dirty="0" err="1"/>
              <a:t>untuk</a:t>
            </a:r>
            <a:r>
              <a:rPr lang="en-US" sz="2400" dirty="0"/>
              <a:t> </a:t>
            </a:r>
            <a:r>
              <a:rPr lang="en-US" sz="2400" dirty="0" err="1"/>
              <a:t>melindungi</a:t>
            </a:r>
            <a:r>
              <a:rPr lang="en-US" sz="2400" dirty="0"/>
              <a:t> </a:t>
            </a:r>
            <a:r>
              <a:rPr lang="en-US" sz="2400" dirty="0" err="1"/>
              <a:t>informasi</a:t>
            </a:r>
            <a:r>
              <a:rPr lang="en-US" sz="2400" dirty="0"/>
              <a:t> </a:t>
            </a:r>
            <a:r>
              <a:rPr lang="en-US" sz="2400" dirty="0" err="1"/>
              <a:t>pada</a:t>
            </a:r>
            <a:r>
              <a:rPr lang="en-US" sz="2400" dirty="0"/>
              <a:t> access control yang </a:t>
            </a:r>
            <a:r>
              <a:rPr lang="en-US" sz="2400" dirty="0" err="1"/>
              <a:t>kita</a:t>
            </a:r>
            <a:r>
              <a:rPr lang="en-US" sz="2400" dirty="0"/>
              <a:t> </a:t>
            </a:r>
            <a:r>
              <a:rPr lang="en-US" sz="2400" dirty="0" err="1"/>
              <a:t>gunakan</a:t>
            </a:r>
            <a:r>
              <a:rPr lang="en-US" sz="2400" dirty="0"/>
              <a:t>.</a:t>
            </a:r>
          </a:p>
          <a:p>
            <a:pPr marL="342900" lvl="2" indent="0" algn="just">
              <a:buNone/>
            </a:pPr>
            <a:endParaRPr lang="en-US" sz="2800" b="1" dirty="0"/>
          </a:p>
          <a:p>
            <a:pPr marL="342900" lvl="2" indent="0" algn="just">
              <a:buNone/>
            </a:pPr>
            <a:endParaRPr lang="en-US" sz="2800" b="1" dirty="0"/>
          </a:p>
          <a:p>
            <a:pPr marL="342900" lvl="2" indent="0" algn="just">
              <a:buNone/>
            </a:pPr>
            <a:endParaRPr lang="en-US" sz="2800" b="1" dirty="0"/>
          </a:p>
          <a:p>
            <a:pPr marL="0" lvl="1" indent="0" algn="just">
              <a:buNone/>
            </a:pPr>
            <a:endParaRPr lang="en-US" sz="2800" b="1" i="1" dirty="0"/>
          </a:p>
          <a:p>
            <a:pPr marL="342900" lvl="1" indent="0" algn="just">
              <a:buNone/>
            </a:pPr>
            <a:endParaRPr lang="en-US" sz="2800" dirty="0"/>
          </a:p>
        </p:txBody>
      </p:sp>
    </p:spTree>
    <p:extLst>
      <p:ext uri="{BB962C8B-B14F-4D97-AF65-F5344CB8AC3E}">
        <p14:creationId xmlns:p14="http://schemas.microsoft.com/office/powerpoint/2010/main" val="2400006758"/>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Access Control Matrix</a:t>
            </a:r>
          </a:p>
        </p:txBody>
      </p:sp>
      <p:sp>
        <p:nvSpPr>
          <p:cNvPr id="3" name="Content Placeholder 2"/>
          <p:cNvSpPr>
            <a:spLocks noGrp="1"/>
          </p:cNvSpPr>
          <p:nvPr>
            <p:ph idx="1"/>
          </p:nvPr>
        </p:nvSpPr>
        <p:spPr>
          <a:xfrm>
            <a:off x="768096" y="2141944"/>
            <a:ext cx="7290055" cy="4023360"/>
          </a:xfrm>
        </p:spPr>
        <p:txBody>
          <a:bodyPr>
            <a:noAutofit/>
          </a:bodyPr>
          <a:lstStyle/>
          <a:p>
            <a:pPr algn="just">
              <a:buFont typeface="Wingdings" panose="05000000000000000000" pitchFamily="2" charset="2"/>
              <a:buChar char="§"/>
            </a:pPr>
            <a:r>
              <a:rPr lang="en-US" sz="2600" i="1" dirty="0"/>
              <a:t> Access Control Matrix</a:t>
            </a:r>
            <a:r>
              <a:rPr lang="en-US" sz="2600" dirty="0"/>
              <a:t> </a:t>
            </a:r>
            <a:r>
              <a:rPr lang="en-US" sz="2600" dirty="0" err="1"/>
              <a:t>merupakan</a:t>
            </a:r>
            <a:r>
              <a:rPr lang="en-US" sz="2600" dirty="0"/>
              <a:t> </a:t>
            </a:r>
            <a:r>
              <a:rPr lang="en-US" sz="2600" dirty="0" err="1"/>
              <a:t>matriks</a:t>
            </a:r>
            <a:r>
              <a:rPr lang="en-US" sz="2600" dirty="0"/>
              <a:t> </a:t>
            </a:r>
            <a:r>
              <a:rPr lang="en-US" sz="2600" dirty="0" err="1"/>
              <a:t>dimana</a:t>
            </a:r>
            <a:r>
              <a:rPr lang="en-US" sz="2600" dirty="0"/>
              <a:t> </a:t>
            </a:r>
            <a:r>
              <a:rPr lang="en-US" sz="2600" dirty="0" err="1"/>
              <a:t>setiap</a:t>
            </a:r>
            <a:r>
              <a:rPr lang="en-US" sz="2600" dirty="0"/>
              <a:t> </a:t>
            </a:r>
            <a:r>
              <a:rPr lang="en-US" sz="2600" dirty="0" err="1"/>
              <a:t>subjek</a:t>
            </a:r>
            <a:r>
              <a:rPr lang="en-US" sz="2600" dirty="0"/>
              <a:t> </a:t>
            </a:r>
            <a:r>
              <a:rPr lang="en-US" sz="2600" dirty="0" err="1"/>
              <a:t>direpresentasikan</a:t>
            </a:r>
            <a:r>
              <a:rPr lang="en-US" sz="2600" dirty="0"/>
              <a:t> </a:t>
            </a:r>
            <a:r>
              <a:rPr lang="en-US" sz="2600" dirty="0" err="1"/>
              <a:t>oleh</a:t>
            </a:r>
            <a:r>
              <a:rPr lang="en-US" sz="2600" dirty="0"/>
              <a:t> </a:t>
            </a:r>
            <a:r>
              <a:rPr lang="en-US" sz="2600" dirty="0" err="1"/>
              <a:t>baris</a:t>
            </a:r>
            <a:r>
              <a:rPr lang="en-US" sz="2600" dirty="0"/>
              <a:t>, </a:t>
            </a:r>
            <a:r>
              <a:rPr lang="en-US" sz="2600" dirty="0" err="1"/>
              <a:t>dan</a:t>
            </a:r>
            <a:r>
              <a:rPr lang="en-US" sz="2600" dirty="0"/>
              <a:t> </a:t>
            </a:r>
            <a:r>
              <a:rPr lang="en-US" sz="2600" dirty="0" err="1"/>
              <a:t>setiap</a:t>
            </a:r>
            <a:r>
              <a:rPr lang="en-US" sz="2600" dirty="0"/>
              <a:t> </a:t>
            </a:r>
            <a:r>
              <a:rPr lang="en-US" sz="2600" dirty="0" err="1"/>
              <a:t>objek</a:t>
            </a:r>
            <a:r>
              <a:rPr lang="en-US" sz="2600" dirty="0"/>
              <a:t> </a:t>
            </a:r>
            <a:r>
              <a:rPr lang="en-US" sz="2600" dirty="0" err="1"/>
              <a:t>direpresentasikan</a:t>
            </a:r>
            <a:r>
              <a:rPr lang="en-US" sz="2600" dirty="0"/>
              <a:t> </a:t>
            </a:r>
            <a:r>
              <a:rPr lang="en-US" sz="2600" dirty="0" err="1"/>
              <a:t>oleh</a:t>
            </a:r>
            <a:r>
              <a:rPr lang="en-US" sz="2600" dirty="0"/>
              <a:t> </a:t>
            </a:r>
            <a:r>
              <a:rPr lang="en-US" sz="2600" dirty="0" err="1"/>
              <a:t>kolom</a:t>
            </a:r>
            <a:endParaRPr lang="en-US" sz="2600" dirty="0"/>
          </a:p>
          <a:p>
            <a:pPr algn="just">
              <a:buFont typeface="Wingdings" panose="05000000000000000000" pitchFamily="2" charset="2"/>
              <a:buChar char="§"/>
            </a:pPr>
            <a:r>
              <a:rPr lang="en-US" sz="2600" dirty="0"/>
              <a:t> </a:t>
            </a:r>
            <a:r>
              <a:rPr lang="en-US" sz="2600" dirty="0" err="1"/>
              <a:t>Matriks</a:t>
            </a:r>
            <a:r>
              <a:rPr lang="en-US" sz="2600" dirty="0"/>
              <a:t> M[</a:t>
            </a:r>
            <a:r>
              <a:rPr lang="en-US" sz="2600" dirty="0" err="1"/>
              <a:t>s,o</a:t>
            </a:r>
            <a:r>
              <a:rPr lang="en-US" sz="2600" dirty="0"/>
              <a:t>] </a:t>
            </a:r>
            <a:r>
              <a:rPr lang="en-US" sz="2600" dirty="0" err="1"/>
              <a:t>merupakan</a:t>
            </a:r>
            <a:r>
              <a:rPr lang="en-US" sz="2600" dirty="0"/>
              <a:t> </a:t>
            </a:r>
            <a:r>
              <a:rPr lang="en-US" sz="2600" dirty="0" err="1"/>
              <a:t>operasi</a:t>
            </a:r>
            <a:r>
              <a:rPr lang="en-US" sz="2600" dirty="0"/>
              <a:t> </a:t>
            </a:r>
            <a:r>
              <a:rPr lang="en-US" sz="2600" dirty="0" err="1"/>
              <a:t>subjek</a:t>
            </a:r>
            <a:r>
              <a:rPr lang="en-US" sz="2600" dirty="0"/>
              <a:t> s </a:t>
            </a:r>
            <a:r>
              <a:rPr lang="en-US" sz="2600" dirty="0" err="1"/>
              <a:t>membawa</a:t>
            </a:r>
            <a:r>
              <a:rPr lang="en-US" sz="2600" dirty="0"/>
              <a:t> </a:t>
            </a:r>
            <a:r>
              <a:rPr lang="en-US" sz="2600" dirty="0" err="1"/>
              <a:t>objek</a:t>
            </a:r>
            <a:r>
              <a:rPr lang="en-US" sz="2600" dirty="0"/>
              <a:t> o</a:t>
            </a:r>
          </a:p>
          <a:p>
            <a:pPr algn="just">
              <a:buFont typeface="Wingdings" panose="05000000000000000000" pitchFamily="2" charset="2"/>
              <a:buChar char="§"/>
            </a:pPr>
            <a:r>
              <a:rPr lang="en-US" sz="2600" dirty="0"/>
              <a:t> </a:t>
            </a:r>
            <a:r>
              <a:rPr lang="en-US" sz="2600" dirty="0" err="1"/>
              <a:t>Matriks</a:t>
            </a:r>
            <a:r>
              <a:rPr lang="en-US" sz="2600" dirty="0"/>
              <a:t> </a:t>
            </a:r>
            <a:r>
              <a:rPr lang="en-US" sz="2600" dirty="0" err="1"/>
              <a:t>ini</a:t>
            </a:r>
            <a:r>
              <a:rPr lang="en-US" sz="2600" dirty="0"/>
              <a:t> </a:t>
            </a:r>
            <a:r>
              <a:rPr lang="en-US" sz="2600" dirty="0" err="1"/>
              <a:t>merepresentasikan</a:t>
            </a:r>
            <a:r>
              <a:rPr lang="en-US" sz="2600" dirty="0"/>
              <a:t> </a:t>
            </a:r>
            <a:r>
              <a:rPr lang="en-US" sz="2600" dirty="0" err="1"/>
              <a:t>hak</a:t>
            </a:r>
            <a:r>
              <a:rPr lang="en-US" sz="2600" dirty="0"/>
              <a:t> </a:t>
            </a:r>
            <a:r>
              <a:rPr lang="en-US" sz="2600" dirty="0" err="1"/>
              <a:t>akses</a:t>
            </a:r>
            <a:r>
              <a:rPr lang="en-US" sz="2600" dirty="0"/>
              <a:t> </a:t>
            </a:r>
            <a:r>
              <a:rPr lang="en-US" sz="2600" dirty="0" err="1"/>
              <a:t>dari</a:t>
            </a:r>
            <a:r>
              <a:rPr lang="en-US" sz="2600" dirty="0"/>
              <a:t> </a:t>
            </a:r>
            <a:r>
              <a:rPr lang="en-US" sz="2600" dirty="0" err="1"/>
              <a:t>subjek</a:t>
            </a:r>
            <a:r>
              <a:rPr lang="en-US" sz="2600" dirty="0"/>
              <a:t>. </a:t>
            </a:r>
          </a:p>
          <a:p>
            <a:pPr algn="just">
              <a:buFont typeface="Wingdings" panose="05000000000000000000" pitchFamily="2" charset="2"/>
              <a:buChar char="§"/>
            </a:pPr>
            <a:r>
              <a:rPr lang="en-US" sz="2600" dirty="0"/>
              <a:t> </a:t>
            </a:r>
            <a:r>
              <a:rPr lang="en-US" sz="2600" dirty="0" err="1"/>
              <a:t>Setiap</a:t>
            </a:r>
            <a:r>
              <a:rPr lang="en-US" sz="2600" dirty="0"/>
              <a:t> object </a:t>
            </a:r>
            <a:r>
              <a:rPr lang="en-US" sz="2600" dirty="0" err="1"/>
              <a:t>dapat</a:t>
            </a:r>
            <a:r>
              <a:rPr lang="en-US" sz="2600" dirty="0"/>
              <a:t> </a:t>
            </a:r>
            <a:r>
              <a:rPr lang="en-US" sz="2600" dirty="0" err="1"/>
              <a:t>membuat</a:t>
            </a:r>
            <a:r>
              <a:rPr lang="en-US" sz="2600" dirty="0"/>
              <a:t> list, </a:t>
            </a:r>
            <a:r>
              <a:rPr lang="en-US" sz="2600" dirty="0" err="1"/>
              <a:t>yaitu</a:t>
            </a:r>
            <a:r>
              <a:rPr lang="en-US" sz="2600" dirty="0"/>
              <a:t> </a:t>
            </a:r>
            <a:r>
              <a:rPr lang="en-US" sz="2600" i="1" dirty="0"/>
              <a:t>access control list</a:t>
            </a:r>
            <a:r>
              <a:rPr lang="en-US" sz="2600" dirty="0"/>
              <a:t>. </a:t>
            </a:r>
            <a:r>
              <a:rPr lang="en-US" sz="2600" dirty="0" err="1"/>
              <a:t>Sedangkan</a:t>
            </a:r>
            <a:r>
              <a:rPr lang="en-US" sz="2600" dirty="0"/>
              <a:t> </a:t>
            </a:r>
            <a:r>
              <a:rPr lang="en-US" sz="2600" dirty="0" err="1"/>
              <a:t>subjek</a:t>
            </a:r>
            <a:r>
              <a:rPr lang="en-US" sz="2600" dirty="0"/>
              <a:t> </a:t>
            </a:r>
            <a:r>
              <a:rPr lang="en-US" sz="2600" dirty="0" err="1"/>
              <a:t>dapat</a:t>
            </a:r>
            <a:r>
              <a:rPr lang="en-US" sz="2600" dirty="0"/>
              <a:t> </a:t>
            </a:r>
            <a:r>
              <a:rPr lang="en-US" sz="2600" dirty="0" err="1"/>
              <a:t>membuat</a:t>
            </a:r>
            <a:r>
              <a:rPr lang="en-US" sz="2600" dirty="0"/>
              <a:t> list, </a:t>
            </a:r>
            <a:r>
              <a:rPr lang="en-US" sz="2600" dirty="0" err="1"/>
              <a:t>yaitu</a:t>
            </a:r>
            <a:r>
              <a:rPr lang="en-US" sz="2600" dirty="0"/>
              <a:t> </a:t>
            </a:r>
            <a:r>
              <a:rPr lang="en-US" sz="2600" i="1" dirty="0"/>
              <a:t>capabilities.</a:t>
            </a:r>
            <a:endParaRPr lang="en-US" sz="2600" dirty="0"/>
          </a:p>
        </p:txBody>
      </p:sp>
    </p:spTree>
    <p:extLst>
      <p:ext uri="{BB962C8B-B14F-4D97-AF65-F5344CB8AC3E}">
        <p14:creationId xmlns:p14="http://schemas.microsoft.com/office/powerpoint/2010/main" val="2432419971"/>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Referensi</a:t>
            </a:r>
            <a:endParaRPr lang="en-US" dirty="0"/>
          </a:p>
        </p:txBody>
      </p:sp>
      <p:sp>
        <p:nvSpPr>
          <p:cNvPr id="3" name="Content Placeholder 2"/>
          <p:cNvSpPr>
            <a:spLocks noGrp="1"/>
          </p:cNvSpPr>
          <p:nvPr>
            <p:ph idx="1"/>
          </p:nvPr>
        </p:nvSpPr>
        <p:spPr>
          <a:xfrm>
            <a:off x="768096" y="2052374"/>
            <a:ext cx="7290055" cy="4023360"/>
          </a:xfrm>
        </p:spPr>
        <p:txBody>
          <a:bodyPr>
            <a:noAutofit/>
          </a:bodyPr>
          <a:lstStyle/>
          <a:p>
            <a:pPr indent="0">
              <a:lnSpc>
                <a:spcPct val="100000"/>
              </a:lnSpc>
              <a:buNone/>
            </a:pPr>
            <a:r>
              <a:rPr lang="en-US" dirty="0" err="1"/>
              <a:t>Andress</a:t>
            </a:r>
            <a:r>
              <a:rPr lang="en-US" dirty="0"/>
              <a:t>, J. 2011. </a:t>
            </a:r>
            <a:r>
              <a:rPr lang="en-US" i="1" dirty="0"/>
              <a:t>The Basics of Information Security</a:t>
            </a:r>
            <a:r>
              <a:rPr lang="en-US" dirty="0"/>
              <a:t>. </a:t>
            </a:r>
            <a:r>
              <a:rPr lang="en-US" dirty="0" err="1"/>
              <a:t>Syngress</a:t>
            </a:r>
            <a:endParaRPr lang="en-US" dirty="0"/>
          </a:p>
          <a:p>
            <a:pPr indent="0">
              <a:lnSpc>
                <a:spcPct val="100000"/>
              </a:lnSpc>
              <a:buNone/>
            </a:pPr>
            <a:r>
              <a:rPr lang="en-US" dirty="0"/>
              <a:t>Stallings, W. 2011. </a:t>
            </a:r>
            <a:r>
              <a:rPr lang="en-US" i="1" dirty="0"/>
              <a:t>Cryptography and Network Security: 5</a:t>
            </a:r>
            <a:r>
              <a:rPr lang="en-US" i="1" baseline="30000" dirty="0"/>
              <a:t>th</a:t>
            </a:r>
            <a:r>
              <a:rPr lang="en-US" i="1" dirty="0"/>
              <a:t> Edition</a:t>
            </a:r>
            <a:r>
              <a:rPr lang="en-US" dirty="0"/>
              <a:t>. Prentice Hall.</a:t>
            </a:r>
            <a:endParaRPr lang="en-US" dirty="0">
              <a:hlinkClick r:id="rId2"/>
            </a:endParaRPr>
          </a:p>
          <a:p>
            <a:pPr indent="0">
              <a:lnSpc>
                <a:spcPct val="100000"/>
              </a:lnSpc>
              <a:buNone/>
            </a:pPr>
            <a:r>
              <a:rPr lang="id-ID" dirty="0">
                <a:hlinkClick r:id="rId2"/>
              </a:rPr>
              <a:t>http://www.jaringan-komputer.cv-sysneta.com/apa-itu-secure-socket-layer-ssl</a:t>
            </a:r>
            <a:endParaRPr lang="id-ID" dirty="0"/>
          </a:p>
          <a:p>
            <a:pPr indent="0">
              <a:lnSpc>
                <a:spcPct val="100000"/>
              </a:lnSpc>
              <a:buNone/>
            </a:pPr>
            <a:r>
              <a:rPr lang="id-ID" dirty="0">
                <a:hlinkClick r:id="rId3"/>
              </a:rPr>
              <a:t>http://shintaprasetiadevi.blogspot.com/2012/11/secure-socket-layer.html</a:t>
            </a:r>
            <a:endParaRPr lang="id-ID" dirty="0"/>
          </a:p>
          <a:p>
            <a:pPr indent="0">
              <a:lnSpc>
                <a:spcPct val="100000"/>
              </a:lnSpc>
              <a:buNone/>
            </a:pPr>
            <a:r>
              <a:rPr lang="id-ID" dirty="0">
                <a:hlinkClick r:id="rId4"/>
              </a:rPr>
              <a:t>https://www.academia.edu/5460253/Secure_Socket_Layer</a:t>
            </a:r>
            <a:endParaRPr lang="en-US" dirty="0"/>
          </a:p>
          <a:p>
            <a:pPr indent="0">
              <a:lnSpc>
                <a:spcPct val="100000"/>
              </a:lnSpc>
              <a:buNone/>
            </a:pPr>
            <a:r>
              <a:rPr lang="id-ID" dirty="0">
                <a:hlinkClick r:id="rId5"/>
              </a:rPr>
              <a:t>http://azxmy.blogspot.co.id/2012/05/pengertian-serta-cara-kerja-ssl-rsa-pgp.html</a:t>
            </a:r>
            <a:endParaRPr lang="en-US" dirty="0"/>
          </a:p>
          <a:p>
            <a:endParaRPr lang="id-ID" dirty="0"/>
          </a:p>
          <a:p>
            <a:endParaRPr lang="en-US" dirty="0"/>
          </a:p>
        </p:txBody>
      </p:sp>
    </p:spTree>
    <p:extLst>
      <p:ext uri="{BB962C8B-B14F-4D97-AF65-F5344CB8AC3E}">
        <p14:creationId xmlns:p14="http://schemas.microsoft.com/office/powerpoint/2010/main" val="341714328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Lapisan SSL</a:t>
            </a:r>
          </a:p>
        </p:txBody>
      </p:sp>
      <p:sp>
        <p:nvSpPr>
          <p:cNvPr id="3" name="Content Placeholder 2"/>
          <p:cNvSpPr>
            <a:spLocks noGrp="1"/>
          </p:cNvSpPr>
          <p:nvPr>
            <p:ph idx="1"/>
          </p:nvPr>
        </p:nvSpPr>
        <p:spPr/>
        <p:txBody>
          <a:bodyPr>
            <a:normAutofit/>
          </a:bodyPr>
          <a:lstStyle/>
          <a:p>
            <a:pPr algn="just">
              <a:buNone/>
            </a:pPr>
            <a:r>
              <a:rPr lang="id-ID" sz="2800" dirty="0"/>
              <a:t>	SSL dibagi menjadi 2 lapisan :</a:t>
            </a:r>
            <a:r>
              <a:rPr lang="en-US" sz="2800" dirty="0"/>
              <a:t> </a:t>
            </a:r>
            <a:r>
              <a:rPr lang="id-ID" sz="2800" dirty="0"/>
              <a:t>SSL Record Protocol</a:t>
            </a:r>
          </a:p>
          <a:p>
            <a:pPr marL="514350" indent="-514350" algn="just">
              <a:buFont typeface="+mj-lt"/>
              <a:buAutoNum type="arabicPeriod"/>
            </a:pPr>
            <a:r>
              <a:rPr lang="en-US" sz="2800" dirty="0"/>
              <a:t>SSL Record</a:t>
            </a:r>
          </a:p>
          <a:p>
            <a:pPr marL="502920" lvl="3" indent="0" algn="just">
              <a:buNone/>
            </a:pPr>
            <a:r>
              <a:rPr lang="id-ID" sz="2400" dirty="0"/>
              <a:t>Protokol untuk menjamin keamanan data dan</a:t>
            </a:r>
            <a:r>
              <a:rPr lang="en-US" sz="2400" dirty="0"/>
              <a:t> </a:t>
            </a:r>
            <a:r>
              <a:rPr lang="id-ID" sz="2400" dirty="0"/>
              <a:t>integritas.</a:t>
            </a:r>
            <a:endParaRPr lang="en-US" sz="2000" dirty="0"/>
          </a:p>
          <a:p>
            <a:pPr marL="514350" indent="-514350" algn="just">
              <a:buFont typeface="+mj-lt"/>
              <a:buAutoNum type="arabicPeriod"/>
            </a:pPr>
            <a:r>
              <a:rPr lang="id-ID" sz="2800" dirty="0"/>
              <a:t>SSL Handshake Protokol, SSL  Cipher Change Protocol, SSL Alert Protocol, Application Protocol</a:t>
            </a:r>
            <a:endParaRPr lang="en-US" sz="2400" dirty="0"/>
          </a:p>
          <a:p>
            <a:pPr marL="502920" lvl="3" indent="0" algn="just">
              <a:buNone/>
            </a:pPr>
            <a:r>
              <a:rPr lang="id-ID" sz="2400" dirty="0"/>
              <a:t>Protokol yang dirancang untuk membangun koneksi.</a:t>
            </a:r>
          </a:p>
          <a:p>
            <a:pPr algn="just"/>
            <a:endParaRPr lang="id-ID" sz="2800" dirty="0"/>
          </a:p>
        </p:txBody>
      </p:sp>
    </p:spTree>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lnSpc>
                <a:spcPct val="100000"/>
              </a:lnSpc>
              <a:buNone/>
            </a:pPr>
            <a:r>
              <a:rPr lang="en-US" dirty="0">
                <a:cs typeface="Times New Roman" panose="02020603050405020304" pitchFamily="18" charset="0"/>
                <a:hlinkClick r:id="rId2"/>
              </a:rPr>
              <a:t>http://alfatw.hol.es/apa-itu-ssl-dan-tls.html</a:t>
            </a:r>
            <a:endParaRPr lang="en-US" dirty="0">
              <a:cs typeface="Times New Roman" panose="02020603050405020304" pitchFamily="18" charset="0"/>
            </a:endParaRPr>
          </a:p>
          <a:p>
            <a:pPr indent="0">
              <a:lnSpc>
                <a:spcPct val="100000"/>
              </a:lnSpc>
              <a:buNone/>
            </a:pPr>
            <a:r>
              <a:rPr lang="en-US" dirty="0">
                <a:cs typeface="Times New Roman" panose="02020603050405020304" pitchFamily="18" charset="0"/>
                <a:hlinkClick r:id="rId3"/>
              </a:rPr>
              <a:t>http://elman.elsyah.net/2014/08/20/protokol-ssl-dan-tls/</a:t>
            </a:r>
            <a:endParaRPr lang="en-US" dirty="0">
              <a:cs typeface="Times New Roman" panose="02020603050405020304" pitchFamily="18" charset="0"/>
            </a:endParaRPr>
          </a:p>
          <a:p>
            <a:endParaRPr lang="en-US" dirty="0"/>
          </a:p>
        </p:txBody>
      </p:sp>
      <p:sp>
        <p:nvSpPr>
          <p:cNvPr id="4" name="Title 1"/>
          <p:cNvSpPr>
            <a:spLocks noGrp="1"/>
          </p:cNvSpPr>
          <p:nvPr>
            <p:ph type="title"/>
          </p:nvPr>
        </p:nvSpPr>
        <p:spPr/>
        <p:txBody>
          <a:bodyPr/>
          <a:lstStyle/>
          <a:p>
            <a:r>
              <a:rPr lang="en-US" dirty="0" err="1"/>
              <a:t>Referensi</a:t>
            </a:r>
            <a:endParaRPr lang="en-US" dirty="0"/>
          </a:p>
        </p:txBody>
      </p:sp>
    </p:spTree>
    <p:extLst>
      <p:ext uri="{BB962C8B-B14F-4D97-AF65-F5344CB8AC3E}">
        <p14:creationId xmlns:p14="http://schemas.microsoft.com/office/powerpoint/2010/main" val="2931030365"/>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800" dirty="0"/>
              <a:t>Arsitektur</a:t>
            </a:r>
            <a:r>
              <a:rPr lang="id-ID" dirty="0"/>
              <a:t> SSL</a:t>
            </a:r>
          </a:p>
        </p:txBody>
      </p:sp>
      <p:sp>
        <p:nvSpPr>
          <p:cNvPr id="3" name="Content Placeholder 2"/>
          <p:cNvSpPr>
            <a:spLocks noGrp="1"/>
          </p:cNvSpPr>
          <p:nvPr>
            <p:ph idx="1"/>
          </p:nvPr>
        </p:nvSpPr>
        <p:spPr/>
        <p:txBody>
          <a:bodyPr/>
          <a:lstStyle/>
          <a:p>
            <a:endParaRPr lang="id-ID"/>
          </a:p>
        </p:txBody>
      </p:sp>
      <p:pic>
        <p:nvPicPr>
          <p:cNvPr id="4" name="Picture 2" descr="http://www.windowsecurity.com/img/upl/rysunek2a1026827709062.jpg"/>
          <p:cNvPicPr>
            <a:picLocks noChangeAspect="1" noChangeArrowheads="1"/>
          </p:cNvPicPr>
          <p:nvPr/>
        </p:nvPicPr>
        <p:blipFill>
          <a:blip r:embed="rId2"/>
          <a:srcRect/>
          <a:stretch>
            <a:fillRect/>
          </a:stretch>
        </p:blipFill>
        <p:spPr bwMode="auto">
          <a:xfrm>
            <a:off x="519752" y="2118396"/>
            <a:ext cx="7786742" cy="4190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SSL Session</a:t>
            </a:r>
          </a:p>
        </p:txBody>
      </p:sp>
      <p:sp>
        <p:nvSpPr>
          <p:cNvPr id="3" name="Content Placeholder 2"/>
          <p:cNvSpPr>
            <a:spLocks noGrp="1"/>
          </p:cNvSpPr>
          <p:nvPr>
            <p:ph idx="1"/>
          </p:nvPr>
        </p:nvSpPr>
        <p:spPr>
          <a:xfrm>
            <a:off x="768095" y="1628800"/>
            <a:ext cx="7290055" cy="4023360"/>
          </a:xfrm>
        </p:spPr>
        <p:txBody>
          <a:bodyPr>
            <a:normAutofit/>
          </a:bodyPr>
          <a:lstStyle/>
          <a:p>
            <a:pPr algn="just"/>
            <a:endParaRPr lang="id-ID" sz="2800" dirty="0"/>
          </a:p>
          <a:p>
            <a:pPr algn="just">
              <a:buNone/>
            </a:pPr>
            <a:r>
              <a:rPr lang="id-ID" sz="2800" dirty="0"/>
              <a:t>	SSL Session terjadi antara client  dan server dengan tiap sesi yang ada dihasilkan dari Handshake Protocol. Session didefinisikan melalui berbagai  parameter keamanan kriptografi yang dapat digunakan untuk banyak koneksi.</a:t>
            </a:r>
          </a:p>
          <a:p>
            <a:pPr algn="just">
              <a:buNone/>
            </a:pPr>
            <a:endParaRPr lang="id-ID" sz="2800" dirty="0"/>
          </a:p>
          <a:p>
            <a:pPr algn="just">
              <a:buNone/>
            </a:pPr>
            <a:endParaRPr lang="id-ID" sz="2800" dirty="0"/>
          </a:p>
          <a:p>
            <a:pPr algn="just">
              <a:buNone/>
            </a:pPr>
            <a:endParaRPr lang="id-ID" sz="2800"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Parameter SSL Session</a:t>
            </a:r>
          </a:p>
        </p:txBody>
      </p:sp>
      <p:sp>
        <p:nvSpPr>
          <p:cNvPr id="3" name="Content Placeholder 2"/>
          <p:cNvSpPr>
            <a:spLocks noGrp="1"/>
          </p:cNvSpPr>
          <p:nvPr>
            <p:ph idx="1"/>
          </p:nvPr>
        </p:nvSpPr>
        <p:spPr>
          <a:xfrm>
            <a:off x="768096" y="1988840"/>
            <a:ext cx="8503920" cy="4572000"/>
          </a:xfrm>
        </p:spPr>
        <p:txBody>
          <a:bodyPr>
            <a:normAutofit/>
          </a:bodyPr>
          <a:lstStyle/>
          <a:p>
            <a:pPr marL="514350" indent="-514350">
              <a:buFont typeface="+mj-lt"/>
              <a:buAutoNum type="arabicPeriod"/>
            </a:pPr>
            <a:r>
              <a:rPr lang="id-ID" sz="2800" dirty="0"/>
              <a:t>Session identifier	</a:t>
            </a:r>
          </a:p>
          <a:p>
            <a:pPr marL="514350" indent="-514350">
              <a:buFont typeface="+mj-lt"/>
              <a:buAutoNum type="arabicPeriod"/>
            </a:pPr>
            <a:r>
              <a:rPr lang="id-ID" sz="2800" dirty="0"/>
              <a:t>Peer certificate </a:t>
            </a:r>
          </a:p>
          <a:p>
            <a:pPr marL="514350" indent="-514350">
              <a:buFont typeface="+mj-lt"/>
              <a:buAutoNum type="arabicPeriod"/>
            </a:pPr>
            <a:r>
              <a:rPr lang="id-ID" sz="2800" dirty="0"/>
              <a:t>Compression method</a:t>
            </a:r>
          </a:p>
          <a:p>
            <a:pPr marL="514350" indent="-514350">
              <a:buFont typeface="+mj-lt"/>
              <a:buAutoNum type="arabicPeriod"/>
            </a:pPr>
            <a:r>
              <a:rPr lang="id-ID" sz="2800" dirty="0"/>
              <a:t>Cipher spec</a:t>
            </a:r>
          </a:p>
          <a:p>
            <a:pPr marL="514350" indent="-514350">
              <a:buFont typeface="+mj-lt"/>
              <a:buAutoNum type="arabicPeriod"/>
            </a:pPr>
            <a:r>
              <a:rPr lang="id-ID" sz="2800" dirty="0"/>
              <a:t>Master secret</a:t>
            </a:r>
          </a:p>
          <a:p>
            <a:pPr marL="514350" indent="-514350">
              <a:buFont typeface="+mj-lt"/>
              <a:buAutoNum type="arabicPeriod"/>
            </a:pPr>
            <a:r>
              <a:rPr lang="id-ID" sz="2800" dirty="0"/>
              <a:t>Is resumable</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SSL Connection</a:t>
            </a:r>
          </a:p>
        </p:txBody>
      </p:sp>
      <p:sp>
        <p:nvSpPr>
          <p:cNvPr id="3" name="Content Placeholder 2"/>
          <p:cNvSpPr>
            <a:spLocks noGrp="1"/>
          </p:cNvSpPr>
          <p:nvPr>
            <p:ph idx="1"/>
          </p:nvPr>
        </p:nvSpPr>
        <p:spPr>
          <a:xfrm>
            <a:off x="768096" y="1916832"/>
            <a:ext cx="7620328" cy="4536504"/>
          </a:xfrm>
        </p:spPr>
        <p:txBody>
          <a:bodyPr>
            <a:normAutofit fontScale="92500" lnSpcReduction="20000"/>
          </a:bodyPr>
          <a:lstStyle/>
          <a:p>
            <a:pPr algn="just">
              <a:buNone/>
            </a:pPr>
            <a:r>
              <a:rPr lang="id-ID" sz="3000" dirty="0"/>
              <a:t>SSL ConnectionBerfungsi untuk menyediakan jenis layanan yang sesuai  bagi sebuah pesan yang akan dikirimkan.</a:t>
            </a:r>
          </a:p>
          <a:p>
            <a:pPr algn="just">
              <a:buNone/>
            </a:pPr>
            <a:r>
              <a:rPr lang="id-ID" sz="3000" dirty="0"/>
              <a:t>Parameter SSL Connection</a:t>
            </a:r>
            <a:r>
              <a:rPr lang="en-US" sz="3000" dirty="0"/>
              <a:t>:</a:t>
            </a:r>
            <a:endParaRPr lang="id-ID" sz="3000" dirty="0"/>
          </a:p>
          <a:p>
            <a:pPr marL="514350" indent="-514350" algn="just">
              <a:buFont typeface="+mj-lt"/>
              <a:buAutoNum type="arabicPeriod"/>
            </a:pPr>
            <a:r>
              <a:rPr lang="id-ID" sz="2600" dirty="0"/>
              <a:t>Server and client random</a:t>
            </a:r>
          </a:p>
          <a:p>
            <a:pPr marL="514350" indent="-514350" algn="just">
              <a:buFont typeface="+mj-lt"/>
              <a:buAutoNum type="arabicPeriod"/>
            </a:pPr>
            <a:r>
              <a:rPr lang="id-ID" sz="2600" dirty="0"/>
              <a:t>Server write MAC secret</a:t>
            </a:r>
          </a:p>
          <a:p>
            <a:pPr marL="514350" indent="-514350" algn="just">
              <a:buFont typeface="+mj-lt"/>
              <a:buAutoNum type="arabicPeriod"/>
            </a:pPr>
            <a:r>
              <a:rPr lang="id-ID" sz="2600" dirty="0"/>
              <a:t>Client write MAC secret</a:t>
            </a:r>
          </a:p>
          <a:p>
            <a:pPr marL="514350" indent="-514350" algn="just">
              <a:buFont typeface="+mj-lt"/>
              <a:buAutoNum type="arabicPeriod"/>
            </a:pPr>
            <a:r>
              <a:rPr lang="id-ID" sz="2600" dirty="0"/>
              <a:t>Server write key</a:t>
            </a:r>
          </a:p>
          <a:p>
            <a:pPr marL="514350" indent="-514350" algn="just">
              <a:buFont typeface="+mj-lt"/>
              <a:buAutoNum type="arabicPeriod"/>
            </a:pPr>
            <a:r>
              <a:rPr lang="id-ID" sz="2600" dirty="0"/>
              <a:t>Client write key</a:t>
            </a:r>
          </a:p>
          <a:p>
            <a:pPr marL="514350" indent="-514350" algn="just">
              <a:buFont typeface="+mj-lt"/>
              <a:buAutoNum type="arabicPeriod"/>
            </a:pPr>
            <a:r>
              <a:rPr lang="id-ID" sz="2600" dirty="0"/>
              <a:t>Initialization vectors</a:t>
            </a:r>
          </a:p>
          <a:p>
            <a:pPr marL="514350" indent="-514350" algn="just">
              <a:buFont typeface="+mj-lt"/>
              <a:buAutoNum type="arabicPeriod"/>
            </a:pPr>
            <a:r>
              <a:rPr lang="id-ID" sz="2600" dirty="0"/>
              <a:t>Sequence numbers</a:t>
            </a:r>
          </a:p>
          <a:p>
            <a:pPr algn="just">
              <a:buNone/>
            </a:pPr>
            <a:endParaRPr lang="id-ID"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a:t>Protokol-Protokol SSL</a:t>
            </a: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a:t> </a:t>
            </a:r>
            <a:r>
              <a:rPr lang="id-ID" sz="2800" dirty="0"/>
              <a:t>SSL  Record Protocol </a:t>
            </a:r>
          </a:p>
          <a:p>
            <a:pPr algn="just">
              <a:buNone/>
            </a:pPr>
            <a:r>
              <a:rPr lang="id-ID" sz="2800" dirty="0"/>
              <a:t>	</a:t>
            </a:r>
            <a:r>
              <a:rPr lang="id-ID" sz="2400" dirty="0"/>
              <a:t>SSL Record Protocol menyediakan layanan keamanan dasar bagi  protokol-protokol pada lapisan yang lebih tinggi, yaitu Handshake Protocol, Change Cipher Spec Protocol, dan Alert Protocol. </a:t>
            </a:r>
          </a:p>
          <a:p>
            <a:pPr algn="just">
              <a:buNone/>
            </a:pPr>
            <a:endParaRPr lang="id-ID" sz="2800" dirty="0"/>
          </a:p>
          <a:p>
            <a:pPr marL="514350" indent="-514350" algn="just">
              <a:buFont typeface="+mj-lt"/>
              <a:buAutoNum type="arabicPeriod"/>
            </a:pPr>
            <a:endParaRPr lang="id-ID" sz="2800"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386</TotalTime>
  <Words>870</Words>
  <Application>Microsoft Office PowerPoint</Application>
  <PresentationFormat>On-screen Show (4:3)</PresentationFormat>
  <Paragraphs>173</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Times New Roman</vt:lpstr>
      <vt:lpstr>Tw Cen MT</vt:lpstr>
      <vt:lpstr>Tw Cen MT Condensed</vt:lpstr>
      <vt:lpstr>Wingdings</vt:lpstr>
      <vt:lpstr>Wingdings 3</vt:lpstr>
      <vt:lpstr>Integral</vt:lpstr>
      <vt:lpstr>Keamanan lapis transpor</vt:lpstr>
      <vt:lpstr>PowerPoint Presentation</vt:lpstr>
      <vt:lpstr> Tujuan Utama SSL</vt:lpstr>
      <vt:lpstr>Lapisan SSL</vt:lpstr>
      <vt:lpstr>Arsitektur SSL</vt:lpstr>
      <vt:lpstr>SSL Session</vt:lpstr>
      <vt:lpstr>Parameter SSL Session</vt:lpstr>
      <vt:lpstr>SSL Connection</vt:lpstr>
      <vt:lpstr>Protokol-Protokol SSL</vt:lpstr>
      <vt:lpstr>Operasi pada SSL Record Protocol</vt:lpstr>
      <vt:lpstr>Operasi pada SSL Record Protocol</vt:lpstr>
      <vt:lpstr>Operasi pada SSL Record Protocol</vt:lpstr>
      <vt:lpstr>Protokol-Protokol SSL</vt:lpstr>
      <vt:lpstr>Protokol-Protokol SSL</vt:lpstr>
      <vt:lpstr>Protokol-Protokol SSL</vt:lpstr>
      <vt:lpstr>Proses SSL Handshake Protocol</vt:lpstr>
      <vt:lpstr>Proses SSL Handshake Protocol</vt:lpstr>
      <vt:lpstr>PowerPoint Presentation</vt:lpstr>
      <vt:lpstr>Contoh cara kerja ssl</vt:lpstr>
      <vt:lpstr>Contoh cara kerja ssl</vt:lpstr>
      <vt:lpstr>Contoh cara kerja ssl</vt:lpstr>
      <vt:lpstr>Contoh cara kerja ssl</vt:lpstr>
      <vt:lpstr>Contoh cara kerja ssl</vt:lpstr>
      <vt:lpstr>Contoh cara kerja ssl</vt:lpstr>
      <vt:lpstr>Transport Layer Security (TLS)</vt:lpstr>
      <vt:lpstr>Transport Layer Security (TLS)</vt:lpstr>
      <vt:lpstr>TLS Record protocol</vt:lpstr>
      <vt:lpstr>Tls handshake protocol</vt:lpstr>
      <vt:lpstr>Keamanan tls</vt:lpstr>
      <vt:lpstr>IP Sec</vt:lpstr>
      <vt:lpstr>PowerPoint Presentation</vt:lpstr>
      <vt:lpstr>Access Control</vt:lpstr>
      <vt:lpstr>Basic Access Control</vt:lpstr>
      <vt:lpstr>Access Control Lists </vt:lpstr>
      <vt:lpstr>Capability</vt:lpstr>
      <vt:lpstr>Access Control Model</vt:lpstr>
      <vt:lpstr>Access Control Model</vt:lpstr>
      <vt:lpstr>Access Control Matrix</vt:lpstr>
      <vt:lpstr>Referensi</vt:lpstr>
      <vt:lpstr>Referensi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siscagrisel</cp:lastModifiedBy>
  <cp:revision>42</cp:revision>
  <dcterms:created xsi:type="dcterms:W3CDTF">2016-11-02T10:48:56Z</dcterms:created>
  <dcterms:modified xsi:type="dcterms:W3CDTF">2016-11-03T00:20:53Z</dcterms:modified>
</cp:coreProperties>
</file>