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61"/>
  </p:notesMasterIdLst>
  <p:handoutMasterIdLst>
    <p:handoutMasterId r:id="rId62"/>
  </p:handoutMasterIdLst>
  <p:sldIdLst>
    <p:sldId id="259" r:id="rId2"/>
    <p:sldId id="265" r:id="rId3"/>
    <p:sldId id="266" r:id="rId4"/>
    <p:sldId id="313" r:id="rId5"/>
    <p:sldId id="306" r:id="rId6"/>
    <p:sldId id="317" r:id="rId7"/>
    <p:sldId id="307" r:id="rId8"/>
    <p:sldId id="318" r:id="rId9"/>
    <p:sldId id="319" r:id="rId10"/>
    <p:sldId id="325" r:id="rId11"/>
    <p:sldId id="314" r:id="rId12"/>
    <p:sldId id="320" r:id="rId13"/>
    <p:sldId id="321" r:id="rId14"/>
    <p:sldId id="322" r:id="rId15"/>
    <p:sldId id="326" r:id="rId16"/>
    <p:sldId id="308" r:id="rId17"/>
    <p:sldId id="315" r:id="rId18"/>
    <p:sldId id="323" r:id="rId19"/>
    <p:sldId id="327" r:id="rId20"/>
    <p:sldId id="310" r:id="rId21"/>
    <p:sldId id="309" r:id="rId22"/>
    <p:sldId id="330" r:id="rId23"/>
    <p:sldId id="267" r:id="rId24"/>
    <p:sldId id="268" r:id="rId25"/>
    <p:sldId id="316" r:id="rId26"/>
    <p:sldId id="324" r:id="rId27"/>
    <p:sldId id="312" r:id="rId28"/>
    <p:sldId id="269" r:id="rId29"/>
    <p:sldId id="270" r:id="rId30"/>
    <p:sldId id="273" r:id="rId31"/>
    <p:sldId id="274" r:id="rId32"/>
    <p:sldId id="275" r:id="rId33"/>
    <p:sldId id="276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7" r:id="rId43"/>
    <p:sldId id="288" r:id="rId44"/>
    <p:sldId id="289" r:id="rId45"/>
    <p:sldId id="290" r:id="rId46"/>
    <p:sldId id="292" r:id="rId47"/>
    <p:sldId id="293" r:id="rId48"/>
    <p:sldId id="294" r:id="rId49"/>
    <p:sldId id="295" r:id="rId50"/>
    <p:sldId id="296" r:id="rId51"/>
    <p:sldId id="297" r:id="rId52"/>
    <p:sldId id="298" r:id="rId53"/>
    <p:sldId id="299" r:id="rId54"/>
    <p:sldId id="300" r:id="rId55"/>
    <p:sldId id="301" r:id="rId56"/>
    <p:sldId id="302" r:id="rId57"/>
    <p:sldId id="329" r:id="rId58"/>
    <p:sldId id="328" r:id="rId59"/>
    <p:sldId id="304" r:id="rId60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143" userDrawn="1">
          <p15:clr>
            <a:srgbClr val="A4A3A4"/>
          </p15:clr>
        </p15:guide>
        <p15:guide id="8" pos="5616" userDrawn="1">
          <p15:clr>
            <a:srgbClr val="A4A3A4"/>
          </p15:clr>
        </p15:guide>
        <p15:guide id="9" pos="432" userDrawn="1">
          <p15:clr>
            <a:srgbClr val="A4A3A4"/>
          </p15:clr>
        </p15:guide>
        <p15:guide id="10" pos="5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9" autoAdjust="0"/>
    <p:restoredTop sz="94660"/>
  </p:normalViewPr>
  <p:slideViewPr>
    <p:cSldViewPr>
      <p:cViewPr varScale="1">
        <p:scale>
          <a:sx n="74" d="100"/>
          <a:sy n="74" d="100"/>
        </p:scale>
        <p:origin x="1350" y="7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2880"/>
        <p:guide pos="143"/>
        <p:guide pos="5616"/>
        <p:guide pos="432"/>
        <p:guide pos="53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4/19/2017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4/19/2017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471" y="1828800"/>
            <a:ext cx="6916951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471" y="4063998"/>
            <a:ext cx="6916951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482600"/>
            <a:ext cx="2971800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5715000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81001" y="482603"/>
            <a:ext cx="495300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2108200"/>
            <a:ext cx="2971800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685800"/>
            <a:ext cx="1383347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00"/>
            <a:ext cx="6781800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03401"/>
            <a:ext cx="7772400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3"/>
            <a:ext cx="731520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632200"/>
            <a:ext cx="731520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03401"/>
            <a:ext cx="3733800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03401"/>
            <a:ext cx="3733800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03400"/>
            <a:ext cx="3733800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17800"/>
            <a:ext cx="3733800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803400"/>
            <a:ext cx="3733800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717800"/>
            <a:ext cx="3733800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482600"/>
            <a:ext cx="2971800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5715000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482603"/>
            <a:ext cx="495300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2108200"/>
            <a:ext cx="2971800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1" y="1905000"/>
            <a:ext cx="3886200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457138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81002" y="482601"/>
            <a:ext cx="3809386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1" y="3733800"/>
            <a:ext cx="3886200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482600"/>
            <a:ext cx="7772400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803401"/>
            <a:ext cx="7772400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75400"/>
            <a:ext cx="106680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3360" y="6375400"/>
            <a:ext cx="62484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LAYER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Telkom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datalink</a:t>
            </a:r>
            <a:endParaRPr lang="en-US" dirty="0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Advantages:</a:t>
            </a:r>
          </a:p>
          <a:p>
            <a:pPr lvl="1"/>
            <a:r>
              <a:rPr lang="en-US"/>
              <a:t>Transparent to applications</a:t>
            </a:r>
          </a:p>
          <a:p>
            <a:pPr lvl="1"/>
            <a:r>
              <a:rPr lang="en-US"/>
              <a:t>Hardware solution possible</a:t>
            </a:r>
          </a:p>
          <a:p>
            <a:pPr lvl="1"/>
            <a:r>
              <a:rPr lang="en-US"/>
              <a:t>Can address especially vulnerable links (viz. wireless)</a:t>
            </a:r>
          </a:p>
          <a:p>
            <a:r>
              <a:rPr lang="en-US"/>
              <a:t>Disadvantages:</a:t>
            </a:r>
          </a:p>
          <a:p>
            <a:pPr lvl="1"/>
            <a:r>
              <a:rPr lang="en-US"/>
              <a:t>Hop-by-hop protection causes multiple applications of crypto operations</a:t>
            </a:r>
          </a:p>
          <a:p>
            <a:pPr lvl="1"/>
            <a:r>
              <a:rPr lang="en-US"/>
              <a:t>May not provide end to end security</a:t>
            </a:r>
          </a:p>
        </p:txBody>
      </p:sp>
    </p:spTree>
    <p:extLst>
      <p:ext uri="{BB962C8B-B14F-4D97-AF65-F5344CB8AC3E}">
        <p14:creationId xmlns:p14="http://schemas.microsoft.com/office/powerpoint/2010/main" val="160446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827395" name="Rectangle 3"/>
          <p:cNvSpPr>
            <a:spLocks noChangeArrowheads="1"/>
          </p:cNvSpPr>
          <p:nvPr/>
        </p:nvSpPr>
        <p:spPr bwMode="auto">
          <a:xfrm>
            <a:off x="2133600" y="4495800"/>
            <a:ext cx="4572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7396" name="Rectangle 4"/>
          <p:cNvSpPr>
            <a:spLocks noChangeArrowheads="1"/>
          </p:cNvSpPr>
          <p:nvPr/>
        </p:nvSpPr>
        <p:spPr bwMode="auto">
          <a:xfrm>
            <a:off x="2133600" y="3276600"/>
            <a:ext cx="4572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7397" name="Rectangle 5"/>
          <p:cNvSpPr>
            <a:spLocks noChangeArrowheads="1"/>
          </p:cNvSpPr>
          <p:nvPr/>
        </p:nvSpPr>
        <p:spPr bwMode="auto">
          <a:xfrm>
            <a:off x="2133600" y="2057400"/>
            <a:ext cx="4572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7398" name="Text Box 6"/>
          <p:cNvSpPr txBox="1">
            <a:spLocks noChangeArrowheads="1"/>
          </p:cNvSpPr>
          <p:nvPr/>
        </p:nvSpPr>
        <p:spPr bwMode="auto">
          <a:xfrm>
            <a:off x="2286000" y="2324100"/>
            <a:ext cx="126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HTTP</a:t>
            </a:r>
          </a:p>
        </p:txBody>
      </p:sp>
      <p:sp>
        <p:nvSpPr>
          <p:cNvPr id="827399" name="Text Box 7"/>
          <p:cNvSpPr txBox="1">
            <a:spLocks noChangeArrowheads="1"/>
          </p:cNvSpPr>
          <p:nvPr/>
        </p:nvSpPr>
        <p:spPr bwMode="auto">
          <a:xfrm>
            <a:off x="3886200" y="2324100"/>
            <a:ext cx="917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FTP</a:t>
            </a:r>
          </a:p>
        </p:txBody>
      </p:sp>
      <p:sp>
        <p:nvSpPr>
          <p:cNvPr id="827400" name="Text Box 8"/>
          <p:cNvSpPr txBox="1">
            <a:spLocks noChangeArrowheads="1"/>
          </p:cNvSpPr>
          <p:nvPr/>
        </p:nvSpPr>
        <p:spPr bwMode="auto">
          <a:xfrm>
            <a:off x="5257800" y="2324100"/>
            <a:ext cx="1312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SMTP</a:t>
            </a:r>
          </a:p>
        </p:txBody>
      </p:sp>
      <p:sp>
        <p:nvSpPr>
          <p:cNvPr id="827401" name="Text Box 9"/>
          <p:cNvSpPr txBox="1">
            <a:spLocks noChangeArrowheads="1"/>
          </p:cNvSpPr>
          <p:nvPr/>
        </p:nvSpPr>
        <p:spPr bwMode="auto">
          <a:xfrm>
            <a:off x="3960813" y="3581400"/>
            <a:ext cx="915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TCP</a:t>
            </a:r>
          </a:p>
        </p:txBody>
      </p:sp>
      <p:sp>
        <p:nvSpPr>
          <p:cNvPr id="827402" name="Text Box 10"/>
          <p:cNvSpPr txBox="1">
            <a:spLocks noChangeArrowheads="1"/>
          </p:cNvSpPr>
          <p:nvPr/>
        </p:nvSpPr>
        <p:spPr bwMode="auto">
          <a:xfrm>
            <a:off x="3432175" y="4724400"/>
            <a:ext cx="18020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IP/</a:t>
            </a:r>
            <a:r>
              <a:rPr lang="en-US" sz="3200" b="1" dirty="0" err="1">
                <a:solidFill>
                  <a:srgbClr val="00B050"/>
                </a:solidFill>
              </a:rPr>
              <a:t>IPSec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827403" name="Line 11"/>
          <p:cNvSpPr>
            <a:spLocks noChangeShapeType="1"/>
          </p:cNvSpPr>
          <p:nvPr/>
        </p:nvSpPr>
        <p:spPr bwMode="auto">
          <a:xfrm>
            <a:off x="3657600" y="20574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7404" name="Line 12"/>
          <p:cNvSpPr>
            <a:spLocks noChangeShapeType="1"/>
          </p:cNvSpPr>
          <p:nvPr/>
        </p:nvSpPr>
        <p:spPr bwMode="auto">
          <a:xfrm>
            <a:off x="5105400" y="20574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0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</a:t>
            </a:r>
            <a:r>
              <a:rPr lang="en-US" dirty="0" err="1" smtClean="0"/>
              <a:t>Transpor</a:t>
            </a:r>
            <a:r>
              <a:rPr lang="en-US" dirty="0" smtClean="0"/>
              <a:t> lapis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769027" name="Rectangle 3"/>
          <p:cNvSpPr>
            <a:spLocks noChangeArrowheads="1"/>
          </p:cNvSpPr>
          <p:nvPr/>
        </p:nvSpPr>
        <p:spPr bwMode="auto">
          <a:xfrm>
            <a:off x="6421438" y="2511425"/>
            <a:ext cx="893762" cy="357188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9028" name="Rectangle 4"/>
          <p:cNvSpPr>
            <a:spLocks noChangeArrowheads="1"/>
          </p:cNvSpPr>
          <p:nvPr/>
        </p:nvSpPr>
        <p:spPr bwMode="auto">
          <a:xfrm>
            <a:off x="2135188" y="2513013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9029" name="Rectangle 5"/>
          <p:cNvSpPr>
            <a:spLocks noChangeArrowheads="1"/>
          </p:cNvSpPr>
          <p:nvPr/>
        </p:nvSpPr>
        <p:spPr bwMode="auto">
          <a:xfrm>
            <a:off x="3027363" y="2511425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769030" name="Rectangle 6"/>
          <p:cNvSpPr>
            <a:spLocks noChangeArrowheads="1"/>
          </p:cNvSpPr>
          <p:nvPr/>
        </p:nvSpPr>
        <p:spPr bwMode="auto">
          <a:xfrm>
            <a:off x="3921125" y="2511425"/>
            <a:ext cx="893763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69031" name="Rectangle 7"/>
          <p:cNvSpPr>
            <a:spLocks noChangeArrowheads="1"/>
          </p:cNvSpPr>
          <p:nvPr/>
        </p:nvSpPr>
        <p:spPr bwMode="auto">
          <a:xfrm>
            <a:off x="4813300" y="2511425"/>
            <a:ext cx="1608138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69032" name="Rectangle 8"/>
          <p:cNvSpPr>
            <a:spLocks noChangeArrowheads="1"/>
          </p:cNvSpPr>
          <p:nvPr/>
        </p:nvSpPr>
        <p:spPr bwMode="auto">
          <a:xfrm>
            <a:off x="7259638" y="4973638"/>
            <a:ext cx="893762" cy="357187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9033" name="Rectangle 9"/>
          <p:cNvSpPr>
            <a:spLocks noChangeArrowheads="1"/>
          </p:cNvSpPr>
          <p:nvPr/>
        </p:nvSpPr>
        <p:spPr bwMode="auto">
          <a:xfrm>
            <a:off x="1184275" y="4975225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9034" name="Rectangle 10"/>
          <p:cNvSpPr>
            <a:spLocks noChangeArrowheads="1"/>
          </p:cNvSpPr>
          <p:nvPr/>
        </p:nvSpPr>
        <p:spPr bwMode="auto">
          <a:xfrm>
            <a:off x="2076450" y="4973638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IP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69035" name="Rectangle 11"/>
          <p:cNvSpPr>
            <a:spLocks noChangeArrowheads="1"/>
          </p:cNvSpPr>
          <p:nvPr/>
        </p:nvSpPr>
        <p:spPr bwMode="auto">
          <a:xfrm>
            <a:off x="3886200" y="4973638"/>
            <a:ext cx="893763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69036" name="Rectangle 12"/>
          <p:cNvSpPr>
            <a:spLocks noChangeArrowheads="1"/>
          </p:cNvSpPr>
          <p:nvPr/>
        </p:nvSpPr>
        <p:spPr bwMode="auto">
          <a:xfrm>
            <a:off x="4778375" y="4973638"/>
            <a:ext cx="1608138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69037" name="Rectangle 13"/>
          <p:cNvSpPr>
            <a:spLocks noChangeArrowheads="1"/>
          </p:cNvSpPr>
          <p:nvPr/>
        </p:nvSpPr>
        <p:spPr bwMode="auto">
          <a:xfrm>
            <a:off x="3886200" y="4724400"/>
            <a:ext cx="2514600" cy="838200"/>
          </a:xfrm>
          <a:prstGeom prst="rect">
            <a:avLst/>
          </a:prstGeom>
          <a:solidFill>
            <a:srgbClr val="DDDDDD">
              <a:alpha val="50000"/>
            </a:srgbClr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9038" name="Text Box 14"/>
          <p:cNvSpPr txBox="1">
            <a:spLocks noChangeArrowheads="1"/>
          </p:cNvSpPr>
          <p:nvPr/>
        </p:nvSpPr>
        <p:spPr bwMode="auto">
          <a:xfrm>
            <a:off x="4432300" y="4267200"/>
            <a:ext cx="143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Encrypted</a:t>
            </a:r>
          </a:p>
        </p:txBody>
      </p:sp>
      <p:sp>
        <p:nvSpPr>
          <p:cNvPr id="769039" name="Rectangle 15"/>
          <p:cNvSpPr>
            <a:spLocks noChangeArrowheads="1"/>
          </p:cNvSpPr>
          <p:nvPr/>
        </p:nvSpPr>
        <p:spPr bwMode="auto">
          <a:xfrm>
            <a:off x="3886200" y="2286000"/>
            <a:ext cx="2514600" cy="838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69040" name="AutoShape 16"/>
          <p:cNvCxnSpPr>
            <a:cxnSpLocks noChangeShapeType="1"/>
            <a:stCxn id="769039" idx="2"/>
          </p:cNvCxnSpPr>
          <p:nvPr/>
        </p:nvCxnSpPr>
        <p:spPr bwMode="auto">
          <a:xfrm rot="5400000">
            <a:off x="4584700" y="3695700"/>
            <a:ext cx="1117600" cy="0"/>
          </a:xfrm>
          <a:prstGeom prst="straightConnector1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9041" name="Rectangle 17"/>
          <p:cNvSpPr>
            <a:spLocks noChangeArrowheads="1"/>
          </p:cNvSpPr>
          <p:nvPr/>
        </p:nvSpPr>
        <p:spPr bwMode="auto">
          <a:xfrm>
            <a:off x="2971800" y="4973638"/>
            <a:ext cx="895350" cy="358775"/>
          </a:xfrm>
          <a:prstGeom prst="rect">
            <a:avLst/>
          </a:prstGeom>
          <a:solidFill>
            <a:srgbClr val="33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Hdr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69043" name="Rectangle 19"/>
          <p:cNvSpPr>
            <a:spLocks noChangeArrowheads="1"/>
          </p:cNvSpPr>
          <p:nvPr/>
        </p:nvSpPr>
        <p:spPr bwMode="auto">
          <a:xfrm>
            <a:off x="6400800" y="4973638"/>
            <a:ext cx="895350" cy="358775"/>
          </a:xfrm>
          <a:prstGeom prst="rect">
            <a:avLst/>
          </a:prstGeom>
          <a:solidFill>
            <a:srgbClr val="33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Tlr</a:t>
            </a:r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6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tunnel lapis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771075" name="Rectangle 3"/>
          <p:cNvSpPr>
            <a:spLocks noChangeArrowheads="1"/>
          </p:cNvSpPr>
          <p:nvPr/>
        </p:nvSpPr>
        <p:spPr bwMode="auto">
          <a:xfrm>
            <a:off x="4440238" y="2663825"/>
            <a:ext cx="893762" cy="357188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1076" name="Rectangle 4"/>
          <p:cNvSpPr>
            <a:spLocks noChangeArrowheads="1"/>
          </p:cNvSpPr>
          <p:nvPr/>
        </p:nvSpPr>
        <p:spPr bwMode="auto">
          <a:xfrm>
            <a:off x="153988" y="2665413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1077" name="Rectangle 5"/>
          <p:cNvSpPr>
            <a:spLocks noChangeArrowheads="1"/>
          </p:cNvSpPr>
          <p:nvPr/>
        </p:nvSpPr>
        <p:spPr bwMode="auto">
          <a:xfrm>
            <a:off x="1046163" y="2663825"/>
            <a:ext cx="895350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771078" name="Rectangle 6"/>
          <p:cNvSpPr>
            <a:spLocks noChangeArrowheads="1"/>
          </p:cNvSpPr>
          <p:nvPr/>
        </p:nvSpPr>
        <p:spPr bwMode="auto">
          <a:xfrm>
            <a:off x="1939925" y="2663825"/>
            <a:ext cx="893763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71079" name="Rectangle 7"/>
          <p:cNvSpPr>
            <a:spLocks noChangeArrowheads="1"/>
          </p:cNvSpPr>
          <p:nvPr/>
        </p:nvSpPr>
        <p:spPr bwMode="auto">
          <a:xfrm>
            <a:off x="2832100" y="2663825"/>
            <a:ext cx="1608138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1080" name="Rectangle 8"/>
          <p:cNvSpPr>
            <a:spLocks noChangeArrowheads="1"/>
          </p:cNvSpPr>
          <p:nvPr/>
        </p:nvSpPr>
        <p:spPr bwMode="auto">
          <a:xfrm>
            <a:off x="7162800" y="5126038"/>
            <a:ext cx="893763" cy="357187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1081" name="Rectangle 9"/>
          <p:cNvSpPr>
            <a:spLocks noChangeArrowheads="1"/>
          </p:cNvSpPr>
          <p:nvPr/>
        </p:nvSpPr>
        <p:spPr bwMode="auto">
          <a:xfrm>
            <a:off x="152400" y="5127625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1082" name="Rectangle 10"/>
          <p:cNvSpPr>
            <a:spLocks noChangeArrowheads="1"/>
          </p:cNvSpPr>
          <p:nvPr/>
        </p:nvSpPr>
        <p:spPr bwMode="auto">
          <a:xfrm>
            <a:off x="1044575" y="5126038"/>
            <a:ext cx="895350" cy="358775"/>
          </a:xfrm>
          <a:prstGeom prst="rect">
            <a:avLst/>
          </a:prstGeom>
          <a:solidFill>
            <a:srgbClr val="33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New IP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71083" name="Rectangle 11"/>
          <p:cNvSpPr>
            <a:spLocks noChangeArrowheads="1"/>
          </p:cNvSpPr>
          <p:nvPr/>
        </p:nvSpPr>
        <p:spPr bwMode="auto">
          <a:xfrm>
            <a:off x="3733800" y="5126038"/>
            <a:ext cx="893763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71084" name="Rectangle 12"/>
          <p:cNvSpPr>
            <a:spLocks noChangeArrowheads="1"/>
          </p:cNvSpPr>
          <p:nvPr/>
        </p:nvSpPr>
        <p:spPr bwMode="auto">
          <a:xfrm>
            <a:off x="4625975" y="5126038"/>
            <a:ext cx="1608138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1085" name="Rectangle 13"/>
          <p:cNvSpPr>
            <a:spLocks noChangeArrowheads="1"/>
          </p:cNvSpPr>
          <p:nvPr/>
        </p:nvSpPr>
        <p:spPr bwMode="auto">
          <a:xfrm>
            <a:off x="1905000" y="5126038"/>
            <a:ext cx="895350" cy="358775"/>
          </a:xfrm>
          <a:prstGeom prst="rect">
            <a:avLst/>
          </a:prstGeom>
          <a:solidFill>
            <a:srgbClr val="33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Hdr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71086" name="Rectangle 14"/>
          <p:cNvSpPr>
            <a:spLocks noChangeArrowheads="1"/>
          </p:cNvSpPr>
          <p:nvPr/>
        </p:nvSpPr>
        <p:spPr bwMode="auto">
          <a:xfrm>
            <a:off x="2819400" y="5126038"/>
            <a:ext cx="895350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771087" name="Rectangle 15"/>
          <p:cNvSpPr>
            <a:spLocks noChangeArrowheads="1"/>
          </p:cNvSpPr>
          <p:nvPr/>
        </p:nvSpPr>
        <p:spPr bwMode="auto">
          <a:xfrm>
            <a:off x="2819400" y="4876800"/>
            <a:ext cx="3429000" cy="838200"/>
          </a:xfrm>
          <a:prstGeom prst="rect">
            <a:avLst/>
          </a:prstGeom>
          <a:solidFill>
            <a:srgbClr val="DDDDDD">
              <a:alpha val="50000"/>
            </a:srgbClr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1088" name="Text Box 16"/>
          <p:cNvSpPr txBox="1">
            <a:spLocks noChangeArrowheads="1"/>
          </p:cNvSpPr>
          <p:nvPr/>
        </p:nvSpPr>
        <p:spPr bwMode="auto">
          <a:xfrm>
            <a:off x="3733800" y="4419600"/>
            <a:ext cx="143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Encrypted</a:t>
            </a:r>
          </a:p>
        </p:txBody>
      </p:sp>
      <p:sp>
        <p:nvSpPr>
          <p:cNvPr id="771089" name="Rectangle 17"/>
          <p:cNvSpPr>
            <a:spLocks noChangeArrowheads="1"/>
          </p:cNvSpPr>
          <p:nvPr/>
        </p:nvSpPr>
        <p:spPr bwMode="auto">
          <a:xfrm>
            <a:off x="1066800" y="2438400"/>
            <a:ext cx="3352800" cy="838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1090" name="AutoShape 18"/>
          <p:cNvCxnSpPr>
            <a:cxnSpLocks noChangeShapeType="1"/>
            <a:stCxn id="771089" idx="2"/>
            <a:endCxn id="771088" idx="0"/>
          </p:cNvCxnSpPr>
          <p:nvPr/>
        </p:nvCxnSpPr>
        <p:spPr bwMode="auto">
          <a:xfrm rot="16200000" flipH="1">
            <a:off x="3032125" y="3000375"/>
            <a:ext cx="1130300" cy="1708150"/>
          </a:xfrm>
          <a:prstGeom prst="bentConnector3">
            <a:avLst>
              <a:gd name="adj1" fmla="val 49440"/>
            </a:avLst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1091" name="Rectangle 19"/>
          <p:cNvSpPr>
            <a:spLocks noChangeArrowheads="1"/>
          </p:cNvSpPr>
          <p:nvPr/>
        </p:nvSpPr>
        <p:spPr bwMode="auto">
          <a:xfrm>
            <a:off x="6248400" y="5126038"/>
            <a:ext cx="895350" cy="358775"/>
          </a:xfrm>
          <a:prstGeom prst="rect">
            <a:avLst/>
          </a:prstGeom>
          <a:solidFill>
            <a:srgbClr val="33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Tlr</a:t>
            </a:r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4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Pilihan</a:t>
            </a:r>
            <a:r>
              <a:rPr lang="en-US" sz="3600" dirty="0" smtClean="0"/>
              <a:t> </a:t>
            </a:r>
            <a:r>
              <a:rPr lang="en-US" sz="3600" dirty="0" err="1" smtClean="0"/>
              <a:t>lokasi</a:t>
            </a:r>
            <a:r>
              <a:rPr lang="en-US" sz="3600" dirty="0" smtClean="0"/>
              <a:t> </a:t>
            </a:r>
            <a:r>
              <a:rPr lang="en-US" sz="3600" dirty="0" err="1" smtClean="0"/>
              <a:t>kemanan</a:t>
            </a:r>
            <a:r>
              <a:rPr lang="en-US" sz="3600" dirty="0" smtClean="0"/>
              <a:t> </a:t>
            </a:r>
            <a:r>
              <a:rPr lang="en-US" sz="3600" dirty="0" err="1" smtClean="0"/>
              <a:t>jaringan</a:t>
            </a:r>
            <a:endParaRPr lang="en-US" sz="3600" dirty="0"/>
          </a:p>
        </p:txBody>
      </p:sp>
      <p:sp>
        <p:nvSpPr>
          <p:cNvPr id="777219" name="Rectangle 3"/>
          <p:cNvSpPr>
            <a:spLocks noChangeArrowheads="1"/>
          </p:cNvSpPr>
          <p:nvPr/>
        </p:nvSpPr>
        <p:spPr bwMode="auto">
          <a:xfrm>
            <a:off x="457200" y="28003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20" name="Rectangle 4"/>
          <p:cNvSpPr>
            <a:spLocks noChangeArrowheads="1"/>
          </p:cNvSpPr>
          <p:nvPr/>
        </p:nvSpPr>
        <p:spPr bwMode="auto">
          <a:xfrm>
            <a:off x="457200" y="2476500"/>
            <a:ext cx="746125" cy="323850"/>
          </a:xfrm>
          <a:prstGeom prst="rect">
            <a:avLst/>
          </a:prstGeom>
          <a:solidFill>
            <a:schemeClr val="tx1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21" name="Rectangle 5"/>
          <p:cNvSpPr>
            <a:spLocks noChangeArrowheads="1"/>
          </p:cNvSpPr>
          <p:nvPr/>
        </p:nvSpPr>
        <p:spPr bwMode="auto">
          <a:xfrm>
            <a:off x="457200" y="21526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777222" name="Rectangle 6"/>
          <p:cNvSpPr>
            <a:spLocks noChangeArrowheads="1"/>
          </p:cNvSpPr>
          <p:nvPr/>
        </p:nvSpPr>
        <p:spPr bwMode="auto">
          <a:xfrm>
            <a:off x="457200" y="18288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7223" name="Rectangle 7"/>
          <p:cNvSpPr>
            <a:spLocks noChangeArrowheads="1"/>
          </p:cNvSpPr>
          <p:nvPr/>
        </p:nvSpPr>
        <p:spPr bwMode="auto">
          <a:xfrm>
            <a:off x="3140075" y="28003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3140075" y="2476500"/>
            <a:ext cx="746125" cy="323850"/>
          </a:xfrm>
          <a:prstGeom prst="rect">
            <a:avLst/>
          </a:prstGeom>
          <a:solidFill>
            <a:schemeClr val="tx1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25" name="Rectangle 9"/>
          <p:cNvSpPr>
            <a:spLocks noChangeArrowheads="1"/>
          </p:cNvSpPr>
          <p:nvPr/>
        </p:nvSpPr>
        <p:spPr bwMode="auto">
          <a:xfrm>
            <a:off x="3140075" y="21526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3140075" y="18288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1350963" y="28003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28" name="Rectangle 12"/>
          <p:cNvSpPr>
            <a:spLocks noChangeArrowheads="1"/>
          </p:cNvSpPr>
          <p:nvPr/>
        </p:nvSpPr>
        <p:spPr bwMode="auto">
          <a:xfrm>
            <a:off x="1350963" y="24765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29" name="Rectangle 13"/>
          <p:cNvSpPr>
            <a:spLocks noChangeArrowheads="1"/>
          </p:cNvSpPr>
          <p:nvPr/>
        </p:nvSpPr>
        <p:spPr bwMode="auto">
          <a:xfrm>
            <a:off x="2246313" y="28003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30" name="Rectangle 14"/>
          <p:cNvSpPr>
            <a:spLocks noChangeArrowheads="1"/>
          </p:cNvSpPr>
          <p:nvPr/>
        </p:nvSpPr>
        <p:spPr bwMode="auto">
          <a:xfrm>
            <a:off x="2246313" y="24765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31" name="Rectangle 15"/>
          <p:cNvSpPr>
            <a:spLocks noChangeArrowheads="1"/>
          </p:cNvSpPr>
          <p:nvPr/>
        </p:nvSpPr>
        <p:spPr bwMode="auto">
          <a:xfrm>
            <a:off x="457200" y="44767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32" name="Rectangle 16"/>
          <p:cNvSpPr>
            <a:spLocks noChangeArrowheads="1"/>
          </p:cNvSpPr>
          <p:nvPr/>
        </p:nvSpPr>
        <p:spPr bwMode="auto">
          <a:xfrm>
            <a:off x="457200" y="4152900"/>
            <a:ext cx="746125" cy="323850"/>
          </a:xfrm>
          <a:prstGeom prst="rect">
            <a:avLst/>
          </a:prstGeom>
          <a:solidFill>
            <a:schemeClr val="tx1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33" name="Rectangle 17"/>
          <p:cNvSpPr>
            <a:spLocks noChangeArrowheads="1"/>
          </p:cNvSpPr>
          <p:nvPr/>
        </p:nvSpPr>
        <p:spPr bwMode="auto">
          <a:xfrm>
            <a:off x="457200" y="38290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777234" name="Rectangle 18"/>
          <p:cNvSpPr>
            <a:spLocks noChangeArrowheads="1"/>
          </p:cNvSpPr>
          <p:nvPr/>
        </p:nvSpPr>
        <p:spPr bwMode="auto">
          <a:xfrm>
            <a:off x="457200" y="35052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7235" name="Rectangle 19"/>
          <p:cNvSpPr>
            <a:spLocks noChangeArrowheads="1"/>
          </p:cNvSpPr>
          <p:nvPr/>
        </p:nvSpPr>
        <p:spPr bwMode="auto">
          <a:xfrm>
            <a:off x="3140075" y="44767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36" name="Rectangle 20"/>
          <p:cNvSpPr>
            <a:spLocks noChangeArrowheads="1"/>
          </p:cNvSpPr>
          <p:nvPr/>
        </p:nvSpPr>
        <p:spPr bwMode="auto">
          <a:xfrm>
            <a:off x="3140075" y="41529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37" name="Rectangle 21"/>
          <p:cNvSpPr>
            <a:spLocks noChangeArrowheads="1"/>
          </p:cNvSpPr>
          <p:nvPr/>
        </p:nvSpPr>
        <p:spPr bwMode="auto">
          <a:xfrm>
            <a:off x="3140075" y="38290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777238" name="Rectangle 22"/>
          <p:cNvSpPr>
            <a:spLocks noChangeArrowheads="1"/>
          </p:cNvSpPr>
          <p:nvPr/>
        </p:nvSpPr>
        <p:spPr bwMode="auto">
          <a:xfrm>
            <a:off x="3140075" y="35052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7239" name="Rectangle 23"/>
          <p:cNvSpPr>
            <a:spLocks noChangeArrowheads="1"/>
          </p:cNvSpPr>
          <p:nvPr/>
        </p:nvSpPr>
        <p:spPr bwMode="auto">
          <a:xfrm>
            <a:off x="1350963" y="44767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40" name="Rectangle 24"/>
          <p:cNvSpPr>
            <a:spLocks noChangeArrowheads="1"/>
          </p:cNvSpPr>
          <p:nvPr/>
        </p:nvSpPr>
        <p:spPr bwMode="auto">
          <a:xfrm>
            <a:off x="1350963" y="41529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41" name="Rectangle 25"/>
          <p:cNvSpPr>
            <a:spLocks noChangeArrowheads="1"/>
          </p:cNvSpPr>
          <p:nvPr/>
        </p:nvSpPr>
        <p:spPr bwMode="auto">
          <a:xfrm>
            <a:off x="2246313" y="44767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42" name="Rectangle 26"/>
          <p:cNvSpPr>
            <a:spLocks noChangeArrowheads="1"/>
          </p:cNvSpPr>
          <p:nvPr/>
        </p:nvSpPr>
        <p:spPr bwMode="auto">
          <a:xfrm>
            <a:off x="2246313" y="4152900"/>
            <a:ext cx="746125" cy="323850"/>
          </a:xfrm>
          <a:prstGeom prst="rect">
            <a:avLst/>
          </a:prstGeom>
          <a:solidFill>
            <a:schemeClr val="tx1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43" name="Rectangle 27"/>
          <p:cNvSpPr>
            <a:spLocks noChangeArrowheads="1"/>
          </p:cNvSpPr>
          <p:nvPr/>
        </p:nvSpPr>
        <p:spPr bwMode="auto">
          <a:xfrm>
            <a:off x="457200" y="60769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44" name="Rectangle 28"/>
          <p:cNvSpPr>
            <a:spLocks noChangeArrowheads="1"/>
          </p:cNvSpPr>
          <p:nvPr/>
        </p:nvSpPr>
        <p:spPr bwMode="auto">
          <a:xfrm>
            <a:off x="457200" y="57531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45" name="Rectangle 29"/>
          <p:cNvSpPr>
            <a:spLocks noChangeArrowheads="1"/>
          </p:cNvSpPr>
          <p:nvPr/>
        </p:nvSpPr>
        <p:spPr bwMode="auto">
          <a:xfrm>
            <a:off x="457200" y="54292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777246" name="Rectangle 30"/>
          <p:cNvSpPr>
            <a:spLocks noChangeArrowheads="1"/>
          </p:cNvSpPr>
          <p:nvPr/>
        </p:nvSpPr>
        <p:spPr bwMode="auto">
          <a:xfrm>
            <a:off x="457200" y="51054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7247" name="Rectangle 31"/>
          <p:cNvSpPr>
            <a:spLocks noChangeArrowheads="1"/>
          </p:cNvSpPr>
          <p:nvPr/>
        </p:nvSpPr>
        <p:spPr bwMode="auto">
          <a:xfrm>
            <a:off x="3140075" y="60769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48" name="Rectangle 32"/>
          <p:cNvSpPr>
            <a:spLocks noChangeArrowheads="1"/>
          </p:cNvSpPr>
          <p:nvPr/>
        </p:nvSpPr>
        <p:spPr bwMode="auto">
          <a:xfrm>
            <a:off x="3140075" y="57531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49" name="Rectangle 33"/>
          <p:cNvSpPr>
            <a:spLocks noChangeArrowheads="1"/>
          </p:cNvSpPr>
          <p:nvPr/>
        </p:nvSpPr>
        <p:spPr bwMode="auto">
          <a:xfrm>
            <a:off x="3140075" y="54292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777250" name="Rectangle 34"/>
          <p:cNvSpPr>
            <a:spLocks noChangeArrowheads="1"/>
          </p:cNvSpPr>
          <p:nvPr/>
        </p:nvSpPr>
        <p:spPr bwMode="auto">
          <a:xfrm>
            <a:off x="3140075" y="510540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7251" name="Rectangle 35"/>
          <p:cNvSpPr>
            <a:spLocks noChangeArrowheads="1"/>
          </p:cNvSpPr>
          <p:nvPr/>
        </p:nvSpPr>
        <p:spPr bwMode="auto">
          <a:xfrm>
            <a:off x="1350963" y="60769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52" name="Rectangle 36"/>
          <p:cNvSpPr>
            <a:spLocks noChangeArrowheads="1"/>
          </p:cNvSpPr>
          <p:nvPr/>
        </p:nvSpPr>
        <p:spPr bwMode="auto">
          <a:xfrm>
            <a:off x="1350963" y="5753100"/>
            <a:ext cx="746125" cy="323850"/>
          </a:xfrm>
          <a:prstGeom prst="rect">
            <a:avLst/>
          </a:prstGeom>
          <a:solidFill>
            <a:schemeClr val="tx1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53" name="Rectangle 37"/>
          <p:cNvSpPr>
            <a:spLocks noChangeArrowheads="1"/>
          </p:cNvSpPr>
          <p:nvPr/>
        </p:nvSpPr>
        <p:spPr bwMode="auto">
          <a:xfrm>
            <a:off x="2246313" y="6076950"/>
            <a:ext cx="746125" cy="32385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7254" name="Rectangle 38"/>
          <p:cNvSpPr>
            <a:spLocks noChangeArrowheads="1"/>
          </p:cNvSpPr>
          <p:nvPr/>
        </p:nvSpPr>
        <p:spPr bwMode="auto">
          <a:xfrm>
            <a:off x="2246313" y="5753100"/>
            <a:ext cx="746125" cy="323850"/>
          </a:xfrm>
          <a:prstGeom prst="rect">
            <a:avLst/>
          </a:prstGeom>
          <a:solidFill>
            <a:schemeClr val="tx1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77255" name="Text Box 39"/>
          <p:cNvSpPr txBox="1">
            <a:spLocks noChangeArrowheads="1"/>
          </p:cNvSpPr>
          <p:nvPr/>
        </p:nvSpPr>
        <p:spPr bwMode="auto">
          <a:xfrm>
            <a:off x="4937125" y="2133600"/>
            <a:ext cx="332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End-to-End Transport</a:t>
            </a:r>
          </a:p>
        </p:txBody>
      </p:sp>
      <p:sp>
        <p:nvSpPr>
          <p:cNvPr id="777256" name="Text Box 40"/>
          <p:cNvSpPr txBox="1">
            <a:spLocks noChangeArrowheads="1"/>
          </p:cNvSpPr>
          <p:nvPr/>
        </p:nvSpPr>
        <p:spPr bwMode="auto">
          <a:xfrm>
            <a:off x="4937125" y="3886200"/>
            <a:ext cx="257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Voluntary Tunnel</a:t>
            </a:r>
          </a:p>
        </p:txBody>
      </p:sp>
      <p:sp>
        <p:nvSpPr>
          <p:cNvPr id="777257" name="Text Box 41"/>
          <p:cNvSpPr txBox="1">
            <a:spLocks noChangeArrowheads="1"/>
          </p:cNvSpPr>
          <p:nvPr/>
        </p:nvSpPr>
        <p:spPr bwMode="auto">
          <a:xfrm>
            <a:off x="4937125" y="5562600"/>
            <a:ext cx="285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Involuntary Tunnel</a:t>
            </a:r>
          </a:p>
        </p:txBody>
      </p:sp>
    </p:spTree>
    <p:extLst>
      <p:ext uri="{BB962C8B-B14F-4D97-AF65-F5344CB8AC3E}">
        <p14:creationId xmlns:p14="http://schemas.microsoft.com/office/powerpoint/2010/main" val="42075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Transparent to applications</a:t>
            </a:r>
          </a:p>
          <a:p>
            <a:pPr lvl="1"/>
            <a:r>
              <a:rPr lang="en-US"/>
              <a:t>Amenable to hardware</a:t>
            </a:r>
          </a:p>
          <a:p>
            <a:pPr lvl="1"/>
            <a:r>
              <a:rPr lang="en-US"/>
              <a:t>Flexible</a:t>
            </a:r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Makes routing more complex</a:t>
            </a:r>
          </a:p>
          <a:p>
            <a:pPr lvl="1"/>
            <a:r>
              <a:rPr lang="en-US"/>
              <a:t>Flexibility introduces policy management and compatibility challenges</a:t>
            </a:r>
          </a:p>
        </p:txBody>
      </p:sp>
    </p:spTree>
    <p:extLst>
      <p:ext uri="{BB962C8B-B14F-4D97-AF65-F5344CB8AC3E}">
        <p14:creationId xmlns:p14="http://schemas.microsoft.com/office/powerpoint/2010/main" val="246736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920" y="1828800"/>
            <a:ext cx="9265920" cy="473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38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transpor</a:t>
            </a:r>
            <a:endParaRPr lang="en-US" dirty="0"/>
          </a:p>
        </p:txBody>
      </p:sp>
      <p:sp>
        <p:nvSpPr>
          <p:cNvPr id="828419" name="Rectangle 3"/>
          <p:cNvSpPr>
            <a:spLocks noChangeArrowheads="1"/>
          </p:cNvSpPr>
          <p:nvPr/>
        </p:nvSpPr>
        <p:spPr bwMode="auto">
          <a:xfrm>
            <a:off x="2133600" y="5257800"/>
            <a:ext cx="4572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8420" name="Rectangle 4"/>
          <p:cNvSpPr>
            <a:spLocks noChangeArrowheads="1"/>
          </p:cNvSpPr>
          <p:nvPr/>
        </p:nvSpPr>
        <p:spPr bwMode="auto">
          <a:xfrm>
            <a:off x="2133600" y="4038600"/>
            <a:ext cx="4572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8421" name="Rectangle 5"/>
          <p:cNvSpPr>
            <a:spLocks noChangeArrowheads="1"/>
          </p:cNvSpPr>
          <p:nvPr/>
        </p:nvSpPr>
        <p:spPr bwMode="auto">
          <a:xfrm>
            <a:off x="2133600" y="1600200"/>
            <a:ext cx="4572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8422" name="Text Box 6"/>
          <p:cNvSpPr txBox="1">
            <a:spLocks noChangeArrowheads="1"/>
          </p:cNvSpPr>
          <p:nvPr/>
        </p:nvSpPr>
        <p:spPr bwMode="auto">
          <a:xfrm>
            <a:off x="2286000" y="1866900"/>
            <a:ext cx="126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HTTP</a:t>
            </a:r>
          </a:p>
        </p:txBody>
      </p:sp>
      <p:sp>
        <p:nvSpPr>
          <p:cNvPr id="828423" name="Text Box 7"/>
          <p:cNvSpPr txBox="1">
            <a:spLocks noChangeArrowheads="1"/>
          </p:cNvSpPr>
          <p:nvPr/>
        </p:nvSpPr>
        <p:spPr bwMode="auto">
          <a:xfrm>
            <a:off x="3886200" y="1866900"/>
            <a:ext cx="917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FTP</a:t>
            </a:r>
          </a:p>
        </p:txBody>
      </p:sp>
      <p:sp>
        <p:nvSpPr>
          <p:cNvPr id="828424" name="Text Box 8"/>
          <p:cNvSpPr txBox="1">
            <a:spLocks noChangeArrowheads="1"/>
          </p:cNvSpPr>
          <p:nvPr/>
        </p:nvSpPr>
        <p:spPr bwMode="auto">
          <a:xfrm>
            <a:off x="5257800" y="1866900"/>
            <a:ext cx="1312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SMTP</a:t>
            </a:r>
          </a:p>
        </p:txBody>
      </p:sp>
      <p:sp>
        <p:nvSpPr>
          <p:cNvPr id="828425" name="Text Box 9"/>
          <p:cNvSpPr txBox="1">
            <a:spLocks noChangeArrowheads="1"/>
          </p:cNvSpPr>
          <p:nvPr/>
        </p:nvSpPr>
        <p:spPr bwMode="auto">
          <a:xfrm>
            <a:off x="3960813" y="4343400"/>
            <a:ext cx="915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TCP</a:t>
            </a:r>
          </a:p>
        </p:txBody>
      </p:sp>
      <p:sp>
        <p:nvSpPr>
          <p:cNvPr id="828426" name="Text Box 10"/>
          <p:cNvSpPr txBox="1">
            <a:spLocks noChangeArrowheads="1"/>
          </p:cNvSpPr>
          <p:nvPr/>
        </p:nvSpPr>
        <p:spPr bwMode="auto">
          <a:xfrm>
            <a:off x="4110038" y="5486400"/>
            <a:ext cx="617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IP</a:t>
            </a:r>
          </a:p>
        </p:txBody>
      </p:sp>
      <p:sp>
        <p:nvSpPr>
          <p:cNvPr id="828427" name="Line 11"/>
          <p:cNvSpPr>
            <a:spLocks noChangeShapeType="1"/>
          </p:cNvSpPr>
          <p:nvPr/>
        </p:nvSpPr>
        <p:spPr bwMode="auto">
          <a:xfrm>
            <a:off x="3657600" y="16002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8428" name="Line 12"/>
          <p:cNvSpPr>
            <a:spLocks noChangeShapeType="1"/>
          </p:cNvSpPr>
          <p:nvPr/>
        </p:nvSpPr>
        <p:spPr bwMode="auto">
          <a:xfrm>
            <a:off x="5105400" y="16002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8429" name="Rectangle 13"/>
          <p:cNvSpPr>
            <a:spLocks noChangeArrowheads="1"/>
          </p:cNvSpPr>
          <p:nvPr/>
        </p:nvSpPr>
        <p:spPr bwMode="auto">
          <a:xfrm>
            <a:off x="2133600" y="2819400"/>
            <a:ext cx="4572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8430" name="Text Box 14"/>
          <p:cNvSpPr txBox="1">
            <a:spLocks noChangeArrowheads="1"/>
          </p:cNvSpPr>
          <p:nvPr/>
        </p:nvSpPr>
        <p:spPr bwMode="auto">
          <a:xfrm>
            <a:off x="3435967" y="3124200"/>
            <a:ext cx="1973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SSL or TLS</a:t>
            </a:r>
          </a:p>
        </p:txBody>
      </p:sp>
    </p:spTree>
    <p:extLst>
      <p:ext uri="{BB962C8B-B14F-4D97-AF65-F5344CB8AC3E}">
        <p14:creationId xmlns:p14="http://schemas.microsoft.com/office/powerpoint/2010/main" val="14106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Enkripsi</a:t>
            </a:r>
            <a:r>
              <a:rPr lang="en-US" dirty="0" smtClean="0"/>
              <a:t> lapis </a:t>
            </a:r>
            <a:r>
              <a:rPr lang="en-US" dirty="0" err="1" smtClean="0"/>
              <a:t>transpor</a:t>
            </a:r>
            <a:endParaRPr lang="en-US" dirty="0"/>
          </a:p>
        </p:txBody>
      </p:sp>
      <p:sp>
        <p:nvSpPr>
          <p:cNvPr id="779267" name="Rectangle 3"/>
          <p:cNvSpPr>
            <a:spLocks noChangeArrowheads="1"/>
          </p:cNvSpPr>
          <p:nvPr/>
        </p:nvSpPr>
        <p:spPr bwMode="auto">
          <a:xfrm>
            <a:off x="6345238" y="2435225"/>
            <a:ext cx="893762" cy="357188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9268" name="Rectangle 4"/>
          <p:cNvSpPr>
            <a:spLocks noChangeArrowheads="1"/>
          </p:cNvSpPr>
          <p:nvPr/>
        </p:nvSpPr>
        <p:spPr bwMode="auto">
          <a:xfrm>
            <a:off x="1219200" y="2436813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9269" name="Rectangle 5"/>
          <p:cNvSpPr>
            <a:spLocks noChangeArrowheads="1"/>
          </p:cNvSpPr>
          <p:nvPr/>
        </p:nvSpPr>
        <p:spPr bwMode="auto">
          <a:xfrm>
            <a:off x="2111375" y="2435225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779270" name="Rectangle 6"/>
          <p:cNvSpPr>
            <a:spLocks noChangeArrowheads="1"/>
          </p:cNvSpPr>
          <p:nvPr/>
        </p:nvSpPr>
        <p:spPr bwMode="auto">
          <a:xfrm>
            <a:off x="3005138" y="2435225"/>
            <a:ext cx="893762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79271" name="Rectangle 7"/>
          <p:cNvSpPr>
            <a:spLocks noChangeArrowheads="1"/>
          </p:cNvSpPr>
          <p:nvPr/>
        </p:nvSpPr>
        <p:spPr bwMode="auto">
          <a:xfrm>
            <a:off x="3886200" y="2435225"/>
            <a:ext cx="2514600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9272" name="Rectangle 8"/>
          <p:cNvSpPr>
            <a:spLocks noChangeArrowheads="1"/>
          </p:cNvSpPr>
          <p:nvPr/>
        </p:nvSpPr>
        <p:spPr bwMode="auto">
          <a:xfrm>
            <a:off x="6345238" y="4897438"/>
            <a:ext cx="893762" cy="357187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9273" name="Rectangle 9"/>
          <p:cNvSpPr>
            <a:spLocks noChangeArrowheads="1"/>
          </p:cNvSpPr>
          <p:nvPr/>
        </p:nvSpPr>
        <p:spPr bwMode="auto">
          <a:xfrm>
            <a:off x="1219200" y="4899025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9274" name="Rectangle 10"/>
          <p:cNvSpPr>
            <a:spLocks noChangeArrowheads="1"/>
          </p:cNvSpPr>
          <p:nvPr/>
        </p:nvSpPr>
        <p:spPr bwMode="auto">
          <a:xfrm>
            <a:off x="2111375" y="4897438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IP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79275" name="Rectangle 11"/>
          <p:cNvSpPr>
            <a:spLocks noChangeArrowheads="1"/>
          </p:cNvSpPr>
          <p:nvPr/>
        </p:nvSpPr>
        <p:spPr bwMode="auto">
          <a:xfrm>
            <a:off x="2971800" y="4897438"/>
            <a:ext cx="893763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79276" name="Rectangle 12"/>
          <p:cNvSpPr>
            <a:spLocks noChangeArrowheads="1"/>
          </p:cNvSpPr>
          <p:nvPr/>
        </p:nvSpPr>
        <p:spPr bwMode="auto">
          <a:xfrm>
            <a:off x="4343400" y="4897438"/>
            <a:ext cx="2001838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79277" name="Text Box 13"/>
          <p:cNvSpPr txBox="1">
            <a:spLocks noChangeArrowheads="1"/>
          </p:cNvSpPr>
          <p:nvPr/>
        </p:nvSpPr>
        <p:spPr bwMode="auto">
          <a:xfrm>
            <a:off x="4848225" y="4191000"/>
            <a:ext cx="143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Encrypted</a:t>
            </a:r>
          </a:p>
        </p:txBody>
      </p:sp>
      <p:sp>
        <p:nvSpPr>
          <p:cNvPr id="779278" name="Rectangle 14"/>
          <p:cNvSpPr>
            <a:spLocks noChangeArrowheads="1"/>
          </p:cNvSpPr>
          <p:nvPr/>
        </p:nvSpPr>
        <p:spPr bwMode="auto">
          <a:xfrm>
            <a:off x="3886200" y="2209800"/>
            <a:ext cx="2514600" cy="838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279" name="Rectangle 15"/>
          <p:cNvSpPr>
            <a:spLocks noChangeArrowheads="1"/>
          </p:cNvSpPr>
          <p:nvPr/>
        </p:nvSpPr>
        <p:spPr bwMode="auto">
          <a:xfrm>
            <a:off x="3810000" y="4897438"/>
            <a:ext cx="533400" cy="358775"/>
          </a:xfrm>
          <a:prstGeom prst="rect">
            <a:avLst/>
          </a:prstGeom>
          <a:solidFill>
            <a:schemeClr val="bg2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RH</a:t>
            </a:r>
          </a:p>
        </p:txBody>
      </p:sp>
      <p:cxnSp>
        <p:nvCxnSpPr>
          <p:cNvPr id="779280" name="AutoShape 16"/>
          <p:cNvCxnSpPr>
            <a:cxnSpLocks noChangeShapeType="1"/>
            <a:stCxn id="779278" idx="2"/>
            <a:endCxn id="779277" idx="0"/>
          </p:cNvCxnSpPr>
          <p:nvPr/>
        </p:nvCxnSpPr>
        <p:spPr bwMode="auto">
          <a:xfrm rot="16200000" flipH="1">
            <a:off x="4789488" y="3414712"/>
            <a:ext cx="1130300" cy="422275"/>
          </a:xfrm>
          <a:prstGeom prst="bentConnector3">
            <a:avLst>
              <a:gd name="adj1" fmla="val 49440"/>
            </a:avLst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9281" name="Rectangle 17"/>
          <p:cNvSpPr>
            <a:spLocks noChangeArrowheads="1"/>
          </p:cNvSpPr>
          <p:nvPr/>
        </p:nvSpPr>
        <p:spPr bwMode="auto">
          <a:xfrm>
            <a:off x="5486400" y="5942013"/>
            <a:ext cx="893763" cy="357187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9282" name="Rectangle 18"/>
          <p:cNvSpPr>
            <a:spLocks noChangeArrowheads="1"/>
          </p:cNvSpPr>
          <p:nvPr/>
        </p:nvSpPr>
        <p:spPr bwMode="auto">
          <a:xfrm>
            <a:off x="2078038" y="5943600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79283" name="Rectangle 19"/>
          <p:cNvSpPr>
            <a:spLocks noChangeArrowheads="1"/>
          </p:cNvSpPr>
          <p:nvPr/>
        </p:nvSpPr>
        <p:spPr bwMode="auto">
          <a:xfrm>
            <a:off x="2970213" y="5942013"/>
            <a:ext cx="895350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IP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79284" name="Rectangle 20"/>
          <p:cNvSpPr>
            <a:spLocks noChangeArrowheads="1"/>
          </p:cNvSpPr>
          <p:nvPr/>
        </p:nvSpPr>
        <p:spPr bwMode="auto">
          <a:xfrm>
            <a:off x="3830638" y="5942013"/>
            <a:ext cx="893762" cy="358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79285" name="Rectangle 21"/>
          <p:cNvSpPr>
            <a:spLocks noChangeArrowheads="1"/>
          </p:cNvSpPr>
          <p:nvPr/>
        </p:nvSpPr>
        <p:spPr bwMode="auto">
          <a:xfrm>
            <a:off x="4737100" y="5942013"/>
            <a:ext cx="749300" cy="358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Times New Roman" panose="02020603050405020304" pitchFamily="18" charset="0"/>
              </a:rPr>
              <a:t>App</a:t>
            </a:r>
          </a:p>
        </p:txBody>
      </p:sp>
      <p:sp>
        <p:nvSpPr>
          <p:cNvPr id="779286" name="Rectangle 22"/>
          <p:cNvSpPr>
            <a:spLocks noChangeArrowheads="1"/>
          </p:cNvSpPr>
          <p:nvPr/>
        </p:nvSpPr>
        <p:spPr bwMode="auto">
          <a:xfrm>
            <a:off x="4724400" y="5715000"/>
            <a:ext cx="762000" cy="838200"/>
          </a:xfrm>
          <a:prstGeom prst="rect">
            <a:avLst/>
          </a:prstGeom>
          <a:solidFill>
            <a:srgbClr val="DDDDDD">
              <a:alpha val="50000"/>
            </a:srgbClr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287" name="Rectangle 23"/>
          <p:cNvSpPr>
            <a:spLocks noChangeArrowheads="1"/>
          </p:cNvSpPr>
          <p:nvPr/>
        </p:nvSpPr>
        <p:spPr bwMode="auto">
          <a:xfrm>
            <a:off x="3810000" y="4648200"/>
            <a:ext cx="2549525" cy="838200"/>
          </a:xfrm>
          <a:prstGeom prst="rect">
            <a:avLst/>
          </a:prstGeom>
          <a:solidFill>
            <a:srgbClr val="DDDDDD">
              <a:alpha val="50000"/>
            </a:srgbClr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transpor</a:t>
            </a:r>
            <a:endParaRPr lang="en-US" dirty="0"/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Transparent to applications and may be packaged with applications</a:t>
            </a:r>
          </a:p>
          <a:p>
            <a:pPr lvl="1"/>
            <a:r>
              <a:rPr lang="en-US"/>
              <a:t>Exposing TCP enables compression and QoS classification</a:t>
            </a:r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Probably implemented in software</a:t>
            </a:r>
          </a:p>
          <a:p>
            <a:pPr lvl="1"/>
            <a:r>
              <a:rPr lang="en-US"/>
              <a:t>Exposing TCP risks DoS</a:t>
            </a:r>
          </a:p>
        </p:txBody>
      </p:sp>
    </p:spTree>
    <p:extLst>
      <p:ext uri="{BB962C8B-B14F-4D97-AF65-F5344CB8AC3E}">
        <p14:creationId xmlns:p14="http://schemas.microsoft.com/office/powerpoint/2010/main" val="197369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1DB82D-BB38-452C-9848-7789BF447025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990600" y="99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Susunan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Protokol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hu-H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TCP/IP</a:t>
            </a:r>
            <a:endParaRPr lang="hu-H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581400" y="2438400"/>
            <a:ext cx="28956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>
                <a:solidFill>
                  <a:schemeClr val="bg2"/>
                </a:solidFill>
              </a:rPr>
              <a:t>Application Layer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581400" y="3200400"/>
            <a:ext cx="2895600" cy="76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>
                <a:solidFill>
                  <a:schemeClr val="bg2"/>
                </a:solidFill>
              </a:rPr>
              <a:t>Transport Layer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581400" y="3962400"/>
            <a:ext cx="28956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solidFill>
                  <a:schemeClr val="bg2"/>
                </a:solidFill>
              </a:rPr>
              <a:t>Intern</a:t>
            </a:r>
            <a:r>
              <a:rPr lang="hu-HU">
                <a:solidFill>
                  <a:schemeClr val="bg2"/>
                </a:solidFill>
              </a:rPr>
              <a:t>etwork Layer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3581400" y="4724400"/>
            <a:ext cx="2895600" cy="762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solidFill>
                  <a:schemeClr val="bg2"/>
                </a:solidFill>
              </a:rPr>
              <a:t>Network Access Layer</a:t>
            </a:r>
            <a:endParaRPr lang="hu-HU">
              <a:solidFill>
                <a:schemeClr val="bg2"/>
              </a:solidFill>
            </a:endParaRPr>
          </a:p>
        </p:txBody>
      </p:sp>
      <p:sp>
        <p:nvSpPr>
          <p:cNvPr id="4105" name="AutoShape 7"/>
          <p:cNvSpPr>
            <a:spLocks noChangeArrowheads="1"/>
          </p:cNvSpPr>
          <p:nvPr/>
        </p:nvSpPr>
        <p:spPr bwMode="auto">
          <a:xfrm>
            <a:off x="2590800" y="26670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5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transpor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7099" y="1905000"/>
            <a:ext cx="9281160" cy="482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4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transpor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2876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08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KEAMANAN LAPIS APLIKASI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A23424-0169-4ACE-AA06-5F9A47C11DC9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Lapis </a:t>
            </a:r>
            <a:r>
              <a:rPr lang="en-U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Aplikasi</a:t>
            </a:r>
            <a:endParaRPr lang="hu-H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hu-HU" sz="3200" dirty="0"/>
              <a:t>Provides </a:t>
            </a:r>
            <a:r>
              <a:rPr lang="hu-HU" sz="3200" u="sng" dirty="0"/>
              <a:t>services for an application</a:t>
            </a:r>
            <a:r>
              <a:rPr lang="hu-HU" sz="3200" dirty="0"/>
              <a:t> to send and recieve data over the network</a:t>
            </a:r>
            <a:r>
              <a:rPr lang="en-US" sz="3200" dirty="0"/>
              <a:t>, e.g., </a:t>
            </a:r>
            <a:r>
              <a:rPr lang="en-US" sz="2800" dirty="0"/>
              <a:t>telnet  (port 23), mail  (port 25), finger (port 79)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</a:pPr>
            <a:endParaRPr lang="hu-HU" dirty="0"/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hu-HU" sz="3200" u="sng" dirty="0"/>
              <a:t>Interface to the transport layer</a:t>
            </a:r>
            <a:r>
              <a:rPr lang="hu-HU" sz="3200" dirty="0"/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hu-HU" sz="2800" dirty="0"/>
              <a:t>Operating system dependent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hu-HU" sz="2800" dirty="0"/>
              <a:t>Socket interface</a:t>
            </a:r>
          </a:p>
        </p:txBody>
      </p:sp>
    </p:spTree>
    <p:extLst>
      <p:ext uri="{BB962C8B-B14F-4D97-AF65-F5344CB8AC3E}">
        <p14:creationId xmlns:p14="http://schemas.microsoft.com/office/powerpoint/2010/main" val="275910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EFFF8A-F9CB-4100-BD9E-1629940B9741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Keamanan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Lapis </a:t>
            </a:r>
            <a:r>
              <a:rPr lang="en-U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Aplikasi</a:t>
            </a:r>
            <a:endParaRPr lang="hu-H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hu-HU" u="sng" dirty="0"/>
              <a:t>Advantages:</a:t>
            </a:r>
            <a:endParaRPr lang="en-US" u="sng" dirty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Symbol" panose="05050102010706020507" pitchFamily="18" charset="2"/>
              <a:buChar char="-"/>
            </a:pPr>
            <a:r>
              <a:rPr lang="en-US" sz="2000" dirty="0"/>
              <a:t>Most flexible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Symbol" panose="05050102010706020507" pitchFamily="18" charset="2"/>
              <a:buChar char="-"/>
            </a:pPr>
            <a:r>
              <a:rPr lang="hu-HU" sz="2000" dirty="0"/>
              <a:t>Executing in the </a:t>
            </a:r>
            <a:r>
              <a:rPr lang="hu-HU" sz="2000" u="sng" dirty="0"/>
              <a:t>context of the user</a:t>
            </a:r>
            <a:r>
              <a:rPr lang="hu-HU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hu-HU" sz="2000" dirty="0"/>
              <a:t>easy access to user’s credentials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hu-HU" sz="2000" dirty="0"/>
              <a:t>Complete </a:t>
            </a:r>
            <a:r>
              <a:rPr lang="hu-HU" sz="2000" u="sng" dirty="0"/>
              <a:t>access to data</a:t>
            </a:r>
            <a:r>
              <a:rPr lang="hu-HU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hu-HU" sz="2000" dirty="0"/>
              <a:t> easier to ensure nonrepudation</a:t>
            </a:r>
            <a:r>
              <a:rPr lang="en-US" sz="2000" dirty="0"/>
              <a:t> and small security granularity</a:t>
            </a:r>
            <a:endParaRPr lang="hu-HU" sz="2000" dirty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hu-HU" sz="2000" u="sng" dirty="0"/>
              <a:t>Application</a:t>
            </a:r>
            <a:r>
              <a:rPr lang="en-US" sz="2000" u="sng" dirty="0"/>
              <a:t>-based</a:t>
            </a:r>
            <a:r>
              <a:rPr lang="en-US" sz="2000" dirty="0"/>
              <a:t> </a:t>
            </a:r>
            <a:r>
              <a:rPr lang="hu-HU" sz="2000" u="sng" dirty="0"/>
              <a:t>security </a:t>
            </a:r>
            <a:endParaRPr lang="hu-HU" sz="20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hu-HU" u="sng" dirty="0"/>
              <a:t>Disadvantages: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sz="2000" dirty="0"/>
              <a:t>Most intrusive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hu-HU" sz="2000" dirty="0"/>
              <a:t>Implemented in end host</a:t>
            </a:r>
            <a:r>
              <a:rPr lang="en-US" sz="2000" dirty="0"/>
              <a:t>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sz="2000" dirty="0"/>
              <a:t>Need</a:t>
            </a:r>
            <a:r>
              <a:rPr lang="hu-HU" sz="2000" dirty="0"/>
              <a:t> for each application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endParaRPr lang="hu-HU" sz="2000" dirty="0"/>
          </a:p>
          <a:p>
            <a:pPr lvl="3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000" dirty="0"/>
              <a:t>E</a:t>
            </a:r>
            <a:r>
              <a:rPr lang="hu-HU" sz="2000" dirty="0"/>
              <a:t>xpensive</a:t>
            </a:r>
          </a:p>
          <a:p>
            <a:pPr lvl="3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000" dirty="0"/>
              <a:t>G</a:t>
            </a:r>
            <a:r>
              <a:rPr lang="hu-HU" sz="2000" dirty="0"/>
              <a:t>reated probability of making mistake</a:t>
            </a:r>
          </a:p>
        </p:txBody>
      </p:sp>
    </p:spTree>
    <p:extLst>
      <p:ext uri="{BB962C8B-B14F-4D97-AF65-F5344CB8AC3E}">
        <p14:creationId xmlns:p14="http://schemas.microsoft.com/office/powerpoint/2010/main" val="334740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829443" name="Rectangle 3"/>
          <p:cNvSpPr>
            <a:spLocks noChangeArrowheads="1"/>
          </p:cNvSpPr>
          <p:nvPr/>
        </p:nvSpPr>
        <p:spPr bwMode="auto">
          <a:xfrm>
            <a:off x="914400" y="5257800"/>
            <a:ext cx="70104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9444" name="Rectangle 4"/>
          <p:cNvSpPr>
            <a:spLocks noChangeArrowheads="1"/>
          </p:cNvSpPr>
          <p:nvPr/>
        </p:nvSpPr>
        <p:spPr bwMode="auto">
          <a:xfrm>
            <a:off x="914400" y="4038600"/>
            <a:ext cx="70104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9445" name="Rectangle 5"/>
          <p:cNvSpPr>
            <a:spLocks noChangeArrowheads="1"/>
          </p:cNvSpPr>
          <p:nvPr/>
        </p:nvSpPr>
        <p:spPr bwMode="auto">
          <a:xfrm>
            <a:off x="3352800" y="1600200"/>
            <a:ext cx="45720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9446" name="Text Box 6"/>
          <p:cNvSpPr txBox="1">
            <a:spLocks noChangeArrowheads="1"/>
          </p:cNvSpPr>
          <p:nvPr/>
        </p:nvSpPr>
        <p:spPr bwMode="auto">
          <a:xfrm>
            <a:off x="3352800" y="1963738"/>
            <a:ext cx="1287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S/MIME</a:t>
            </a:r>
          </a:p>
        </p:txBody>
      </p:sp>
      <p:sp>
        <p:nvSpPr>
          <p:cNvPr id="829447" name="Text Box 7"/>
          <p:cNvSpPr txBox="1">
            <a:spLocks noChangeArrowheads="1"/>
          </p:cNvSpPr>
          <p:nvPr/>
        </p:nvSpPr>
        <p:spPr bwMode="auto">
          <a:xfrm>
            <a:off x="5246688" y="1914525"/>
            <a:ext cx="8867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PGP</a:t>
            </a:r>
          </a:p>
        </p:txBody>
      </p:sp>
      <p:sp>
        <p:nvSpPr>
          <p:cNvPr id="829448" name="Text Box 8"/>
          <p:cNvSpPr txBox="1">
            <a:spLocks noChangeArrowheads="1"/>
          </p:cNvSpPr>
          <p:nvPr/>
        </p:nvSpPr>
        <p:spPr bwMode="auto">
          <a:xfrm>
            <a:off x="6699250" y="1914525"/>
            <a:ext cx="708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SET</a:t>
            </a:r>
          </a:p>
        </p:txBody>
      </p:sp>
      <p:sp>
        <p:nvSpPr>
          <p:cNvPr id="829449" name="Text Box 9"/>
          <p:cNvSpPr txBox="1">
            <a:spLocks noChangeArrowheads="1"/>
          </p:cNvSpPr>
          <p:nvPr/>
        </p:nvSpPr>
        <p:spPr bwMode="auto">
          <a:xfrm>
            <a:off x="5180013" y="4343400"/>
            <a:ext cx="915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TCP</a:t>
            </a:r>
          </a:p>
        </p:txBody>
      </p:sp>
      <p:sp>
        <p:nvSpPr>
          <p:cNvPr id="829450" name="Text Box 10"/>
          <p:cNvSpPr txBox="1">
            <a:spLocks noChangeArrowheads="1"/>
          </p:cNvSpPr>
          <p:nvPr/>
        </p:nvSpPr>
        <p:spPr bwMode="auto">
          <a:xfrm>
            <a:off x="4110038" y="5562600"/>
            <a:ext cx="617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IP</a:t>
            </a:r>
          </a:p>
        </p:txBody>
      </p:sp>
      <p:sp>
        <p:nvSpPr>
          <p:cNvPr id="829451" name="Line 11"/>
          <p:cNvSpPr>
            <a:spLocks noChangeShapeType="1"/>
          </p:cNvSpPr>
          <p:nvPr/>
        </p:nvSpPr>
        <p:spPr bwMode="auto">
          <a:xfrm>
            <a:off x="4876800" y="16002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452" name="Line 12"/>
          <p:cNvSpPr>
            <a:spLocks noChangeShapeType="1"/>
          </p:cNvSpPr>
          <p:nvPr/>
        </p:nvSpPr>
        <p:spPr bwMode="auto">
          <a:xfrm>
            <a:off x="6324600" y="16002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453" name="Rectangle 13"/>
          <p:cNvSpPr>
            <a:spLocks noChangeArrowheads="1"/>
          </p:cNvSpPr>
          <p:nvPr/>
        </p:nvSpPr>
        <p:spPr bwMode="auto">
          <a:xfrm>
            <a:off x="914400" y="2819400"/>
            <a:ext cx="7010400" cy="1219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9454" name="Text Box 14"/>
          <p:cNvSpPr txBox="1">
            <a:spLocks noChangeArrowheads="1"/>
          </p:cNvSpPr>
          <p:nvPr/>
        </p:nvSpPr>
        <p:spPr bwMode="auto">
          <a:xfrm>
            <a:off x="4114800" y="3124200"/>
            <a:ext cx="1312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SMTP</a:t>
            </a:r>
          </a:p>
        </p:txBody>
      </p:sp>
      <p:sp>
        <p:nvSpPr>
          <p:cNvPr id="829455" name="Text Box 15"/>
          <p:cNvSpPr txBox="1">
            <a:spLocks noChangeArrowheads="1"/>
          </p:cNvSpPr>
          <p:nvPr/>
        </p:nvSpPr>
        <p:spPr bwMode="auto">
          <a:xfrm>
            <a:off x="6588125" y="3124200"/>
            <a:ext cx="126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HTTP</a:t>
            </a:r>
          </a:p>
        </p:txBody>
      </p:sp>
      <p:sp>
        <p:nvSpPr>
          <p:cNvPr id="829456" name="Text Box 16"/>
          <p:cNvSpPr txBox="1">
            <a:spLocks noChangeArrowheads="1"/>
          </p:cNvSpPr>
          <p:nvPr/>
        </p:nvSpPr>
        <p:spPr bwMode="auto">
          <a:xfrm>
            <a:off x="1677988" y="4368800"/>
            <a:ext cx="989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UDP</a:t>
            </a:r>
          </a:p>
        </p:txBody>
      </p:sp>
      <p:sp>
        <p:nvSpPr>
          <p:cNvPr id="829457" name="Text Box 17"/>
          <p:cNvSpPr txBox="1">
            <a:spLocks noChangeArrowheads="1"/>
          </p:cNvSpPr>
          <p:nvPr/>
        </p:nvSpPr>
        <p:spPr bwMode="auto">
          <a:xfrm>
            <a:off x="1203325" y="3124200"/>
            <a:ext cx="1943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Kerberos</a:t>
            </a:r>
          </a:p>
        </p:txBody>
      </p:sp>
      <p:sp>
        <p:nvSpPr>
          <p:cNvPr id="829458" name="Line 18"/>
          <p:cNvSpPr>
            <a:spLocks noChangeShapeType="1"/>
          </p:cNvSpPr>
          <p:nvPr/>
        </p:nvSpPr>
        <p:spPr bwMode="auto">
          <a:xfrm>
            <a:off x="3352800" y="28194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459" name="Line 19"/>
          <p:cNvSpPr>
            <a:spLocks noChangeShapeType="1"/>
          </p:cNvSpPr>
          <p:nvPr/>
        </p:nvSpPr>
        <p:spPr bwMode="auto">
          <a:xfrm>
            <a:off x="6324600" y="28194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9460" name="Line 20"/>
          <p:cNvSpPr>
            <a:spLocks noChangeShapeType="1"/>
          </p:cNvSpPr>
          <p:nvPr/>
        </p:nvSpPr>
        <p:spPr bwMode="auto">
          <a:xfrm>
            <a:off x="3352800" y="40386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4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aplikasi</a:t>
            </a:r>
            <a:endParaRPr lang="en-US" dirty="0"/>
          </a:p>
        </p:txBody>
      </p:sp>
      <p:grpSp>
        <p:nvGrpSpPr>
          <p:cNvPr id="781315" name="Group 3"/>
          <p:cNvGrpSpPr>
            <a:grpSpLocks/>
          </p:cNvGrpSpPr>
          <p:nvPr/>
        </p:nvGrpSpPr>
        <p:grpSpPr bwMode="auto">
          <a:xfrm>
            <a:off x="265113" y="2130425"/>
            <a:ext cx="5180012" cy="360363"/>
            <a:chOff x="97" y="1150"/>
            <a:chExt cx="4895" cy="341"/>
          </a:xfrm>
        </p:grpSpPr>
        <p:sp>
          <p:nvSpPr>
            <p:cNvPr id="781316" name="Rectangle 4"/>
            <p:cNvSpPr>
              <a:spLocks noChangeArrowheads="1"/>
            </p:cNvSpPr>
            <p:nvPr/>
          </p:nvSpPr>
          <p:spPr bwMode="auto">
            <a:xfrm>
              <a:off x="4148" y="1150"/>
              <a:ext cx="844" cy="338"/>
            </a:xfrm>
            <a:prstGeom prst="rect">
              <a:avLst/>
            </a:prstGeom>
            <a:solidFill>
              <a:srgbClr val="993300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anose="02020603050405020304" pitchFamily="18" charset="0"/>
                </a:rPr>
                <a:t>Link</a:t>
              </a:r>
            </a:p>
          </p:txBody>
        </p:sp>
        <p:sp>
          <p:nvSpPr>
            <p:cNvPr id="781317" name="Rectangle 5"/>
            <p:cNvSpPr>
              <a:spLocks noChangeArrowheads="1"/>
            </p:cNvSpPr>
            <p:nvPr/>
          </p:nvSpPr>
          <p:spPr bwMode="auto">
            <a:xfrm>
              <a:off x="97" y="1151"/>
              <a:ext cx="846" cy="340"/>
            </a:xfrm>
            <a:prstGeom prst="rect">
              <a:avLst/>
            </a:prstGeom>
            <a:solidFill>
              <a:srgbClr val="993300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anose="02020603050405020304" pitchFamily="18" charset="0"/>
                </a:rPr>
                <a:t>Link</a:t>
              </a:r>
            </a:p>
          </p:txBody>
        </p:sp>
        <p:sp>
          <p:nvSpPr>
            <p:cNvPr id="781318" name="Rectangle 6"/>
            <p:cNvSpPr>
              <a:spLocks noChangeArrowheads="1"/>
            </p:cNvSpPr>
            <p:nvPr/>
          </p:nvSpPr>
          <p:spPr bwMode="auto">
            <a:xfrm>
              <a:off x="940" y="1150"/>
              <a:ext cx="846" cy="340"/>
            </a:xfrm>
            <a:prstGeom prst="rect">
              <a:avLst/>
            </a:prstGeom>
            <a:solidFill>
              <a:srgbClr val="333300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anose="02020603050405020304" pitchFamily="18" charset="0"/>
                </a:rPr>
                <a:t>IP</a:t>
              </a:r>
            </a:p>
          </p:txBody>
        </p:sp>
        <p:sp>
          <p:nvSpPr>
            <p:cNvPr id="781319" name="Rectangle 7"/>
            <p:cNvSpPr>
              <a:spLocks noChangeArrowheads="1"/>
            </p:cNvSpPr>
            <p:nvPr/>
          </p:nvSpPr>
          <p:spPr bwMode="auto">
            <a:xfrm>
              <a:off x="1784" y="1150"/>
              <a:ext cx="846" cy="340"/>
            </a:xfrm>
            <a:prstGeom prst="rect">
              <a:avLst/>
            </a:prstGeom>
            <a:solidFill>
              <a:srgbClr val="000080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anose="02020603050405020304" pitchFamily="18" charset="0"/>
                </a:rPr>
                <a:t>TCP</a:t>
              </a:r>
            </a:p>
          </p:txBody>
        </p:sp>
        <p:sp>
          <p:nvSpPr>
            <p:cNvPr id="781320" name="Rectangle 8"/>
            <p:cNvSpPr>
              <a:spLocks noChangeArrowheads="1"/>
            </p:cNvSpPr>
            <p:nvPr/>
          </p:nvSpPr>
          <p:spPr bwMode="auto">
            <a:xfrm>
              <a:off x="2628" y="1150"/>
              <a:ext cx="1520" cy="340"/>
            </a:xfrm>
            <a:prstGeom prst="rect">
              <a:avLst/>
            </a:prstGeom>
            <a:solidFill>
              <a:schemeClr val="bg2"/>
            </a:solidFill>
            <a:ln w="25400" cap="sq">
              <a:solidFill>
                <a:schemeClr val="tx1"/>
              </a:solidFill>
              <a:miter lim="800000"/>
              <a:headEnd type="none" w="sm" len="sm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anose="02020603050405020304" pitchFamily="18" charset="0"/>
                </a:rPr>
                <a:t>Application</a:t>
              </a:r>
            </a:p>
          </p:txBody>
        </p:sp>
      </p:grpSp>
      <p:sp>
        <p:nvSpPr>
          <p:cNvPr id="781321" name="Rectangle 9"/>
          <p:cNvSpPr>
            <a:spLocks noChangeArrowheads="1"/>
          </p:cNvSpPr>
          <p:nvPr/>
        </p:nvSpPr>
        <p:spPr bwMode="auto">
          <a:xfrm>
            <a:off x="5430838" y="4592638"/>
            <a:ext cx="893762" cy="357187"/>
          </a:xfrm>
          <a:prstGeom prst="rect">
            <a:avLst/>
          </a:prstGeom>
          <a:solidFill>
            <a:srgbClr val="99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81322" name="Rectangle 10"/>
          <p:cNvSpPr>
            <a:spLocks noChangeArrowheads="1"/>
          </p:cNvSpPr>
          <p:nvPr/>
        </p:nvSpPr>
        <p:spPr bwMode="auto">
          <a:xfrm>
            <a:off x="263525" y="4594225"/>
            <a:ext cx="895350" cy="358775"/>
          </a:xfrm>
          <a:prstGeom prst="rect">
            <a:avLst/>
          </a:prstGeom>
          <a:solidFill>
            <a:srgbClr val="99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81323" name="Rectangle 11"/>
          <p:cNvSpPr>
            <a:spLocks noChangeArrowheads="1"/>
          </p:cNvSpPr>
          <p:nvPr/>
        </p:nvSpPr>
        <p:spPr bwMode="auto">
          <a:xfrm>
            <a:off x="1155700" y="4592638"/>
            <a:ext cx="895350" cy="358775"/>
          </a:xfrm>
          <a:prstGeom prst="rect">
            <a:avLst/>
          </a:prstGeom>
          <a:solidFill>
            <a:srgbClr val="33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IP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81324" name="Rectangle 12"/>
          <p:cNvSpPr>
            <a:spLocks noChangeArrowheads="1"/>
          </p:cNvSpPr>
          <p:nvPr/>
        </p:nvSpPr>
        <p:spPr bwMode="auto">
          <a:xfrm>
            <a:off x="2930525" y="4592638"/>
            <a:ext cx="893763" cy="358775"/>
          </a:xfrm>
          <a:prstGeom prst="rect">
            <a:avLst/>
          </a:prstGeom>
          <a:solidFill>
            <a:srgbClr val="00008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81325" name="Rectangle 13"/>
          <p:cNvSpPr>
            <a:spLocks noChangeArrowheads="1"/>
          </p:cNvSpPr>
          <p:nvPr/>
        </p:nvSpPr>
        <p:spPr bwMode="auto">
          <a:xfrm>
            <a:off x="3822700" y="4592638"/>
            <a:ext cx="1608138" cy="358775"/>
          </a:xfrm>
          <a:prstGeom prst="rect">
            <a:avLst/>
          </a:prstGeom>
          <a:solidFill>
            <a:schemeClr val="bg2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81326" name="Rectangle 14"/>
          <p:cNvSpPr>
            <a:spLocks noChangeArrowheads="1"/>
          </p:cNvSpPr>
          <p:nvPr/>
        </p:nvSpPr>
        <p:spPr bwMode="auto">
          <a:xfrm>
            <a:off x="2016125" y="4592638"/>
            <a:ext cx="895350" cy="358775"/>
          </a:xfrm>
          <a:prstGeom prst="rect">
            <a:avLst/>
          </a:prstGeom>
          <a:solidFill>
            <a:srgbClr val="333300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Times New Roman" panose="02020603050405020304" pitchFamily="18" charset="0"/>
              </a:rPr>
              <a:t>Key ID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81327" name="Rectangle 15"/>
          <p:cNvSpPr>
            <a:spLocks noChangeArrowheads="1"/>
          </p:cNvSpPr>
          <p:nvPr/>
        </p:nvSpPr>
        <p:spPr bwMode="auto">
          <a:xfrm>
            <a:off x="4530725" y="4343400"/>
            <a:ext cx="609600" cy="838200"/>
          </a:xfrm>
          <a:prstGeom prst="rect">
            <a:avLst/>
          </a:prstGeom>
          <a:solidFill>
            <a:srgbClr val="DDDDDD">
              <a:alpha val="50000"/>
            </a:srgbClr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1328" name="Text Box 16"/>
          <p:cNvSpPr txBox="1">
            <a:spLocks noChangeArrowheads="1"/>
          </p:cNvSpPr>
          <p:nvPr/>
        </p:nvSpPr>
        <p:spPr bwMode="auto">
          <a:xfrm>
            <a:off x="3933825" y="3886200"/>
            <a:ext cx="143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Encrypted</a:t>
            </a:r>
          </a:p>
        </p:txBody>
      </p:sp>
      <p:sp>
        <p:nvSpPr>
          <p:cNvPr id="781329" name="Rectangle 17"/>
          <p:cNvSpPr>
            <a:spLocks noChangeArrowheads="1"/>
          </p:cNvSpPr>
          <p:nvPr/>
        </p:nvSpPr>
        <p:spPr bwMode="auto">
          <a:xfrm>
            <a:off x="3463925" y="1905000"/>
            <a:ext cx="685800" cy="838200"/>
          </a:xfrm>
          <a:prstGeom prst="rect">
            <a:avLst/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1330" name="AutoShape 18"/>
          <p:cNvCxnSpPr>
            <a:cxnSpLocks noChangeShapeType="1"/>
            <a:stCxn id="781329" idx="2"/>
            <a:endCxn id="781328" idx="0"/>
          </p:cNvCxnSpPr>
          <p:nvPr/>
        </p:nvCxnSpPr>
        <p:spPr bwMode="auto">
          <a:xfrm rot="16200000" flipH="1">
            <a:off x="3663950" y="2898775"/>
            <a:ext cx="1130300" cy="844550"/>
          </a:xfrm>
          <a:prstGeom prst="bentConnector3">
            <a:avLst>
              <a:gd name="adj1" fmla="val 49440"/>
            </a:avLst>
          </a:prstGeom>
          <a:noFill/>
          <a:ln w="254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1161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58" y="1813340"/>
            <a:ext cx="8147685" cy="462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0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B14BC3-8B52-43A2-BFFF-D728A9E5155A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Provide security system</a:t>
            </a:r>
            <a:r>
              <a:rPr lang="en-US" smtClean="0"/>
              <a:t> that can be used by different applications</a:t>
            </a:r>
          </a:p>
          <a:p>
            <a:pPr lvl="1" eaLnBrk="1" hangingPunct="1"/>
            <a:r>
              <a:rPr lang="en-US" smtClean="0"/>
              <a:t>Develop authentication and key distribution models</a:t>
            </a:r>
          </a:p>
          <a:p>
            <a:pPr eaLnBrk="1" hangingPunct="1"/>
            <a:r>
              <a:rPr lang="en-US" u="sng" smtClean="0"/>
              <a:t>Enhance application</a:t>
            </a:r>
            <a:r>
              <a:rPr lang="en-US" smtClean="0"/>
              <a:t> protocol with security features</a:t>
            </a:r>
          </a:p>
          <a:p>
            <a:pPr lvl="1" eaLnBrk="1" hangingPunct="1"/>
            <a:r>
              <a:rPr lang="en-US" smtClean="0"/>
              <a:t>Need to enhance each application </a:t>
            </a:r>
          </a:p>
        </p:txBody>
      </p:sp>
    </p:spTree>
    <p:extLst>
      <p:ext uri="{BB962C8B-B14F-4D97-AF65-F5344CB8AC3E}">
        <p14:creationId xmlns:p14="http://schemas.microsoft.com/office/powerpoint/2010/main" val="120950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D0A064-D3EA-494C-99AF-6746E6B429D8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err="1" smtClean="0"/>
              <a:t>Otentikasi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penyebaran</a:t>
            </a:r>
            <a:r>
              <a:rPr lang="en-US" sz="3600" dirty="0" smtClean="0"/>
              <a:t> </a:t>
            </a:r>
            <a:r>
              <a:rPr lang="en-US" sz="3600" dirty="0" err="1" smtClean="0"/>
              <a:t>kunci</a:t>
            </a:r>
            <a:endParaRPr lang="en-US" sz="3600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Kerberos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(MIT) and its extensions (Secure European System for Application in a Multi-vendor Environment (SESAME))</a:t>
            </a:r>
          </a:p>
          <a:p>
            <a:pPr eaLnBrk="1" hangingPunct="1"/>
            <a:r>
              <a:rPr lang="en-US" dirty="0" smtClean="0"/>
              <a:t>Network Security Program (IBM)</a:t>
            </a:r>
          </a:p>
          <a:p>
            <a:pPr eaLnBrk="1" hangingPunct="1"/>
            <a:r>
              <a:rPr lang="en-US" dirty="0" smtClean="0"/>
              <a:t>SPX (Digital Equipment Corporation)</a:t>
            </a:r>
          </a:p>
          <a:p>
            <a:pPr eaLnBrk="1" hangingPunct="1"/>
            <a:r>
              <a:rPr lang="en-US" dirty="0" smtClean="0"/>
              <a:t>The Exponential Security System (University of Karlsruhe)</a:t>
            </a:r>
          </a:p>
        </p:txBody>
      </p:sp>
    </p:spTree>
    <p:extLst>
      <p:ext uri="{BB962C8B-B14F-4D97-AF65-F5344CB8AC3E}">
        <p14:creationId xmlns:p14="http://schemas.microsoft.com/office/powerpoint/2010/main" val="8543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2E0A839-3967-45A2-A282-93DCC9884785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Komunikasi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Antar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Lapisan</a:t>
            </a:r>
            <a:endParaRPr lang="hu-H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762000" y="33528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Transport layer</a:t>
            </a:r>
            <a:endParaRPr lang="hu-HU">
              <a:solidFill>
                <a:schemeClr val="bg2"/>
              </a:solidFill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762000" y="38100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Network layer</a:t>
            </a: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762000" y="42672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Data Link layer</a:t>
            </a: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3200400" y="38100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Network layer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3200400" y="42672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Data Link layer</a:t>
            </a:r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5105400" y="38100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Network layer</a:t>
            </a:r>
          </a:p>
        </p:txBody>
      </p:sp>
      <p:sp>
        <p:nvSpPr>
          <p:cNvPr id="5131" name="Rectangle 9"/>
          <p:cNvSpPr>
            <a:spLocks noChangeArrowheads="1"/>
          </p:cNvSpPr>
          <p:nvPr/>
        </p:nvSpPr>
        <p:spPr bwMode="auto">
          <a:xfrm>
            <a:off x="5105400" y="42672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Data Link layer</a:t>
            </a:r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7086600" y="42672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Data Link layer</a:t>
            </a:r>
          </a:p>
        </p:txBody>
      </p:sp>
      <p:sp>
        <p:nvSpPr>
          <p:cNvPr id="5133" name="Rectangle 11"/>
          <p:cNvSpPr>
            <a:spLocks noChangeArrowheads="1"/>
          </p:cNvSpPr>
          <p:nvPr/>
        </p:nvSpPr>
        <p:spPr bwMode="auto">
          <a:xfrm>
            <a:off x="7086600" y="38100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Network layer</a:t>
            </a:r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7086600" y="33528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Transport layer</a:t>
            </a:r>
          </a:p>
        </p:txBody>
      </p:sp>
      <p:sp>
        <p:nvSpPr>
          <p:cNvPr id="5135" name="Rectangle 13"/>
          <p:cNvSpPr>
            <a:spLocks noChangeArrowheads="1"/>
          </p:cNvSpPr>
          <p:nvPr/>
        </p:nvSpPr>
        <p:spPr bwMode="auto">
          <a:xfrm>
            <a:off x="7086600" y="28956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Application layer</a:t>
            </a:r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762000" y="2895600"/>
            <a:ext cx="1447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sz="1600">
                <a:solidFill>
                  <a:schemeClr val="bg2"/>
                </a:solidFill>
              </a:rPr>
              <a:t>Application layer</a:t>
            </a:r>
            <a:endParaRPr lang="hu-HU" sz="1800">
              <a:solidFill>
                <a:schemeClr val="bg2"/>
              </a:solidFill>
            </a:endParaRPr>
          </a:p>
        </p:txBody>
      </p:sp>
      <p:sp>
        <p:nvSpPr>
          <p:cNvPr id="5137" name="Line 15"/>
          <p:cNvSpPr>
            <a:spLocks noChangeShapeType="1"/>
          </p:cNvSpPr>
          <p:nvPr/>
        </p:nvSpPr>
        <p:spPr bwMode="auto">
          <a:xfrm>
            <a:off x="6553200" y="4495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6"/>
          <p:cNvSpPr>
            <a:spLocks noChangeShapeType="1"/>
          </p:cNvSpPr>
          <p:nvPr/>
        </p:nvSpPr>
        <p:spPr bwMode="auto">
          <a:xfrm>
            <a:off x="65532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7"/>
          <p:cNvSpPr>
            <a:spLocks noChangeShapeType="1"/>
          </p:cNvSpPr>
          <p:nvPr/>
        </p:nvSpPr>
        <p:spPr bwMode="auto">
          <a:xfrm>
            <a:off x="46482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18"/>
          <p:cNvSpPr>
            <a:spLocks noChangeShapeType="1"/>
          </p:cNvSpPr>
          <p:nvPr/>
        </p:nvSpPr>
        <p:spPr bwMode="auto">
          <a:xfrm>
            <a:off x="46482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19"/>
          <p:cNvSpPr>
            <a:spLocks noChangeShapeType="1"/>
          </p:cNvSpPr>
          <p:nvPr/>
        </p:nvSpPr>
        <p:spPr bwMode="auto">
          <a:xfrm>
            <a:off x="2209800" y="4038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0"/>
          <p:cNvSpPr>
            <a:spLocks noChangeShapeType="1"/>
          </p:cNvSpPr>
          <p:nvPr/>
        </p:nvSpPr>
        <p:spPr bwMode="auto">
          <a:xfrm>
            <a:off x="2209800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1"/>
          <p:cNvSpPr>
            <a:spLocks noChangeShapeType="1"/>
          </p:cNvSpPr>
          <p:nvPr/>
        </p:nvSpPr>
        <p:spPr bwMode="auto">
          <a:xfrm>
            <a:off x="2209800" y="3581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2"/>
          <p:cNvSpPr>
            <a:spLocks noChangeShapeType="1"/>
          </p:cNvSpPr>
          <p:nvPr/>
        </p:nvSpPr>
        <p:spPr bwMode="auto">
          <a:xfrm>
            <a:off x="2209800" y="3124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Rectangle 23"/>
          <p:cNvSpPr>
            <a:spLocks noChangeArrowheads="1"/>
          </p:cNvSpPr>
          <p:nvPr/>
        </p:nvSpPr>
        <p:spPr bwMode="auto">
          <a:xfrm>
            <a:off x="3657600" y="2743200"/>
            <a:ext cx="158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sz="1600"/>
              <a:t>Application Data</a:t>
            </a:r>
          </a:p>
        </p:txBody>
      </p:sp>
      <p:sp>
        <p:nvSpPr>
          <p:cNvPr id="5146" name="Rectangle 24"/>
          <p:cNvSpPr>
            <a:spLocks noChangeArrowheads="1"/>
          </p:cNvSpPr>
          <p:nvPr/>
        </p:nvSpPr>
        <p:spPr bwMode="auto">
          <a:xfrm>
            <a:off x="3657600" y="32004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sz="1600"/>
              <a:t>Transport payload</a:t>
            </a:r>
          </a:p>
        </p:txBody>
      </p:sp>
      <p:sp>
        <p:nvSpPr>
          <p:cNvPr id="5147" name="Rectangle 25"/>
          <p:cNvSpPr>
            <a:spLocks noChangeArrowheads="1"/>
          </p:cNvSpPr>
          <p:nvPr/>
        </p:nvSpPr>
        <p:spPr bwMode="auto">
          <a:xfrm>
            <a:off x="2286000" y="3733800"/>
            <a:ext cx="895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sz="1600"/>
              <a:t>Network</a:t>
            </a:r>
          </a:p>
          <a:p>
            <a:r>
              <a:rPr lang="hu-HU" sz="1600"/>
              <a:t>Payload</a:t>
            </a:r>
          </a:p>
        </p:txBody>
      </p:sp>
      <p:sp>
        <p:nvSpPr>
          <p:cNvPr id="5148" name="Rectangle 26"/>
          <p:cNvSpPr>
            <a:spLocks noChangeArrowheads="1"/>
          </p:cNvSpPr>
          <p:nvPr/>
        </p:nvSpPr>
        <p:spPr bwMode="auto">
          <a:xfrm>
            <a:off x="2209800" y="4419600"/>
            <a:ext cx="1143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sz="1600"/>
              <a:t>Data Link</a:t>
            </a:r>
          </a:p>
          <a:p>
            <a:r>
              <a:rPr lang="hu-HU" sz="1600"/>
              <a:t>Payload</a:t>
            </a:r>
          </a:p>
        </p:txBody>
      </p:sp>
      <p:sp>
        <p:nvSpPr>
          <p:cNvPr id="5149" name="Rectangle 27"/>
          <p:cNvSpPr>
            <a:spLocks noChangeArrowheads="1"/>
          </p:cNvSpPr>
          <p:nvPr/>
        </p:nvSpPr>
        <p:spPr bwMode="auto">
          <a:xfrm>
            <a:off x="1066800" y="5105400"/>
            <a:ext cx="788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sz="1600" b="1"/>
              <a:t>Host A</a:t>
            </a:r>
          </a:p>
        </p:txBody>
      </p:sp>
      <p:sp>
        <p:nvSpPr>
          <p:cNvPr id="5150" name="Rectangle 28"/>
          <p:cNvSpPr>
            <a:spLocks noChangeArrowheads="1"/>
          </p:cNvSpPr>
          <p:nvPr/>
        </p:nvSpPr>
        <p:spPr bwMode="auto">
          <a:xfrm>
            <a:off x="3581400" y="5105400"/>
            <a:ext cx="79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sz="1600" b="1"/>
              <a:t>Router</a:t>
            </a:r>
          </a:p>
        </p:txBody>
      </p:sp>
      <p:sp>
        <p:nvSpPr>
          <p:cNvPr id="5151" name="Rectangle 29"/>
          <p:cNvSpPr>
            <a:spLocks noChangeArrowheads="1"/>
          </p:cNvSpPr>
          <p:nvPr/>
        </p:nvSpPr>
        <p:spPr bwMode="auto">
          <a:xfrm>
            <a:off x="5486400" y="5105400"/>
            <a:ext cx="79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sz="1600" b="1"/>
              <a:t>Router</a:t>
            </a:r>
          </a:p>
        </p:txBody>
      </p:sp>
      <p:sp>
        <p:nvSpPr>
          <p:cNvPr id="5152" name="Rectangle 30"/>
          <p:cNvSpPr>
            <a:spLocks noChangeArrowheads="1"/>
          </p:cNvSpPr>
          <p:nvPr/>
        </p:nvSpPr>
        <p:spPr bwMode="auto">
          <a:xfrm>
            <a:off x="7391400" y="5105400"/>
            <a:ext cx="777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sz="1600" b="1"/>
              <a:t>Host B</a:t>
            </a:r>
          </a:p>
        </p:txBody>
      </p:sp>
    </p:spTree>
    <p:extLst>
      <p:ext uri="{BB962C8B-B14F-4D97-AF65-F5344CB8AC3E}">
        <p14:creationId xmlns:p14="http://schemas.microsoft.com/office/powerpoint/2010/main" val="96761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D4553AE-15D5-484C-84BB-D988A92EE1E6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Komponen</a:t>
            </a:r>
            <a:r>
              <a:rPr lang="en-US" dirty="0" smtClean="0"/>
              <a:t> Kerberos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Distribution Center (KDC)</a:t>
            </a:r>
          </a:p>
          <a:p>
            <a:pPr lvl="1" eaLnBrk="1" hangingPunct="1"/>
            <a:r>
              <a:rPr lang="en-US" smtClean="0"/>
              <a:t>Authentication server (AS)</a:t>
            </a:r>
          </a:p>
          <a:p>
            <a:pPr lvl="1" eaLnBrk="1" hangingPunct="1"/>
            <a:r>
              <a:rPr lang="en-US" smtClean="0"/>
              <a:t>Ticket-granting server (TGS)</a:t>
            </a:r>
          </a:p>
          <a:p>
            <a:pPr eaLnBrk="1" hangingPunct="1"/>
            <a:r>
              <a:rPr lang="en-US" smtClean="0"/>
              <a:t>Database: users’ identifiers + secret kay shared between KDC and user</a:t>
            </a:r>
          </a:p>
          <a:p>
            <a:pPr eaLnBrk="1" hangingPunct="1"/>
            <a:r>
              <a:rPr lang="en-US" smtClean="0"/>
              <a:t>Need physical security</a:t>
            </a:r>
          </a:p>
        </p:txBody>
      </p:sp>
    </p:spTree>
    <p:extLst>
      <p:ext uri="{BB962C8B-B14F-4D97-AF65-F5344CB8AC3E}">
        <p14:creationId xmlns:p14="http://schemas.microsoft.com/office/powerpoint/2010/main" val="11806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EAE7C62-8940-4586-97CB-279419FED7B3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Tiket</a:t>
            </a:r>
            <a:endParaRPr lang="en-US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KDC issues </a:t>
            </a:r>
            <a:r>
              <a:rPr lang="en-US" sz="2800" u="sng" smtClean="0"/>
              <a:t>tickets</a:t>
            </a:r>
            <a:r>
              <a:rPr lang="en-US" sz="2800" smtClean="0"/>
              <a:t> that clients and servers can use to </a:t>
            </a:r>
            <a:r>
              <a:rPr lang="en-US" sz="2800" u="sng" smtClean="0"/>
              <a:t>mutually authenticate</a:t>
            </a:r>
            <a:r>
              <a:rPr lang="en-US" sz="2800" smtClean="0"/>
              <a:t> themselves and </a:t>
            </a:r>
            <a:r>
              <a:rPr lang="en-US" sz="2800" u="sng" smtClean="0"/>
              <a:t>agree on shared secrets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Ticket: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Session key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Name of principal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Expiration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Ticket types: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Ticket-granting ticket: issued by AS and used between client and TGS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Service ticket: issued by TGS and used between client and server</a:t>
            </a:r>
          </a:p>
        </p:txBody>
      </p:sp>
    </p:spTree>
    <p:extLst>
      <p:ext uri="{BB962C8B-B14F-4D97-AF65-F5344CB8AC3E}">
        <p14:creationId xmlns:p14="http://schemas.microsoft.com/office/powerpoint/2010/main" val="317818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FBD5D67-6318-493E-BF22-F06C4F2B7277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Kerberos </a:t>
            </a:r>
          </a:p>
        </p:txBody>
      </p:sp>
      <p:sp>
        <p:nvSpPr>
          <p:cNvPr id="14341" name="Oval 3"/>
          <p:cNvSpPr>
            <a:spLocks noChangeArrowheads="1"/>
          </p:cNvSpPr>
          <p:nvPr/>
        </p:nvSpPr>
        <p:spPr bwMode="auto">
          <a:xfrm>
            <a:off x="1295400" y="1981200"/>
            <a:ext cx="1981200" cy="1905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2" name="Oval 4"/>
          <p:cNvSpPr>
            <a:spLocks noChangeArrowheads="1"/>
          </p:cNvSpPr>
          <p:nvPr/>
        </p:nvSpPr>
        <p:spPr bwMode="auto">
          <a:xfrm>
            <a:off x="3429000" y="4572000"/>
            <a:ext cx="1676400" cy="1600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5638800" y="20574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638800" y="30480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2895600" y="1447800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1.Request ticket-</a:t>
            </a:r>
          </a:p>
          <a:p>
            <a:pPr eaLnBrk="1" hangingPunct="1"/>
            <a:r>
              <a:rPr lang="en-US" sz="1800"/>
              <a:t>   granting ticket</a:t>
            </a: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3124200" y="2133600"/>
            <a:ext cx="1239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2. Ticket + </a:t>
            </a:r>
          </a:p>
          <a:p>
            <a:pPr eaLnBrk="1" hangingPunct="1"/>
            <a:r>
              <a:rPr lang="en-US" sz="1800"/>
              <a:t>session key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3200400" y="2819400"/>
            <a:ext cx="193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3. Request service-</a:t>
            </a:r>
          </a:p>
          <a:p>
            <a:pPr eaLnBrk="1" hangingPunct="1"/>
            <a:r>
              <a:rPr lang="en-US" sz="1800"/>
              <a:t>   granting ticket 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3276600" y="3505200"/>
            <a:ext cx="1460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4. Ticket + </a:t>
            </a:r>
          </a:p>
          <a:p>
            <a:pPr eaLnBrk="1" hangingPunct="1"/>
            <a:r>
              <a:rPr lang="en-US" sz="1800"/>
              <a:t>    session key</a:t>
            </a:r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1828800" y="2667000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Client</a:t>
            </a:r>
          </a:p>
        </p:txBody>
      </p:sp>
      <p:sp>
        <p:nvSpPr>
          <p:cNvPr id="14350" name="Text Box 12"/>
          <p:cNvSpPr txBox="1">
            <a:spLocks noChangeArrowheads="1"/>
          </p:cNvSpPr>
          <p:nvPr/>
        </p:nvSpPr>
        <p:spPr bwMode="auto">
          <a:xfrm>
            <a:off x="5943600" y="22860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KDC</a:t>
            </a:r>
          </a:p>
        </p:txBody>
      </p:sp>
      <p:sp>
        <p:nvSpPr>
          <p:cNvPr id="14351" name="Text Box 13"/>
          <p:cNvSpPr txBox="1">
            <a:spLocks noChangeArrowheads="1"/>
          </p:cNvSpPr>
          <p:nvPr/>
        </p:nvSpPr>
        <p:spPr bwMode="auto">
          <a:xfrm>
            <a:off x="5927725" y="3241675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TGS</a:t>
            </a:r>
          </a:p>
        </p:txBody>
      </p:sp>
      <p:sp>
        <p:nvSpPr>
          <p:cNvPr id="14352" name="Text Box 14"/>
          <p:cNvSpPr txBox="1">
            <a:spLocks noChangeArrowheads="1"/>
          </p:cNvSpPr>
          <p:nvPr/>
        </p:nvSpPr>
        <p:spPr bwMode="auto">
          <a:xfrm>
            <a:off x="3733800" y="5105400"/>
            <a:ext cx="979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Server</a:t>
            </a:r>
          </a:p>
        </p:txBody>
      </p:sp>
      <p:sp>
        <p:nvSpPr>
          <p:cNvPr id="14353" name="Text Box 15"/>
          <p:cNvSpPr txBox="1">
            <a:spLocks noChangeArrowheads="1"/>
          </p:cNvSpPr>
          <p:nvPr/>
        </p:nvSpPr>
        <p:spPr bwMode="auto">
          <a:xfrm>
            <a:off x="3352800" y="4267200"/>
            <a:ext cx="185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5. Request service</a:t>
            </a: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1219200" y="4191000"/>
            <a:ext cx="173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6. Provide server</a:t>
            </a:r>
          </a:p>
          <a:p>
            <a:pPr eaLnBrk="1" hangingPunct="1"/>
            <a:r>
              <a:rPr lang="en-US" sz="1800"/>
              <a:t>    authentication</a:t>
            </a:r>
          </a:p>
        </p:txBody>
      </p:sp>
      <p:sp>
        <p:nvSpPr>
          <p:cNvPr id="14355" name="Oval 17"/>
          <p:cNvSpPr>
            <a:spLocks noChangeArrowheads="1"/>
          </p:cNvSpPr>
          <p:nvPr/>
        </p:nvSpPr>
        <p:spPr bwMode="auto">
          <a:xfrm>
            <a:off x="4800600" y="1905000"/>
            <a:ext cx="2286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56" name="Oval 18"/>
          <p:cNvSpPr>
            <a:spLocks noChangeArrowheads="1"/>
          </p:cNvSpPr>
          <p:nvPr/>
        </p:nvSpPr>
        <p:spPr bwMode="auto">
          <a:xfrm>
            <a:off x="3048000" y="4114800"/>
            <a:ext cx="2286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57" name="Oval 19"/>
          <p:cNvSpPr>
            <a:spLocks noChangeArrowheads="1"/>
          </p:cNvSpPr>
          <p:nvPr/>
        </p:nvSpPr>
        <p:spPr bwMode="auto">
          <a:xfrm>
            <a:off x="4876800" y="2971800"/>
            <a:ext cx="2286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58" name="Text Box 20"/>
          <p:cNvSpPr txBox="1">
            <a:spLocks noChangeArrowheads="1"/>
          </p:cNvSpPr>
          <p:nvPr/>
        </p:nvSpPr>
        <p:spPr bwMode="auto">
          <a:xfrm>
            <a:off x="7162800" y="1828800"/>
            <a:ext cx="10382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Once per</a:t>
            </a:r>
          </a:p>
          <a:p>
            <a:pPr eaLnBrk="1" hangingPunct="1"/>
            <a:r>
              <a:rPr lang="en-US" sz="1600"/>
              <a:t>user logon</a:t>
            </a:r>
          </a:p>
          <a:p>
            <a:pPr eaLnBrk="1" hangingPunct="1"/>
            <a:r>
              <a:rPr lang="en-US" sz="1600"/>
              <a:t>session</a:t>
            </a:r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2209800" y="5410200"/>
            <a:ext cx="9239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Once per</a:t>
            </a:r>
          </a:p>
          <a:p>
            <a:pPr eaLnBrk="1" hangingPunct="1"/>
            <a:r>
              <a:rPr lang="en-US" sz="1600"/>
              <a:t>service</a:t>
            </a:r>
          </a:p>
          <a:p>
            <a:pPr eaLnBrk="1" hangingPunct="1"/>
            <a:r>
              <a:rPr lang="en-US" sz="1600"/>
              <a:t>session</a:t>
            </a:r>
          </a:p>
        </p:txBody>
      </p:sp>
      <p:sp>
        <p:nvSpPr>
          <p:cNvPr id="14360" name="Text Box 22"/>
          <p:cNvSpPr txBox="1">
            <a:spLocks noChangeArrowheads="1"/>
          </p:cNvSpPr>
          <p:nvPr/>
        </p:nvSpPr>
        <p:spPr bwMode="auto">
          <a:xfrm>
            <a:off x="7239000" y="3429000"/>
            <a:ext cx="1066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Once per</a:t>
            </a:r>
          </a:p>
          <a:p>
            <a:pPr eaLnBrk="1" hangingPunct="1"/>
            <a:r>
              <a:rPr lang="en-US" sz="1600"/>
              <a:t>type of </a:t>
            </a:r>
          </a:p>
          <a:p>
            <a:pPr eaLnBrk="1" hangingPunct="1"/>
            <a:r>
              <a:rPr lang="en-US" sz="1600"/>
              <a:t>service</a:t>
            </a: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5181600" y="1447800"/>
            <a:ext cx="20574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5241925" y="1412875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Kerberos</a:t>
            </a:r>
          </a:p>
        </p:txBody>
      </p:sp>
      <p:sp>
        <p:nvSpPr>
          <p:cNvPr id="14363" name="Line 25"/>
          <p:cNvSpPr>
            <a:spLocks noChangeShapeType="1"/>
          </p:cNvSpPr>
          <p:nvPr/>
        </p:nvSpPr>
        <p:spPr bwMode="auto">
          <a:xfrm>
            <a:off x="2971800" y="2133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4" name="Line 26"/>
          <p:cNvSpPr>
            <a:spLocks noChangeShapeType="1"/>
          </p:cNvSpPr>
          <p:nvPr/>
        </p:nvSpPr>
        <p:spPr bwMode="auto">
          <a:xfrm flipH="1">
            <a:off x="3048000" y="2438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5" name="Line 27"/>
          <p:cNvSpPr>
            <a:spLocks noChangeShapeType="1"/>
          </p:cNvSpPr>
          <p:nvPr/>
        </p:nvSpPr>
        <p:spPr bwMode="auto">
          <a:xfrm>
            <a:off x="3276600" y="3124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6" name="Line 28"/>
          <p:cNvSpPr>
            <a:spLocks noChangeShapeType="1"/>
          </p:cNvSpPr>
          <p:nvPr/>
        </p:nvSpPr>
        <p:spPr bwMode="auto">
          <a:xfrm flipH="1">
            <a:off x="3124200" y="3581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7" name="Line 29"/>
          <p:cNvSpPr>
            <a:spLocks noChangeShapeType="1"/>
          </p:cNvSpPr>
          <p:nvPr/>
        </p:nvSpPr>
        <p:spPr bwMode="auto">
          <a:xfrm>
            <a:off x="2743200" y="3810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8" name="Line 30"/>
          <p:cNvSpPr>
            <a:spLocks noChangeShapeType="1"/>
          </p:cNvSpPr>
          <p:nvPr/>
        </p:nvSpPr>
        <p:spPr bwMode="auto">
          <a:xfrm flipH="1" flipV="1">
            <a:off x="2362200" y="38862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8EC769E-055E-45F4-96D7-5481B1F57B90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VERSI Kerberos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Version 4 (MIT) – 1992</a:t>
            </a:r>
          </a:p>
          <a:p>
            <a:pPr lvl="1" eaLnBrk="1" hangingPunct="1"/>
            <a:r>
              <a:rPr lang="en-US" smtClean="0"/>
              <a:t>Versions 1-3 were only used at MIT</a:t>
            </a:r>
          </a:p>
          <a:p>
            <a:pPr lvl="1" eaLnBrk="1" hangingPunct="1"/>
            <a:r>
              <a:rPr lang="en-US" smtClean="0"/>
              <a:t>Shortcomings and limited functionality (S. Bellovin and M. Merrit 1990) </a:t>
            </a:r>
          </a:p>
          <a:p>
            <a:pPr eaLnBrk="1" hangingPunct="1"/>
            <a:r>
              <a:rPr lang="en-US" smtClean="0"/>
              <a:t>Version 5 (RFC 1510) – 1993</a:t>
            </a:r>
          </a:p>
          <a:p>
            <a:pPr lvl="1" eaLnBrk="1" hangingPunct="1"/>
            <a:r>
              <a:rPr lang="en-US" smtClean="0"/>
              <a:t>Improves on version 4 shortcomings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155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CF4BD3-72D9-4E88-9CC6-52D0F65CC1FC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PENGUATAAN KEAMANAN PROTOKOL APLIKASI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Applications:</a:t>
            </a:r>
          </a:p>
          <a:p>
            <a:pPr lvl="1" eaLnBrk="1" hangingPunct="1"/>
            <a:r>
              <a:rPr lang="en-US" dirty="0" smtClean="0">
                <a:solidFill>
                  <a:srgbClr val="FFFF00"/>
                </a:solidFill>
              </a:rPr>
              <a:t>Terminal access</a:t>
            </a:r>
          </a:p>
          <a:p>
            <a:pPr lvl="1" eaLnBrk="1" hangingPunct="1"/>
            <a:r>
              <a:rPr lang="en-US" dirty="0" smtClean="0"/>
              <a:t>File transfer</a:t>
            </a:r>
          </a:p>
          <a:p>
            <a:pPr lvl="1" eaLnBrk="1" hangingPunct="1"/>
            <a:r>
              <a:rPr lang="en-US" dirty="0" smtClean="0"/>
              <a:t>Electronic mail</a:t>
            </a:r>
          </a:p>
          <a:p>
            <a:pPr lvl="1" eaLnBrk="1" hangingPunct="1"/>
            <a:r>
              <a:rPr lang="en-US" dirty="0" smtClean="0"/>
              <a:t>WWW transactions</a:t>
            </a:r>
          </a:p>
          <a:p>
            <a:pPr lvl="1" eaLnBrk="1" hangingPunct="1"/>
            <a:r>
              <a:rPr lang="en-US" dirty="0" smtClean="0"/>
              <a:t>DNS</a:t>
            </a:r>
          </a:p>
          <a:p>
            <a:pPr lvl="1" eaLnBrk="1" hangingPunct="1"/>
            <a:r>
              <a:rPr lang="en-US" dirty="0" smtClean="0"/>
              <a:t>Distributed file system</a:t>
            </a:r>
          </a:p>
        </p:txBody>
      </p:sp>
    </p:spTree>
    <p:extLst>
      <p:ext uri="{BB962C8B-B14F-4D97-AF65-F5344CB8AC3E}">
        <p14:creationId xmlns:p14="http://schemas.microsoft.com/office/powerpoint/2010/main" val="14493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1CF24C-B197-4968-828D-BCE22CF7BE24}" type="slidenum">
              <a:rPr lang="en-US" sz="1400"/>
              <a:pPr eaLnBrk="1" hangingPunct="1"/>
              <a:t>35</a:t>
            </a:fld>
            <a:endParaRPr lang="en-US" sz="140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AKSES TERMINAL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Protocols running on top of TCP/IP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/>
              <a:t>Telnet</a:t>
            </a:r>
            <a:r>
              <a:rPr lang="en-US" sz="2400" dirty="0" smtClean="0"/>
              <a:t>: password based authentication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Rlogin: address-based authentication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Security enhanced Telnet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Kerberos-mediated Telnet encryption: difficult to achieve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Security-enhanced Telnet (e.g., Secure Telnet (STEL) Univ. Milan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Authentication enforced by STEL is stronger than Telnet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All data traffic is encrypted between client and server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rgbClr val="FFFF00"/>
                </a:solidFill>
              </a:rPr>
              <a:t>Secure Shell (SSH)</a:t>
            </a:r>
          </a:p>
        </p:txBody>
      </p:sp>
    </p:spTree>
    <p:extLst>
      <p:ext uri="{BB962C8B-B14F-4D97-AF65-F5344CB8AC3E}">
        <p14:creationId xmlns:p14="http://schemas.microsoft.com/office/powerpoint/2010/main" val="331873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2CF2623-BEF6-4A7B-B322-366E2995BC78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SSH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Provides similar services than SSL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Mutual 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Encrypted sessions between two endpoints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Most often used to replace traditional terminal access </a:t>
            </a:r>
            <a:r>
              <a:rPr lang="en-US" dirty="0" smtClean="0">
                <a:sym typeface="Wingdings" panose="05000000000000000000" pitchFamily="2" charset="2"/>
              </a:rPr>
              <a:t> Application layer security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ym typeface="Wingdings" panose="05000000000000000000" pitchFamily="2" charset="2"/>
              </a:rPr>
              <a:t>Any application running on top of TCP can be secured by SSH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65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2E276C3-40CB-4D72-8E6A-07CDBC70C19A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VERSI SSH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SSH v1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Tatu Ylonen, Helsinki University of Technology, Finland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Implementation, source code, documentation, configuration scripts: public and freely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Widespread use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SSH v2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Specified by IETF Secure Shell WG (1</a:t>
            </a:r>
            <a:r>
              <a:rPr lang="en-US" sz="2400" baseline="30000" smtClean="0"/>
              <a:t>st</a:t>
            </a:r>
            <a:r>
              <a:rPr lang="en-US" sz="2400" smtClean="0"/>
              <a:t> draft: 1997)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Widespread use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Open source implementations: OpenSSH</a:t>
            </a:r>
          </a:p>
        </p:txBody>
      </p:sp>
    </p:spTree>
    <p:extLst>
      <p:ext uri="{BB962C8B-B14F-4D97-AF65-F5344CB8AC3E}">
        <p14:creationId xmlns:p14="http://schemas.microsoft.com/office/powerpoint/2010/main" val="357387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29E042-4BB1-4644-BA76-2266185222AA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SSH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Both version use generic transport layer security protocol over TCP/IP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Support for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Host and user 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Data compression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Data confidentiality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Integrity protection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Server listens for TCP connection on port 22, assigned to SSH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9035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5B558E-F248-410A-ADD8-6096EC33C1B4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KUNCI V1 SSH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Host public key pair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Bind connection to the desired server host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Long-term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Long key size (typically 1,024 bit RSA)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Server public key pair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Provide confidentiality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Short-term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Short key size (typically 768 bit RSA)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Changes periodically (i.e., every hour by default)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PFS server’s private key cannot be saved on disk</a:t>
            </a:r>
          </a:p>
        </p:txBody>
      </p:sp>
    </p:spTree>
    <p:extLst>
      <p:ext uri="{BB962C8B-B14F-4D97-AF65-F5344CB8AC3E}">
        <p14:creationId xmlns:p14="http://schemas.microsoft.com/office/powerpoint/2010/main" val="248301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endParaRPr lang="en-US" dirty="0"/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Physical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Locked doors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Spread spectrum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Tempest</a:t>
            </a:r>
          </a:p>
          <a:p>
            <a:pPr>
              <a:lnSpc>
                <a:spcPct val="90000"/>
              </a:lnSpc>
            </a:pPr>
            <a:r>
              <a:rPr lang="en-US" dirty="0"/>
              <a:t>Link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GSM</a:t>
            </a:r>
          </a:p>
          <a:p>
            <a:pPr>
              <a:lnSpc>
                <a:spcPct val="90000"/>
              </a:lnSpc>
            </a:pPr>
            <a:r>
              <a:rPr lang="en-US" dirty="0"/>
              <a:t>Network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Firewalls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IPSec</a:t>
            </a:r>
            <a:endParaRPr lang="en-US" dirty="0"/>
          </a:p>
        </p:txBody>
      </p:sp>
      <p:sp>
        <p:nvSpPr>
          <p:cNvPr id="7598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Transport</a:t>
            </a:r>
          </a:p>
          <a:p>
            <a:pPr lvl="1"/>
            <a:r>
              <a:rPr lang="en-US" sz="2400"/>
              <a:t>SSL and TLS</a:t>
            </a:r>
          </a:p>
          <a:p>
            <a:r>
              <a:rPr lang="en-US" sz="2800"/>
              <a:t>Application</a:t>
            </a:r>
          </a:p>
          <a:p>
            <a:pPr lvl="1"/>
            <a:r>
              <a:rPr lang="en-US" sz="2400"/>
              <a:t>S/MIME</a:t>
            </a:r>
          </a:p>
          <a:p>
            <a:pPr lvl="1"/>
            <a:r>
              <a:rPr lang="en-US" sz="2400"/>
              <a:t>XMLDSIG and WS security</a:t>
            </a:r>
          </a:p>
          <a:p>
            <a:pPr lvl="1"/>
            <a:r>
              <a:rPr lang="en-US" sz="2400"/>
              <a:t>Access control systems for web pages, databases, and file systems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89063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104AC03-8980-4588-9CD9-C38E82C218C3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SESI SSH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Client </a:t>
            </a:r>
            <a:r>
              <a:rPr lang="en-US" sz="2800" dirty="0" smtClean="0">
                <a:sym typeface="Wingdings" panose="05000000000000000000" pitchFamily="2" charset="2"/>
              </a:rPr>
              <a:t> Server: Authentication request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ym typeface="Wingdings" panose="05000000000000000000" pitchFamily="2" charset="2"/>
              </a:rPr>
              <a:t>Server  Client: Server public keys (long-term and short-term)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ym typeface="Wingdings" panose="05000000000000000000" pitchFamily="2" charset="2"/>
              </a:rPr>
              <a:t>Client: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Compares received keys to its database of pre-distributed keys and (usually) accepts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Generates 256-bit random session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Chooses encrypting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Pads session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Double encrypts session key with server and host public keys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1702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E7E50BB-9C95-4568-B8C6-2B9D5DD0B9A8}" type="slidenum">
              <a:rPr lang="en-US" sz="1400"/>
              <a:pPr eaLnBrk="1" hangingPunct="1"/>
              <a:t>41</a:t>
            </a:fld>
            <a:endParaRPr lang="en-US" sz="140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SESI SSH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</a:t>
            </a:r>
            <a:r>
              <a:rPr lang="en-US" smtClean="0">
                <a:sym typeface="Wingdings" panose="05000000000000000000" pitchFamily="2" charset="2"/>
              </a:rPr>
              <a:t> Server: Sends double encrypted session key</a:t>
            </a:r>
          </a:p>
          <a:p>
            <a:pPr eaLnBrk="1" hangingPunct="1"/>
            <a:r>
              <a:rPr lang="en-US" smtClean="0">
                <a:sym typeface="Wingdings" panose="05000000000000000000" pitchFamily="2" charset="2"/>
              </a:rPr>
              <a:t>Server:</a:t>
            </a:r>
          </a:p>
          <a:p>
            <a:pPr lvl="1" eaLnBrk="1" hangingPunct="1"/>
            <a:r>
              <a:rPr lang="en-US" smtClean="0"/>
              <a:t>Decrypts session key</a:t>
            </a:r>
          </a:p>
          <a:p>
            <a:pPr eaLnBrk="1" hangingPunct="1"/>
            <a:r>
              <a:rPr lang="en-US" smtClean="0"/>
              <a:t>Server </a:t>
            </a:r>
            <a:r>
              <a:rPr lang="en-US" smtClean="0">
                <a:sym typeface="Wingdings" panose="05000000000000000000" pitchFamily="2" charset="2"/>
              </a:rPr>
              <a:t> Client: send confirmation encrypted by session key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1600200" y="5334000"/>
            <a:ext cx="5943600" cy="8985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None/>
            </a:pPr>
            <a:r>
              <a:rPr lang="en-US" sz="2800" dirty="0"/>
              <a:t>Both parties </a:t>
            </a:r>
            <a:r>
              <a:rPr lang="en-US" sz="2800" u="sng" dirty="0"/>
              <a:t>use session key</a:t>
            </a:r>
            <a:r>
              <a:rPr lang="en-US" sz="2800" dirty="0"/>
              <a:t> to encrypt      traffic between server and client</a:t>
            </a:r>
          </a:p>
        </p:txBody>
      </p:sp>
    </p:spTree>
    <p:extLst>
      <p:ext uri="{BB962C8B-B14F-4D97-AF65-F5344CB8AC3E}">
        <p14:creationId xmlns:p14="http://schemas.microsoft.com/office/powerpoint/2010/main" val="181006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KEAMANAN SURAT ELEKTRONIK</a:t>
            </a:r>
          </a:p>
        </p:txBody>
      </p:sp>
    </p:spTree>
    <p:extLst>
      <p:ext uri="{BB962C8B-B14F-4D97-AF65-F5344CB8AC3E}">
        <p14:creationId xmlns:p14="http://schemas.microsoft.com/office/powerpoint/2010/main" val="274195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23E7DC-D73C-44D3-B354-792770494980}" type="slidenum">
              <a:rPr lang="en-US" sz="1400"/>
              <a:pPr eaLnBrk="1" hangingPunct="1"/>
              <a:t>43</a:t>
            </a:fld>
            <a:endParaRPr lang="en-US" sz="140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SURAT ELEKTRONIK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smtClean="0"/>
              <a:t>Most heavily used network-based application</a:t>
            </a:r>
          </a:p>
          <a:p>
            <a:pPr eaLnBrk="1" hangingPunct="1"/>
            <a:r>
              <a:rPr lang="en-US" sz="2800" smtClean="0"/>
              <a:t>Used across different architectures and platforms</a:t>
            </a:r>
          </a:p>
          <a:p>
            <a:pPr eaLnBrk="1" hangingPunct="1"/>
            <a:r>
              <a:rPr lang="en-US" sz="2800" smtClean="0"/>
              <a:t>Send e-mail to others connected directly or indirectly to the Internet regardless of host operating systems and communication protocols</a:t>
            </a:r>
          </a:p>
          <a:p>
            <a:pPr eaLnBrk="1" hangingPunct="1"/>
            <a:r>
              <a:rPr lang="en-US" sz="2800" smtClean="0"/>
              <a:t>NEED: </a:t>
            </a:r>
          </a:p>
          <a:p>
            <a:pPr lvl="1" eaLnBrk="1" hangingPunct="1"/>
            <a:r>
              <a:rPr lang="en-US" smtClean="0"/>
              <a:t>Authentication</a:t>
            </a:r>
          </a:p>
          <a:p>
            <a:pPr lvl="1" eaLnBrk="1" hangingPunct="1"/>
            <a:r>
              <a:rPr lang="en-US" smtClean="0"/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58803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96F4D8-EAF4-4A67-8C9E-B592F4553417}" type="slidenum">
              <a:rPr lang="en-US" sz="1400"/>
              <a:pPr eaLnBrk="1" hangingPunct="1"/>
              <a:t>44</a:t>
            </a:fld>
            <a:endParaRPr lang="en-US" sz="140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PENDEKATAN Secure E-mail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PGP: Pretty good Privacy</a:t>
            </a:r>
          </a:p>
          <a:p>
            <a:pPr eaLnBrk="1" hangingPunct="1"/>
            <a:r>
              <a:rPr lang="en-US" smtClean="0"/>
              <a:t>PEM: Privacy-Enhanced Mail</a:t>
            </a:r>
          </a:p>
          <a:p>
            <a:pPr eaLnBrk="1" hangingPunct="1"/>
            <a:r>
              <a:rPr lang="en-US" smtClean="0"/>
              <a:t>Secure Multipurpose Internet Mail Extensions (S/MIME)</a:t>
            </a:r>
          </a:p>
        </p:txBody>
      </p:sp>
    </p:spTree>
    <p:extLst>
      <p:ext uri="{BB962C8B-B14F-4D97-AF65-F5344CB8AC3E}">
        <p14:creationId xmlns:p14="http://schemas.microsoft.com/office/powerpoint/2010/main" val="171417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D328B0F-514B-4F2E-88CA-F24A8FD3C22A}" type="slidenum">
              <a:rPr lang="en-US" sz="1400"/>
              <a:pPr eaLnBrk="1" hangingPunct="1"/>
              <a:t>45</a:t>
            </a:fld>
            <a:endParaRPr lang="en-US" sz="14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Pretty Good Privacy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Phil Zimmermann</a:t>
            </a:r>
          </a:p>
          <a:p>
            <a:pPr eaLnBrk="1" hangingPunct="1"/>
            <a:r>
              <a:rPr lang="en-US" smtClean="0"/>
              <a:t>Confidentiality and authentication for</a:t>
            </a:r>
          </a:p>
          <a:p>
            <a:pPr lvl="1" eaLnBrk="1" hangingPunct="1"/>
            <a:r>
              <a:rPr lang="en-US" smtClean="0"/>
              <a:t>Electronic mail and</a:t>
            </a:r>
          </a:p>
          <a:p>
            <a:pPr lvl="1" eaLnBrk="1" hangingPunct="1"/>
            <a:r>
              <a:rPr lang="en-US" smtClean="0"/>
              <a:t>Storage applications</a:t>
            </a:r>
          </a:p>
        </p:txBody>
      </p:sp>
    </p:spTree>
    <p:extLst>
      <p:ext uri="{BB962C8B-B14F-4D97-AF65-F5344CB8AC3E}">
        <p14:creationId xmlns:p14="http://schemas.microsoft.com/office/powerpoint/2010/main" val="364838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FB258E-13C1-4283-B546-FF011A1CF473}" type="slidenum">
              <a:rPr lang="en-US" sz="1400"/>
              <a:pPr eaLnBrk="1" hangingPunct="1"/>
              <a:t>46</a:t>
            </a:fld>
            <a:endParaRPr lang="en-US" sz="14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PENGGUNAAN PGP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PGP became widely used within a few years</a:t>
            </a:r>
          </a:p>
          <a:p>
            <a:pPr lvl="1" eaLnBrk="1" hangingPunct="1"/>
            <a:r>
              <a:rPr lang="en-US" smtClean="0"/>
              <a:t>Available worldwide for different platforms</a:t>
            </a:r>
          </a:p>
          <a:p>
            <a:pPr lvl="1" eaLnBrk="1" hangingPunct="1"/>
            <a:r>
              <a:rPr lang="en-US" smtClean="0"/>
              <a:t>Based on proven secure algorithms (RSA, IDEA, MD5)</a:t>
            </a:r>
          </a:p>
          <a:p>
            <a:pPr lvl="1" eaLnBrk="1" hangingPunct="1"/>
            <a:r>
              <a:rPr lang="en-US" smtClean="0"/>
              <a:t>Wide range of applicability</a:t>
            </a:r>
          </a:p>
          <a:p>
            <a:pPr lvl="1" eaLnBrk="1" hangingPunct="1"/>
            <a:r>
              <a:rPr lang="en-US" smtClean="0"/>
              <a:t>Was not developed or controlled by government standards</a:t>
            </a:r>
          </a:p>
        </p:txBody>
      </p:sp>
    </p:spTree>
    <p:extLst>
      <p:ext uri="{BB962C8B-B14F-4D97-AF65-F5344CB8AC3E}">
        <p14:creationId xmlns:p14="http://schemas.microsoft.com/office/powerpoint/2010/main" val="36067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556C72-732D-44B1-A270-554F40A78510}" type="slidenum">
              <a:rPr lang="en-US" sz="1400"/>
              <a:pPr eaLnBrk="1" hangingPunct="1"/>
              <a:t>47</a:t>
            </a:fld>
            <a:endParaRPr lang="en-US" sz="140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MENGAPA PGP?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Protect privacy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“I don’t need encryption!”  = “I don’t need privacy.”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Interception transmission to destinations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Transparent mailbox (dial-up connection)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You may not but other party may want privacy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Commercial privacy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Customer’s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Company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User’s profiling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Signed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Integrity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5791200" y="2133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548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2D133DB-003D-4A61-8C4A-B465ADF809F8}" type="slidenum">
              <a:rPr lang="en-US" sz="1400"/>
              <a:pPr eaLnBrk="1" hangingPunct="1"/>
              <a:t>48</a:t>
            </a:fld>
            <a:endParaRPr lang="en-US" sz="140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LAYANAN PGP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Char char="v"/>
            </a:pPr>
            <a:r>
              <a:rPr lang="en-US" sz="2800" b="1" smtClean="0"/>
              <a:t>Digital Signature</a:t>
            </a:r>
            <a:r>
              <a:rPr lang="en-US" sz="2800" smtClean="0"/>
              <a:t>: RSA, MD5</a:t>
            </a:r>
          </a:p>
          <a:p>
            <a:pPr marL="990600" lvl="1" indent="-533400" eaLnBrk="1" hangingPunct="1">
              <a:buFont typeface="Wingdings" panose="05000000000000000000" pitchFamily="2" charset="2"/>
              <a:buChar char="v"/>
            </a:pPr>
            <a:r>
              <a:rPr lang="en-US" sz="2400" smtClean="0"/>
              <a:t>Hash code of message is created using MD5, encrypted using RSA, with sender’s private key, and attached to the message</a:t>
            </a:r>
          </a:p>
          <a:p>
            <a:pPr marL="609600" indent="-609600" eaLnBrk="1" hangingPunct="1">
              <a:buFont typeface="Wingdings" panose="05000000000000000000" pitchFamily="2" charset="2"/>
              <a:buChar char="v"/>
            </a:pPr>
            <a:r>
              <a:rPr lang="en-US" sz="2800" b="1" smtClean="0"/>
              <a:t>Confidentiality</a:t>
            </a:r>
            <a:r>
              <a:rPr lang="en-US" sz="2800" smtClean="0"/>
              <a:t>: RSA, IDEA</a:t>
            </a:r>
          </a:p>
          <a:p>
            <a:pPr marL="990600" lvl="1" indent="-533400" eaLnBrk="1" hangingPunct="1">
              <a:buFont typeface="Wingdings" panose="05000000000000000000" pitchFamily="2" charset="2"/>
              <a:buChar char="v"/>
            </a:pPr>
            <a:r>
              <a:rPr lang="en-US" sz="2400" smtClean="0"/>
              <a:t>Message is encrypted using IDEA, with one-time session key generated by the sender, session key is encrypted, using RSA and the recipient’s public key, and attached to the message</a:t>
            </a:r>
          </a:p>
        </p:txBody>
      </p:sp>
    </p:spTree>
    <p:extLst>
      <p:ext uri="{BB962C8B-B14F-4D97-AF65-F5344CB8AC3E}">
        <p14:creationId xmlns:p14="http://schemas.microsoft.com/office/powerpoint/2010/main" val="149801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FFBE4F2-1C68-4B67-849B-E91A1643A7EA}" type="slidenum">
              <a:rPr lang="en-US" sz="1400"/>
              <a:pPr eaLnBrk="1" hangingPunct="1"/>
              <a:t>49</a:t>
            </a:fld>
            <a:endParaRPr lang="en-US" sz="1400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LAYANAN PGP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smtClean="0"/>
              <a:t>Compression</a:t>
            </a:r>
            <a:r>
              <a:rPr lang="en-US" sz="2800" smtClean="0"/>
              <a:t>: ZIP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smtClean="0"/>
              <a:t>Message may be compressed for storage or transmission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smtClean="0"/>
              <a:t>E-mail compatibility</a:t>
            </a:r>
            <a:r>
              <a:rPr lang="en-US" sz="2800" smtClean="0"/>
              <a:t>:  Radix 64 conversion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smtClean="0"/>
              <a:t>Encrypted message is converted to ACSII string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sz="2800" b="1" smtClean="0"/>
              <a:t>Segmentation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sz="2400" smtClean="0"/>
              <a:t>To accommodate maximum message size, PGP performs segmentation and reassembly</a:t>
            </a:r>
          </a:p>
        </p:txBody>
      </p:sp>
    </p:spTree>
    <p:extLst>
      <p:ext uri="{BB962C8B-B14F-4D97-AF65-F5344CB8AC3E}">
        <p14:creationId xmlns:p14="http://schemas.microsoft.com/office/powerpoint/2010/main" val="24338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28600"/>
            <a:ext cx="7772400" cy="1219200"/>
          </a:xfrm>
        </p:spPr>
        <p:txBody>
          <a:bodyPr/>
          <a:lstStyle/>
          <a:p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tcp</a:t>
            </a:r>
            <a:r>
              <a:rPr lang="en-US" dirty="0" smtClean="0"/>
              <a:t>/</a:t>
            </a:r>
            <a:r>
              <a:rPr lang="en-US" dirty="0" err="1" smtClean="0"/>
              <a:t>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580" y="1478280"/>
            <a:ext cx="9212580" cy="537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8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407BF0-C10C-42BF-A5DA-56F627401946}" type="slidenum">
              <a:rPr lang="en-US" sz="1400"/>
              <a:pPr eaLnBrk="1" hangingPunct="1"/>
              <a:t>50</a:t>
            </a:fld>
            <a:endParaRPr lang="en-US" sz="140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OTENTIKASI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6019800" y="3124200"/>
            <a:ext cx="533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1447800" y="3124200"/>
            <a:ext cx="533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47" name="AutoShape 5"/>
          <p:cNvSpPr>
            <a:spLocks noChangeArrowheads="1"/>
          </p:cNvSpPr>
          <p:nvPr/>
        </p:nvSpPr>
        <p:spPr bwMode="auto">
          <a:xfrm>
            <a:off x="2362200" y="32004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37338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49" name="AutoShape 7"/>
          <p:cNvSpPr>
            <a:spLocks noChangeArrowheads="1"/>
          </p:cNvSpPr>
          <p:nvPr/>
        </p:nvSpPr>
        <p:spPr bwMode="auto">
          <a:xfrm>
            <a:off x="7086600" y="32004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50" name="AutoShape 8"/>
          <p:cNvSpPr>
            <a:spLocks noChangeArrowheads="1"/>
          </p:cNvSpPr>
          <p:nvPr/>
        </p:nvSpPr>
        <p:spPr bwMode="auto">
          <a:xfrm>
            <a:off x="2971800" y="32004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51" name="AutoShape 9"/>
          <p:cNvSpPr>
            <a:spLocks noChangeArrowheads="1"/>
          </p:cNvSpPr>
          <p:nvPr/>
        </p:nvSpPr>
        <p:spPr bwMode="auto">
          <a:xfrm>
            <a:off x="7086600" y="41148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800"/>
              <a:t>D</a:t>
            </a:r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>
            <a:off x="19812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3" name="Line 11"/>
          <p:cNvSpPr>
            <a:spLocks noChangeShapeType="1"/>
          </p:cNvSpPr>
          <p:nvPr/>
        </p:nvSpPr>
        <p:spPr bwMode="auto">
          <a:xfrm>
            <a:off x="26670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4" name="Line 12"/>
          <p:cNvSpPr>
            <a:spLocks noChangeShapeType="1"/>
          </p:cNvSpPr>
          <p:nvPr/>
        </p:nvSpPr>
        <p:spPr bwMode="auto">
          <a:xfrm>
            <a:off x="3276600" y="3352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5" name="Line 13"/>
          <p:cNvSpPr>
            <a:spLocks noChangeShapeType="1"/>
          </p:cNvSpPr>
          <p:nvPr/>
        </p:nvSpPr>
        <p:spPr bwMode="auto">
          <a:xfrm>
            <a:off x="19812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6" name="Line 14"/>
          <p:cNvSpPr>
            <a:spLocks noChangeShapeType="1"/>
          </p:cNvSpPr>
          <p:nvPr/>
        </p:nvSpPr>
        <p:spPr bwMode="auto">
          <a:xfrm>
            <a:off x="54864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7" name="Line 15"/>
          <p:cNvSpPr>
            <a:spLocks noChangeShapeType="1"/>
          </p:cNvSpPr>
          <p:nvPr/>
        </p:nvSpPr>
        <p:spPr bwMode="auto">
          <a:xfrm>
            <a:off x="4114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8" name="Line 16"/>
          <p:cNvSpPr>
            <a:spLocks noChangeShapeType="1"/>
          </p:cNvSpPr>
          <p:nvPr/>
        </p:nvSpPr>
        <p:spPr bwMode="auto">
          <a:xfrm>
            <a:off x="46482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9" name="Rectangle 17"/>
          <p:cNvSpPr>
            <a:spLocks noChangeArrowheads="1"/>
          </p:cNvSpPr>
          <p:nvPr/>
        </p:nvSpPr>
        <p:spPr bwMode="auto">
          <a:xfrm>
            <a:off x="6019800" y="4114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860" name="Line 18"/>
          <p:cNvSpPr>
            <a:spLocks noChangeShapeType="1"/>
          </p:cNvSpPr>
          <p:nvPr/>
        </p:nvSpPr>
        <p:spPr bwMode="auto">
          <a:xfrm>
            <a:off x="65532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1" name="Line 19"/>
          <p:cNvSpPr>
            <a:spLocks noChangeShapeType="1"/>
          </p:cNvSpPr>
          <p:nvPr/>
        </p:nv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2" name="Line 20"/>
          <p:cNvSpPr>
            <a:spLocks noChangeShapeType="1"/>
          </p:cNvSpPr>
          <p:nvPr/>
        </p:nvSpPr>
        <p:spPr bwMode="auto">
          <a:xfrm flipV="1">
            <a:off x="7391400" y="3886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3" name="Line 21"/>
          <p:cNvSpPr>
            <a:spLocks noChangeShapeType="1"/>
          </p:cNvSpPr>
          <p:nvPr/>
        </p:nvSpPr>
        <p:spPr bwMode="auto">
          <a:xfrm>
            <a:off x="73914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64" name="Text Box 22"/>
          <p:cNvSpPr txBox="1">
            <a:spLocks noChangeArrowheads="1"/>
          </p:cNvSpPr>
          <p:nvPr/>
        </p:nvSpPr>
        <p:spPr bwMode="auto">
          <a:xfrm>
            <a:off x="1508125" y="3394075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35865" name="Text Box 23"/>
          <p:cNvSpPr txBox="1">
            <a:spLocks noChangeArrowheads="1"/>
          </p:cNvSpPr>
          <p:nvPr/>
        </p:nvSpPr>
        <p:spPr bwMode="auto">
          <a:xfrm>
            <a:off x="6096000" y="3352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35866" name="Text Box 24"/>
          <p:cNvSpPr txBox="1">
            <a:spLocks noChangeArrowheads="1"/>
          </p:cNvSpPr>
          <p:nvPr/>
        </p:nvSpPr>
        <p:spPr bwMode="auto">
          <a:xfrm>
            <a:off x="2362200" y="32004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H</a:t>
            </a:r>
          </a:p>
        </p:txBody>
      </p:sp>
      <p:sp>
        <p:nvSpPr>
          <p:cNvPr id="35867" name="Text Box 25"/>
          <p:cNvSpPr txBox="1">
            <a:spLocks noChangeArrowheads="1"/>
          </p:cNvSpPr>
          <p:nvPr/>
        </p:nvSpPr>
        <p:spPr bwMode="auto">
          <a:xfrm>
            <a:off x="2955925" y="31623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E</a:t>
            </a:r>
          </a:p>
        </p:txBody>
      </p:sp>
      <p:sp>
        <p:nvSpPr>
          <p:cNvPr id="35868" name="Text Box 26"/>
          <p:cNvSpPr txBox="1">
            <a:spLocks noChangeArrowheads="1"/>
          </p:cNvSpPr>
          <p:nvPr/>
        </p:nvSpPr>
        <p:spPr bwMode="auto">
          <a:xfrm>
            <a:off x="3810000" y="35814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c</a:t>
            </a:r>
          </a:p>
        </p:txBody>
      </p:sp>
      <p:sp>
        <p:nvSpPr>
          <p:cNvPr id="35869" name="Text Box 27"/>
          <p:cNvSpPr txBox="1">
            <a:spLocks noChangeArrowheads="1"/>
          </p:cNvSpPr>
          <p:nvPr/>
        </p:nvSpPr>
        <p:spPr bwMode="auto">
          <a:xfrm>
            <a:off x="7070725" y="31623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H</a:t>
            </a:r>
          </a:p>
        </p:txBody>
      </p:sp>
      <p:sp>
        <p:nvSpPr>
          <p:cNvPr id="35870" name="Text Box 28"/>
          <p:cNvSpPr txBox="1">
            <a:spLocks noChangeArrowheads="1"/>
          </p:cNvSpPr>
          <p:nvPr/>
        </p:nvSpPr>
        <p:spPr bwMode="auto">
          <a:xfrm>
            <a:off x="7467600" y="3657600"/>
            <a:ext cx="102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Compare</a:t>
            </a:r>
          </a:p>
        </p:txBody>
      </p:sp>
      <p:sp>
        <p:nvSpPr>
          <p:cNvPr id="35871" name="Text Box 29"/>
          <p:cNvSpPr txBox="1">
            <a:spLocks noChangeArrowheads="1"/>
          </p:cNvSpPr>
          <p:nvPr/>
        </p:nvSpPr>
        <p:spPr bwMode="auto">
          <a:xfrm>
            <a:off x="1279525" y="5451475"/>
            <a:ext cx="132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Sender A</a:t>
            </a:r>
          </a:p>
        </p:txBody>
      </p:sp>
      <p:sp>
        <p:nvSpPr>
          <p:cNvPr id="35872" name="Text Box 30"/>
          <p:cNvSpPr txBox="1">
            <a:spLocks noChangeArrowheads="1"/>
          </p:cNvSpPr>
          <p:nvPr/>
        </p:nvSpPr>
        <p:spPr bwMode="auto">
          <a:xfrm>
            <a:off x="6308725" y="5222875"/>
            <a:ext cx="1544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Receiver B</a:t>
            </a:r>
          </a:p>
        </p:txBody>
      </p:sp>
      <p:sp>
        <p:nvSpPr>
          <p:cNvPr id="35873" name="Text Box 31"/>
          <p:cNvSpPr txBox="1">
            <a:spLocks noChangeArrowheads="1"/>
          </p:cNvSpPr>
          <p:nvPr/>
        </p:nvSpPr>
        <p:spPr bwMode="auto">
          <a:xfrm>
            <a:off x="2514600" y="2743200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H(M)</a:t>
            </a:r>
          </a:p>
        </p:txBody>
      </p:sp>
      <p:sp>
        <p:nvSpPr>
          <p:cNvPr id="35874" name="Text Box 32"/>
          <p:cNvSpPr txBox="1">
            <a:spLocks noChangeArrowheads="1"/>
          </p:cNvSpPr>
          <p:nvPr/>
        </p:nvSpPr>
        <p:spPr bwMode="auto">
          <a:xfrm>
            <a:off x="3429000" y="3048000"/>
            <a:ext cx="155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K</a:t>
            </a:r>
            <a:r>
              <a:rPr lang="en-US" sz="1800" baseline="30000"/>
              <a:t>A</a:t>
            </a:r>
            <a:r>
              <a:rPr lang="en-US" sz="1800" baseline="-25000"/>
              <a:t>private</a:t>
            </a:r>
            <a:r>
              <a:rPr lang="en-US" sz="1800"/>
              <a:t>[H(M)]</a:t>
            </a:r>
          </a:p>
        </p:txBody>
      </p:sp>
      <p:sp>
        <p:nvSpPr>
          <p:cNvPr id="35875" name="Text Box 33"/>
          <p:cNvSpPr txBox="1">
            <a:spLocks noChangeArrowheads="1"/>
          </p:cNvSpPr>
          <p:nvPr/>
        </p:nvSpPr>
        <p:spPr bwMode="auto">
          <a:xfrm>
            <a:off x="2514600" y="3838575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/>
              <a:t>M</a:t>
            </a:r>
          </a:p>
        </p:txBody>
      </p:sp>
      <p:sp>
        <p:nvSpPr>
          <p:cNvPr id="35876" name="Text Box 34"/>
          <p:cNvSpPr txBox="1">
            <a:spLocks noChangeArrowheads="1"/>
          </p:cNvSpPr>
          <p:nvPr/>
        </p:nvSpPr>
        <p:spPr bwMode="auto">
          <a:xfrm>
            <a:off x="3489325" y="4176713"/>
            <a:ext cx="1146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concatenate</a:t>
            </a:r>
          </a:p>
        </p:txBody>
      </p:sp>
      <p:sp>
        <p:nvSpPr>
          <p:cNvPr id="35877" name="Text Box 35"/>
          <p:cNvSpPr txBox="1">
            <a:spLocks noChangeArrowheads="1"/>
          </p:cNvSpPr>
          <p:nvPr/>
        </p:nvSpPr>
        <p:spPr bwMode="auto">
          <a:xfrm>
            <a:off x="5486400" y="4572000"/>
            <a:ext cx="155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K</a:t>
            </a:r>
            <a:r>
              <a:rPr lang="en-US" sz="1800" baseline="30000"/>
              <a:t>A</a:t>
            </a:r>
            <a:r>
              <a:rPr lang="en-US" sz="1800" baseline="-25000"/>
              <a:t>private</a:t>
            </a:r>
            <a:r>
              <a:rPr lang="en-US" sz="1800"/>
              <a:t>[H(M)]</a:t>
            </a:r>
          </a:p>
        </p:txBody>
      </p:sp>
      <p:sp>
        <p:nvSpPr>
          <p:cNvPr id="35878" name="Text Box 36"/>
          <p:cNvSpPr txBox="1">
            <a:spLocks noChangeArrowheads="1"/>
          </p:cNvSpPr>
          <p:nvPr/>
        </p:nvSpPr>
        <p:spPr bwMode="auto">
          <a:xfrm>
            <a:off x="6934200" y="4876800"/>
            <a:ext cx="841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K</a:t>
            </a:r>
            <a:r>
              <a:rPr lang="en-US" sz="1800" baseline="30000"/>
              <a:t>A</a:t>
            </a:r>
            <a:r>
              <a:rPr lang="en-US" sz="1800" baseline="-25000"/>
              <a:t>public</a:t>
            </a:r>
          </a:p>
        </p:txBody>
      </p:sp>
      <p:sp>
        <p:nvSpPr>
          <p:cNvPr id="35879" name="Text Box 37"/>
          <p:cNvSpPr txBox="1">
            <a:spLocks noChangeArrowheads="1"/>
          </p:cNvSpPr>
          <p:nvPr/>
        </p:nvSpPr>
        <p:spPr bwMode="auto">
          <a:xfrm>
            <a:off x="2819400" y="2362200"/>
            <a:ext cx="884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K</a:t>
            </a:r>
            <a:r>
              <a:rPr lang="en-US" sz="1800" baseline="30000"/>
              <a:t>A</a:t>
            </a:r>
            <a:r>
              <a:rPr lang="en-US" sz="1800" baseline="-25000"/>
              <a:t>private</a:t>
            </a:r>
            <a:endParaRPr lang="en-US" sz="1800"/>
          </a:p>
        </p:txBody>
      </p:sp>
      <p:sp>
        <p:nvSpPr>
          <p:cNvPr id="35880" name="Line 38"/>
          <p:cNvSpPr>
            <a:spLocks noChangeShapeType="1"/>
          </p:cNvSpPr>
          <p:nvPr/>
        </p:nvSpPr>
        <p:spPr bwMode="auto">
          <a:xfrm>
            <a:off x="3124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81" name="Line 39"/>
          <p:cNvSpPr>
            <a:spLocks noChangeShapeType="1"/>
          </p:cNvSpPr>
          <p:nvPr/>
        </p:nvSpPr>
        <p:spPr bwMode="auto">
          <a:xfrm flipV="1">
            <a:off x="72390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82" name="Line 40"/>
          <p:cNvSpPr>
            <a:spLocks noChangeShapeType="1"/>
          </p:cNvSpPr>
          <p:nvPr/>
        </p:nvSpPr>
        <p:spPr bwMode="auto">
          <a:xfrm flipV="1">
            <a:off x="62484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1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4C50CF-BD60-4AB3-98A1-189113645721}" type="slidenum">
              <a:rPr lang="en-US" sz="1400"/>
              <a:pPr eaLnBrk="1" hangingPunct="1"/>
              <a:t>51</a:t>
            </a:fld>
            <a:endParaRPr lang="en-US" sz="140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OTENTIKASI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RSA and MD5: effective digital signature schema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Default: signatures attached to messages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Support detached signatures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User may want to maintain separate signature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Detect virus infection of executable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Support multiple signature of a message</a:t>
            </a:r>
          </a:p>
        </p:txBody>
      </p:sp>
    </p:spTree>
    <p:extLst>
      <p:ext uri="{BB962C8B-B14F-4D97-AF65-F5344CB8AC3E}">
        <p14:creationId xmlns:p14="http://schemas.microsoft.com/office/powerpoint/2010/main" val="260616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A64C86A-67C5-4A19-B557-50A2D42707F6}" type="slidenum">
              <a:rPr lang="en-US" sz="1400"/>
              <a:pPr eaLnBrk="1" hangingPunct="1"/>
              <a:t>52</a:t>
            </a:fld>
            <a:endParaRPr lang="en-US" sz="140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KERAHASIAAN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6019800" y="3124200"/>
            <a:ext cx="533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1447800" y="3124200"/>
            <a:ext cx="533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895" name="AutoShape 5"/>
          <p:cNvSpPr>
            <a:spLocks noChangeArrowheads="1"/>
          </p:cNvSpPr>
          <p:nvPr/>
        </p:nvSpPr>
        <p:spPr bwMode="auto">
          <a:xfrm>
            <a:off x="2743200" y="31242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896" name="Oval 6"/>
          <p:cNvSpPr>
            <a:spLocks noChangeArrowheads="1"/>
          </p:cNvSpPr>
          <p:nvPr/>
        </p:nvSpPr>
        <p:spPr bwMode="auto">
          <a:xfrm>
            <a:off x="3733800" y="3581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897" name="AutoShape 7"/>
          <p:cNvSpPr>
            <a:spLocks noChangeArrowheads="1"/>
          </p:cNvSpPr>
          <p:nvPr/>
        </p:nvSpPr>
        <p:spPr bwMode="auto">
          <a:xfrm>
            <a:off x="7086600" y="32004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898" name="AutoShape 8"/>
          <p:cNvSpPr>
            <a:spLocks noChangeArrowheads="1"/>
          </p:cNvSpPr>
          <p:nvPr/>
        </p:nvSpPr>
        <p:spPr bwMode="auto">
          <a:xfrm>
            <a:off x="2895600" y="4038600"/>
            <a:ext cx="381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899" name="AutoShape 9"/>
          <p:cNvSpPr>
            <a:spLocks noChangeArrowheads="1"/>
          </p:cNvSpPr>
          <p:nvPr/>
        </p:nvSpPr>
        <p:spPr bwMode="auto">
          <a:xfrm>
            <a:off x="6858000" y="41148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1800"/>
              <a:t>D</a:t>
            </a:r>
          </a:p>
        </p:txBody>
      </p:sp>
      <p:sp>
        <p:nvSpPr>
          <p:cNvPr id="37900" name="Line 10"/>
          <p:cNvSpPr>
            <a:spLocks noChangeShapeType="1"/>
          </p:cNvSpPr>
          <p:nvPr/>
        </p:nvSpPr>
        <p:spPr bwMode="auto">
          <a:xfrm>
            <a:off x="54864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1" name="Line 11"/>
          <p:cNvSpPr>
            <a:spLocks noChangeShapeType="1"/>
          </p:cNvSpPr>
          <p:nvPr/>
        </p:nvSpPr>
        <p:spPr bwMode="auto">
          <a:xfrm>
            <a:off x="41148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>
            <a:off x="46482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6019800" y="4114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904" name="Text Box 14"/>
          <p:cNvSpPr txBox="1">
            <a:spLocks noChangeArrowheads="1"/>
          </p:cNvSpPr>
          <p:nvPr/>
        </p:nvSpPr>
        <p:spPr bwMode="auto">
          <a:xfrm>
            <a:off x="8229600" y="31242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M</a:t>
            </a:r>
          </a:p>
        </p:txBody>
      </p:sp>
      <p:sp>
        <p:nvSpPr>
          <p:cNvPr id="37905" name="Text Box 15"/>
          <p:cNvSpPr txBox="1">
            <a:spLocks noChangeArrowheads="1"/>
          </p:cNvSpPr>
          <p:nvPr/>
        </p:nvSpPr>
        <p:spPr bwMode="auto">
          <a:xfrm>
            <a:off x="1279525" y="5451475"/>
            <a:ext cx="132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Sender A</a:t>
            </a:r>
          </a:p>
        </p:txBody>
      </p:sp>
      <p:sp>
        <p:nvSpPr>
          <p:cNvPr id="37906" name="Text Box 16"/>
          <p:cNvSpPr txBox="1">
            <a:spLocks noChangeArrowheads="1"/>
          </p:cNvSpPr>
          <p:nvPr/>
        </p:nvSpPr>
        <p:spPr bwMode="auto">
          <a:xfrm>
            <a:off x="6308725" y="5222875"/>
            <a:ext cx="1544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Receiver B</a:t>
            </a:r>
          </a:p>
        </p:txBody>
      </p:sp>
      <p:sp>
        <p:nvSpPr>
          <p:cNvPr id="37907" name="Text Box 17"/>
          <p:cNvSpPr txBox="1">
            <a:spLocks noChangeArrowheads="1"/>
          </p:cNvSpPr>
          <p:nvPr/>
        </p:nvSpPr>
        <p:spPr bwMode="auto">
          <a:xfrm>
            <a:off x="3657600" y="3352800"/>
            <a:ext cx="1146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600"/>
              <a:t>concatenate</a:t>
            </a:r>
          </a:p>
        </p:txBody>
      </p:sp>
      <p:sp>
        <p:nvSpPr>
          <p:cNvPr id="37908" name="Text Box 18"/>
          <p:cNvSpPr txBox="1">
            <a:spLocks noChangeArrowheads="1"/>
          </p:cNvSpPr>
          <p:nvPr/>
        </p:nvSpPr>
        <p:spPr bwMode="auto">
          <a:xfrm>
            <a:off x="6629400" y="4953000"/>
            <a:ext cx="876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30000"/>
              <a:t>B</a:t>
            </a:r>
            <a:r>
              <a:rPr lang="en-US" sz="1800" baseline="-25000"/>
              <a:t>private</a:t>
            </a:r>
          </a:p>
        </p:txBody>
      </p:sp>
      <p:sp>
        <p:nvSpPr>
          <p:cNvPr id="37909" name="Line 19"/>
          <p:cNvSpPr>
            <a:spLocks noChangeShapeType="1"/>
          </p:cNvSpPr>
          <p:nvPr/>
        </p:nvSpPr>
        <p:spPr bwMode="auto">
          <a:xfrm flipV="1">
            <a:off x="62484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0" name="Text Box 20"/>
          <p:cNvSpPr txBox="1">
            <a:spLocks noChangeArrowheads="1"/>
          </p:cNvSpPr>
          <p:nvPr/>
        </p:nvSpPr>
        <p:spPr bwMode="auto">
          <a:xfrm>
            <a:off x="2743200" y="31242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E</a:t>
            </a:r>
          </a:p>
        </p:txBody>
      </p:sp>
      <p:sp>
        <p:nvSpPr>
          <p:cNvPr id="37911" name="Text Box 21"/>
          <p:cNvSpPr txBox="1">
            <a:spLocks noChangeArrowheads="1"/>
          </p:cNvSpPr>
          <p:nvPr/>
        </p:nvSpPr>
        <p:spPr bwMode="auto">
          <a:xfrm>
            <a:off x="2514600" y="4037013"/>
            <a:ext cx="184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sz="1800" baseline="-25000"/>
          </a:p>
        </p:txBody>
      </p:sp>
      <p:sp>
        <p:nvSpPr>
          <p:cNvPr id="37912" name="Text Box 22"/>
          <p:cNvSpPr txBox="1">
            <a:spLocks noChangeArrowheads="1"/>
          </p:cNvSpPr>
          <p:nvPr/>
        </p:nvSpPr>
        <p:spPr bwMode="auto">
          <a:xfrm>
            <a:off x="3810000" y="35814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c</a:t>
            </a:r>
          </a:p>
        </p:txBody>
      </p:sp>
      <p:sp>
        <p:nvSpPr>
          <p:cNvPr id="37913" name="Text Box 23"/>
          <p:cNvSpPr txBox="1">
            <a:spLocks noChangeArrowheads="1"/>
          </p:cNvSpPr>
          <p:nvPr/>
        </p:nvSpPr>
        <p:spPr bwMode="auto">
          <a:xfrm>
            <a:off x="2286000" y="2209800"/>
            <a:ext cx="788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-25000"/>
              <a:t>session</a:t>
            </a:r>
            <a:endParaRPr lang="en-US" sz="1800"/>
          </a:p>
        </p:txBody>
      </p:sp>
      <p:sp>
        <p:nvSpPr>
          <p:cNvPr id="37914" name="Line 24"/>
          <p:cNvSpPr>
            <a:spLocks noChangeShapeType="1"/>
          </p:cNvSpPr>
          <p:nvPr/>
        </p:nvSpPr>
        <p:spPr bwMode="auto">
          <a:xfrm>
            <a:off x="28194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5" name="Text Box 25"/>
          <p:cNvSpPr txBox="1">
            <a:spLocks noChangeArrowheads="1"/>
          </p:cNvSpPr>
          <p:nvPr/>
        </p:nvSpPr>
        <p:spPr bwMode="auto">
          <a:xfrm>
            <a:off x="2743200" y="4800600"/>
            <a:ext cx="833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30000"/>
              <a:t>B</a:t>
            </a:r>
            <a:r>
              <a:rPr lang="en-US" sz="1800" baseline="-25000"/>
              <a:t>public</a:t>
            </a:r>
          </a:p>
        </p:txBody>
      </p:sp>
      <p:sp>
        <p:nvSpPr>
          <p:cNvPr id="37916" name="Line 26"/>
          <p:cNvSpPr>
            <a:spLocks noChangeShapeType="1"/>
          </p:cNvSpPr>
          <p:nvPr/>
        </p:nvSpPr>
        <p:spPr bwMode="auto">
          <a:xfrm>
            <a:off x="19812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7" name="Line 27"/>
          <p:cNvSpPr>
            <a:spLocks noChangeShapeType="1"/>
          </p:cNvSpPr>
          <p:nvPr/>
        </p:nvSpPr>
        <p:spPr bwMode="auto">
          <a:xfrm>
            <a:off x="3048000" y="3276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8" name="Line 28"/>
          <p:cNvSpPr>
            <a:spLocks noChangeShapeType="1"/>
          </p:cNvSpPr>
          <p:nvPr/>
        </p:nvSpPr>
        <p:spPr bwMode="auto">
          <a:xfrm flipV="1">
            <a:off x="3276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19" name="Text Box 29"/>
          <p:cNvSpPr txBox="1">
            <a:spLocks noChangeArrowheads="1"/>
          </p:cNvSpPr>
          <p:nvPr/>
        </p:nvSpPr>
        <p:spPr bwMode="auto">
          <a:xfrm>
            <a:off x="3124200" y="2895600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-25000"/>
              <a:t>session</a:t>
            </a:r>
            <a:r>
              <a:rPr lang="en-US" sz="1800"/>
              <a:t>(M)</a:t>
            </a:r>
          </a:p>
        </p:txBody>
      </p:sp>
      <p:sp>
        <p:nvSpPr>
          <p:cNvPr id="37920" name="Line 30"/>
          <p:cNvSpPr>
            <a:spLocks noChangeShapeType="1"/>
          </p:cNvSpPr>
          <p:nvPr/>
        </p:nvSpPr>
        <p:spPr bwMode="auto">
          <a:xfrm flipV="1">
            <a:off x="30480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21" name="Text Box 31"/>
          <p:cNvSpPr txBox="1">
            <a:spLocks noChangeArrowheads="1"/>
          </p:cNvSpPr>
          <p:nvPr/>
        </p:nvSpPr>
        <p:spPr bwMode="auto">
          <a:xfrm>
            <a:off x="3429000" y="4114800"/>
            <a:ext cx="162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30000"/>
              <a:t>B</a:t>
            </a:r>
            <a:r>
              <a:rPr lang="en-US" sz="1800" baseline="-25000"/>
              <a:t>public </a:t>
            </a:r>
            <a:r>
              <a:rPr lang="en-US" sz="1800"/>
              <a:t>(K</a:t>
            </a:r>
            <a:r>
              <a:rPr lang="en-US" sz="1800" baseline="-25000"/>
              <a:t>session</a:t>
            </a:r>
            <a:r>
              <a:rPr lang="en-US" sz="1800"/>
              <a:t>)</a:t>
            </a:r>
          </a:p>
        </p:txBody>
      </p:sp>
      <p:sp>
        <p:nvSpPr>
          <p:cNvPr id="37922" name="Text Box 32"/>
          <p:cNvSpPr txBox="1">
            <a:spLocks noChangeArrowheads="1"/>
          </p:cNvSpPr>
          <p:nvPr/>
        </p:nvSpPr>
        <p:spPr bwMode="auto">
          <a:xfrm>
            <a:off x="5410200" y="4648200"/>
            <a:ext cx="1628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30000"/>
              <a:t>B</a:t>
            </a:r>
            <a:r>
              <a:rPr lang="en-US" sz="1800" baseline="-25000"/>
              <a:t>public </a:t>
            </a:r>
            <a:r>
              <a:rPr lang="en-US" sz="1800"/>
              <a:t>(K</a:t>
            </a:r>
            <a:r>
              <a:rPr lang="en-US" sz="1800" baseline="-25000"/>
              <a:t>session</a:t>
            </a:r>
            <a:r>
              <a:rPr lang="en-US" sz="1800"/>
              <a:t>)</a:t>
            </a:r>
          </a:p>
        </p:txBody>
      </p:sp>
      <p:sp>
        <p:nvSpPr>
          <p:cNvPr id="37923" name="Text Box 33"/>
          <p:cNvSpPr txBox="1">
            <a:spLocks noChangeArrowheads="1"/>
          </p:cNvSpPr>
          <p:nvPr/>
        </p:nvSpPr>
        <p:spPr bwMode="auto">
          <a:xfrm>
            <a:off x="5638800" y="2590800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-25000"/>
              <a:t>session</a:t>
            </a:r>
            <a:r>
              <a:rPr lang="en-US" sz="1800"/>
              <a:t>(M)</a:t>
            </a:r>
          </a:p>
        </p:txBody>
      </p:sp>
      <p:sp>
        <p:nvSpPr>
          <p:cNvPr id="37924" name="Line 34"/>
          <p:cNvSpPr>
            <a:spLocks noChangeShapeType="1"/>
          </p:cNvSpPr>
          <p:nvPr/>
        </p:nvSpPr>
        <p:spPr bwMode="auto">
          <a:xfrm>
            <a:off x="6248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25" name="Text Box 35"/>
          <p:cNvSpPr txBox="1">
            <a:spLocks noChangeArrowheads="1"/>
          </p:cNvSpPr>
          <p:nvPr/>
        </p:nvSpPr>
        <p:spPr bwMode="auto">
          <a:xfrm>
            <a:off x="7315200" y="4038600"/>
            <a:ext cx="788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-25000"/>
              <a:t>session</a:t>
            </a:r>
          </a:p>
        </p:txBody>
      </p:sp>
      <p:sp>
        <p:nvSpPr>
          <p:cNvPr id="37926" name="AutoShape 36"/>
          <p:cNvSpPr>
            <a:spLocks noChangeArrowheads="1"/>
          </p:cNvSpPr>
          <p:nvPr/>
        </p:nvSpPr>
        <p:spPr bwMode="auto">
          <a:xfrm>
            <a:off x="7315200" y="4038600"/>
            <a:ext cx="8382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927" name="Text Box 37"/>
          <p:cNvSpPr txBox="1">
            <a:spLocks noChangeArrowheads="1"/>
          </p:cNvSpPr>
          <p:nvPr/>
        </p:nvSpPr>
        <p:spPr bwMode="auto">
          <a:xfrm>
            <a:off x="7086600" y="32004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E</a:t>
            </a:r>
          </a:p>
        </p:txBody>
      </p:sp>
      <p:sp>
        <p:nvSpPr>
          <p:cNvPr id="37928" name="Rectangle 38"/>
          <p:cNvSpPr>
            <a:spLocks noChangeArrowheads="1"/>
          </p:cNvSpPr>
          <p:nvPr/>
        </p:nvSpPr>
        <p:spPr bwMode="auto">
          <a:xfrm>
            <a:off x="8229600" y="2895600"/>
            <a:ext cx="533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929" name="Text Box 39"/>
          <p:cNvSpPr txBox="1">
            <a:spLocks noChangeArrowheads="1"/>
          </p:cNvSpPr>
          <p:nvPr/>
        </p:nvSpPr>
        <p:spPr bwMode="auto">
          <a:xfrm>
            <a:off x="1447800" y="33528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M</a:t>
            </a:r>
          </a:p>
        </p:txBody>
      </p:sp>
      <p:sp>
        <p:nvSpPr>
          <p:cNvPr id="37930" name="Line 40"/>
          <p:cNvSpPr>
            <a:spLocks noChangeShapeType="1"/>
          </p:cNvSpPr>
          <p:nvPr/>
        </p:nvSpPr>
        <p:spPr bwMode="auto">
          <a:xfrm flipV="1">
            <a:off x="70104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1" name="Line 41"/>
          <p:cNvSpPr>
            <a:spLocks noChangeShapeType="1"/>
          </p:cNvSpPr>
          <p:nvPr/>
        </p:nvSpPr>
        <p:spPr bwMode="auto">
          <a:xfrm>
            <a:off x="65532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2" name="Line 42"/>
          <p:cNvSpPr>
            <a:spLocks noChangeShapeType="1"/>
          </p:cNvSpPr>
          <p:nvPr/>
        </p:nvSpPr>
        <p:spPr bwMode="auto">
          <a:xfrm>
            <a:off x="71628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3" name="Line 43"/>
          <p:cNvSpPr>
            <a:spLocks noChangeShapeType="1"/>
          </p:cNvSpPr>
          <p:nvPr/>
        </p:nv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4" name="Line 44"/>
          <p:cNvSpPr>
            <a:spLocks noChangeShapeType="1"/>
          </p:cNvSpPr>
          <p:nvPr/>
        </p:nvSpPr>
        <p:spPr bwMode="auto">
          <a:xfrm flipH="1" flipV="1">
            <a:off x="7239000" y="3505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5" name="Line 45"/>
          <p:cNvSpPr>
            <a:spLocks noChangeShapeType="1"/>
          </p:cNvSpPr>
          <p:nvPr/>
        </p:nvSpPr>
        <p:spPr bwMode="auto">
          <a:xfrm>
            <a:off x="7391400" y="3352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6" name="Text Box 46"/>
          <p:cNvSpPr txBox="1">
            <a:spLocks noChangeArrowheads="1"/>
          </p:cNvSpPr>
          <p:nvPr/>
        </p:nvSpPr>
        <p:spPr bwMode="auto">
          <a:xfrm>
            <a:off x="2971800" y="4038600"/>
            <a:ext cx="292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E</a:t>
            </a:r>
          </a:p>
        </p:txBody>
      </p:sp>
      <p:sp>
        <p:nvSpPr>
          <p:cNvPr id="37937" name="Text Box 47"/>
          <p:cNvSpPr txBox="1">
            <a:spLocks noChangeArrowheads="1"/>
          </p:cNvSpPr>
          <p:nvPr/>
        </p:nvSpPr>
        <p:spPr bwMode="auto">
          <a:xfrm>
            <a:off x="1905000" y="4267200"/>
            <a:ext cx="788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-25000"/>
              <a:t>session</a:t>
            </a:r>
            <a:endParaRPr lang="en-US" sz="1800"/>
          </a:p>
        </p:txBody>
      </p:sp>
      <p:sp>
        <p:nvSpPr>
          <p:cNvPr id="37938" name="Line 48"/>
          <p:cNvSpPr>
            <a:spLocks noChangeShapeType="1"/>
          </p:cNvSpPr>
          <p:nvPr/>
        </p:nvSpPr>
        <p:spPr bwMode="auto">
          <a:xfrm flipV="1">
            <a:off x="2514600" y="4267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6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B3656E5-7940-4336-A982-455A8ED7A582}" type="slidenum">
              <a:rPr lang="en-US" sz="1400"/>
              <a:pPr eaLnBrk="1" hangingPunct="1"/>
              <a:t>53</a:t>
            </a:fld>
            <a:endParaRPr lang="en-US" sz="140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KERAHASIAAN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IDEA: secret-key encryption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Key-distribution: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randomly generated, one-time session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Encrypted by receiver’s public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Attached to the message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Double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One-time key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RSA key size: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Casual: 384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Commercial: 512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Military: 1024 bits</a:t>
            </a:r>
          </a:p>
        </p:txBody>
      </p:sp>
    </p:spTree>
    <p:extLst>
      <p:ext uri="{BB962C8B-B14F-4D97-AF65-F5344CB8AC3E}">
        <p14:creationId xmlns:p14="http://schemas.microsoft.com/office/powerpoint/2010/main" val="428466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213B56-1CBC-4E14-ABAD-78BF3DE18951}" type="slidenum">
              <a:rPr lang="en-US" sz="1400"/>
              <a:pPr eaLnBrk="1" hangingPunct="1"/>
              <a:t>54</a:t>
            </a:fld>
            <a:endParaRPr lang="en-US" sz="140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1" y="3810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KERAHASIAAN DAN OTENTIKASI</a:t>
            </a: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1219200" y="2514600"/>
            <a:ext cx="457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942" name="AutoShape 4"/>
          <p:cNvSpPr>
            <a:spLocks noChangeArrowheads="1"/>
          </p:cNvSpPr>
          <p:nvPr/>
        </p:nvSpPr>
        <p:spPr bwMode="auto">
          <a:xfrm>
            <a:off x="2057400" y="25146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943" name="AutoShape 5"/>
          <p:cNvSpPr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944" name="Oval 6"/>
          <p:cNvSpPr>
            <a:spLocks noChangeArrowheads="1"/>
          </p:cNvSpPr>
          <p:nvPr/>
        </p:nvSpPr>
        <p:spPr bwMode="auto">
          <a:xfrm>
            <a:off x="3200400" y="2743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945" name="AutoShape 7"/>
          <p:cNvSpPr>
            <a:spLocks noChangeArrowheads="1"/>
          </p:cNvSpPr>
          <p:nvPr/>
        </p:nvSpPr>
        <p:spPr bwMode="auto">
          <a:xfrm>
            <a:off x="5638800" y="20574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600"/>
              <a:t>E</a:t>
            </a:r>
          </a:p>
        </p:txBody>
      </p:sp>
      <p:sp>
        <p:nvSpPr>
          <p:cNvPr id="39946" name="AutoShape 8"/>
          <p:cNvSpPr>
            <a:spLocks noChangeArrowheads="1"/>
          </p:cNvSpPr>
          <p:nvPr/>
        </p:nvSpPr>
        <p:spPr bwMode="auto">
          <a:xfrm>
            <a:off x="4953000" y="26670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947" name="Oval 9"/>
          <p:cNvSpPr>
            <a:spLocks noChangeArrowheads="1"/>
          </p:cNvSpPr>
          <p:nvPr/>
        </p:nvSpPr>
        <p:spPr bwMode="auto">
          <a:xfrm>
            <a:off x="5638800" y="2667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948" name="AutoShape 10"/>
          <p:cNvSpPr>
            <a:spLocks noChangeArrowheads="1"/>
          </p:cNvSpPr>
          <p:nvPr/>
        </p:nvSpPr>
        <p:spPr bwMode="auto">
          <a:xfrm>
            <a:off x="6553200" y="48006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600"/>
              <a:t>D</a:t>
            </a:r>
          </a:p>
        </p:txBody>
      </p:sp>
      <p:sp>
        <p:nvSpPr>
          <p:cNvPr id="39949" name="AutoShape 11"/>
          <p:cNvSpPr>
            <a:spLocks noChangeArrowheads="1"/>
          </p:cNvSpPr>
          <p:nvPr/>
        </p:nvSpPr>
        <p:spPr bwMode="auto">
          <a:xfrm>
            <a:off x="6553200" y="41148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950" name="AutoShape 12"/>
          <p:cNvSpPr>
            <a:spLocks noChangeArrowheads="1"/>
          </p:cNvSpPr>
          <p:nvPr/>
        </p:nvSpPr>
        <p:spPr bwMode="auto">
          <a:xfrm>
            <a:off x="4038600" y="44958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951" name="AutoShape 13"/>
          <p:cNvSpPr>
            <a:spLocks noChangeArrowheads="1"/>
          </p:cNvSpPr>
          <p:nvPr/>
        </p:nvSpPr>
        <p:spPr bwMode="auto">
          <a:xfrm>
            <a:off x="3429000" y="4953000"/>
            <a:ext cx="304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39952" name="Group 14"/>
          <p:cNvGrpSpPr>
            <a:grpSpLocks/>
          </p:cNvGrpSpPr>
          <p:nvPr/>
        </p:nvGrpSpPr>
        <p:grpSpPr bwMode="auto">
          <a:xfrm>
            <a:off x="2438400" y="4267200"/>
            <a:ext cx="457200" cy="990600"/>
            <a:chOff x="1536" y="2688"/>
            <a:chExt cx="288" cy="624"/>
          </a:xfrm>
        </p:grpSpPr>
        <p:sp>
          <p:nvSpPr>
            <p:cNvPr id="40015" name="Rectangle 15"/>
            <p:cNvSpPr>
              <a:spLocks noChangeArrowheads="1"/>
            </p:cNvSpPr>
            <p:nvPr/>
          </p:nvSpPr>
          <p:spPr bwMode="auto">
            <a:xfrm>
              <a:off x="1536" y="2688"/>
              <a:ext cx="28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016" name="Rectangle 16"/>
            <p:cNvSpPr>
              <a:spLocks noChangeArrowheads="1"/>
            </p:cNvSpPr>
            <p:nvPr/>
          </p:nvSpPr>
          <p:spPr bwMode="auto">
            <a:xfrm>
              <a:off x="1536" y="307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017" name="Rectangle 17"/>
            <p:cNvSpPr>
              <a:spLocks noChangeArrowheads="1"/>
            </p:cNvSpPr>
            <p:nvPr/>
          </p:nvSpPr>
          <p:spPr bwMode="auto">
            <a:xfrm>
              <a:off x="1536" y="3216"/>
              <a:ext cx="288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39953" name="Group 18"/>
          <p:cNvGrpSpPr>
            <a:grpSpLocks/>
          </p:cNvGrpSpPr>
          <p:nvPr/>
        </p:nvGrpSpPr>
        <p:grpSpPr bwMode="auto">
          <a:xfrm>
            <a:off x="3962400" y="2286000"/>
            <a:ext cx="457200" cy="838200"/>
            <a:chOff x="2496" y="1440"/>
            <a:chExt cx="288" cy="528"/>
          </a:xfrm>
        </p:grpSpPr>
        <p:sp>
          <p:nvSpPr>
            <p:cNvPr id="40013" name="Rectangle 19"/>
            <p:cNvSpPr>
              <a:spLocks noChangeArrowheads="1"/>
            </p:cNvSpPr>
            <p:nvPr/>
          </p:nvSpPr>
          <p:spPr bwMode="auto">
            <a:xfrm>
              <a:off x="2496" y="1440"/>
              <a:ext cx="28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014" name="Rectangle 20"/>
            <p:cNvSpPr>
              <a:spLocks noChangeArrowheads="1"/>
            </p:cNvSpPr>
            <p:nvPr/>
          </p:nvSpPr>
          <p:spPr bwMode="auto">
            <a:xfrm>
              <a:off x="2496" y="1824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39954" name="Group 21"/>
          <p:cNvGrpSpPr>
            <a:grpSpLocks/>
          </p:cNvGrpSpPr>
          <p:nvPr/>
        </p:nvGrpSpPr>
        <p:grpSpPr bwMode="auto">
          <a:xfrm>
            <a:off x="5334000" y="4191000"/>
            <a:ext cx="457200" cy="838200"/>
            <a:chOff x="2496" y="1440"/>
            <a:chExt cx="288" cy="528"/>
          </a:xfrm>
        </p:grpSpPr>
        <p:sp>
          <p:nvSpPr>
            <p:cNvPr id="40011" name="Rectangle 22"/>
            <p:cNvSpPr>
              <a:spLocks noChangeArrowheads="1"/>
            </p:cNvSpPr>
            <p:nvPr/>
          </p:nvSpPr>
          <p:spPr bwMode="auto">
            <a:xfrm>
              <a:off x="2496" y="1440"/>
              <a:ext cx="28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012" name="Rectangle 23"/>
            <p:cNvSpPr>
              <a:spLocks noChangeArrowheads="1"/>
            </p:cNvSpPr>
            <p:nvPr/>
          </p:nvSpPr>
          <p:spPr bwMode="auto">
            <a:xfrm>
              <a:off x="2496" y="1824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39955" name="Text Box 24"/>
          <p:cNvSpPr txBox="1">
            <a:spLocks noChangeArrowheads="1"/>
          </p:cNvSpPr>
          <p:nvPr/>
        </p:nvSpPr>
        <p:spPr bwMode="auto">
          <a:xfrm>
            <a:off x="1279525" y="2652713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M</a:t>
            </a:r>
          </a:p>
        </p:txBody>
      </p:sp>
      <p:sp>
        <p:nvSpPr>
          <p:cNvPr id="39956" name="Text Box 25"/>
          <p:cNvSpPr txBox="1">
            <a:spLocks noChangeArrowheads="1"/>
          </p:cNvSpPr>
          <p:nvPr/>
        </p:nvSpPr>
        <p:spPr bwMode="auto">
          <a:xfrm>
            <a:off x="2041525" y="25003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H</a:t>
            </a:r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2651125" y="2500313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E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2362200" y="1905000"/>
            <a:ext cx="884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K</a:t>
            </a:r>
            <a:r>
              <a:rPr lang="en-US" sz="1800" baseline="30000"/>
              <a:t>A</a:t>
            </a:r>
            <a:r>
              <a:rPr lang="en-US" sz="1800" baseline="-25000"/>
              <a:t>private</a:t>
            </a:r>
            <a:endParaRPr lang="en-US" sz="1800"/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28194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0" name="Text Box 29"/>
          <p:cNvSpPr txBox="1">
            <a:spLocks noChangeArrowheads="1"/>
          </p:cNvSpPr>
          <p:nvPr/>
        </p:nvSpPr>
        <p:spPr bwMode="auto">
          <a:xfrm>
            <a:off x="3260725" y="2728913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c</a:t>
            </a:r>
          </a:p>
        </p:txBody>
      </p:sp>
      <p:sp>
        <p:nvSpPr>
          <p:cNvPr id="39961" name="Text Box 30"/>
          <p:cNvSpPr txBox="1">
            <a:spLocks noChangeArrowheads="1"/>
          </p:cNvSpPr>
          <p:nvPr/>
        </p:nvSpPr>
        <p:spPr bwMode="auto">
          <a:xfrm>
            <a:off x="3429000" y="3200400"/>
            <a:ext cx="1557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K</a:t>
            </a:r>
            <a:r>
              <a:rPr lang="en-US" sz="1800" baseline="30000"/>
              <a:t>A</a:t>
            </a:r>
            <a:r>
              <a:rPr lang="en-US" sz="1800" baseline="-25000"/>
              <a:t>private</a:t>
            </a:r>
            <a:r>
              <a:rPr lang="en-US" sz="1800"/>
              <a:t>[H(M)]</a:t>
            </a:r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4022725" y="2424113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M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>
            <a:off x="1676400" y="2667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2362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5" name="Line 34"/>
          <p:cNvSpPr>
            <a:spLocks noChangeShapeType="1"/>
          </p:cNvSpPr>
          <p:nvPr/>
        </p:nvSpPr>
        <p:spPr bwMode="auto">
          <a:xfrm>
            <a:off x="29718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6" name="Line 35"/>
          <p:cNvSpPr>
            <a:spLocks noChangeShapeType="1"/>
          </p:cNvSpPr>
          <p:nvPr/>
        </p:nvSpPr>
        <p:spPr bwMode="auto">
          <a:xfrm>
            <a:off x="16764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7" name="Line 36"/>
          <p:cNvSpPr>
            <a:spLocks noChangeShapeType="1"/>
          </p:cNvSpPr>
          <p:nvPr/>
        </p:nvSpPr>
        <p:spPr bwMode="auto">
          <a:xfrm>
            <a:off x="3581400" y="2895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8" name="Line 37"/>
          <p:cNvSpPr>
            <a:spLocks noChangeShapeType="1"/>
          </p:cNvSpPr>
          <p:nvPr/>
        </p:nvSpPr>
        <p:spPr bwMode="auto">
          <a:xfrm>
            <a:off x="4419600" y="281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9" name="Text Box 38"/>
          <p:cNvSpPr txBox="1">
            <a:spLocks noChangeArrowheads="1"/>
          </p:cNvSpPr>
          <p:nvPr/>
        </p:nvSpPr>
        <p:spPr bwMode="auto">
          <a:xfrm>
            <a:off x="4937125" y="2652713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E</a:t>
            </a:r>
          </a:p>
        </p:txBody>
      </p:sp>
      <p:sp>
        <p:nvSpPr>
          <p:cNvPr id="39970" name="Text Box 39"/>
          <p:cNvSpPr txBox="1">
            <a:spLocks noChangeArrowheads="1"/>
          </p:cNvSpPr>
          <p:nvPr/>
        </p:nvSpPr>
        <p:spPr bwMode="auto">
          <a:xfrm>
            <a:off x="4876800" y="2057400"/>
            <a:ext cx="384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K</a:t>
            </a:r>
            <a:r>
              <a:rPr lang="en-US" sz="1600" baseline="-25000"/>
              <a:t>s</a:t>
            </a:r>
          </a:p>
        </p:txBody>
      </p:sp>
      <p:sp>
        <p:nvSpPr>
          <p:cNvPr id="39971" name="Line 40"/>
          <p:cNvSpPr>
            <a:spLocks noChangeShapeType="1"/>
          </p:cNvSpPr>
          <p:nvPr/>
        </p:nvSpPr>
        <p:spPr bwMode="auto">
          <a:xfrm>
            <a:off x="5105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2" name="Line 41"/>
          <p:cNvSpPr>
            <a:spLocks noChangeShapeType="1"/>
          </p:cNvSpPr>
          <p:nvPr/>
        </p:nvSpPr>
        <p:spPr bwMode="auto">
          <a:xfrm>
            <a:off x="51816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3" name="Text Box 42"/>
          <p:cNvSpPr txBox="1">
            <a:spLocks noChangeArrowheads="1"/>
          </p:cNvSpPr>
          <p:nvPr/>
        </p:nvSpPr>
        <p:spPr bwMode="auto">
          <a:xfrm>
            <a:off x="6400800" y="1981200"/>
            <a:ext cx="833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30000"/>
              <a:t>B</a:t>
            </a:r>
            <a:r>
              <a:rPr lang="en-US" sz="1800" baseline="-25000"/>
              <a:t>public</a:t>
            </a:r>
          </a:p>
        </p:txBody>
      </p:sp>
      <p:sp>
        <p:nvSpPr>
          <p:cNvPr id="39974" name="Line 43"/>
          <p:cNvSpPr>
            <a:spLocks noChangeShapeType="1"/>
          </p:cNvSpPr>
          <p:nvPr/>
        </p:nvSpPr>
        <p:spPr bwMode="auto">
          <a:xfrm flipH="1">
            <a:off x="5943600" y="220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5" name="Line 44"/>
          <p:cNvSpPr>
            <a:spLocks noChangeShapeType="1"/>
          </p:cNvSpPr>
          <p:nvPr/>
        </p:nvSpPr>
        <p:spPr bwMode="auto">
          <a:xfrm>
            <a:off x="52578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6" name="Line 45"/>
          <p:cNvSpPr>
            <a:spLocks noChangeShapeType="1"/>
          </p:cNvSpPr>
          <p:nvPr/>
        </p:nvSpPr>
        <p:spPr bwMode="auto">
          <a:xfrm>
            <a:off x="57912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7" name="Text Box 46"/>
          <p:cNvSpPr txBox="1">
            <a:spLocks noChangeArrowheads="1"/>
          </p:cNvSpPr>
          <p:nvPr/>
        </p:nvSpPr>
        <p:spPr bwMode="auto">
          <a:xfrm>
            <a:off x="5715000" y="2667000"/>
            <a:ext cx="274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c</a:t>
            </a:r>
          </a:p>
        </p:txBody>
      </p:sp>
      <p:grpSp>
        <p:nvGrpSpPr>
          <p:cNvPr id="39978" name="Group 47"/>
          <p:cNvGrpSpPr>
            <a:grpSpLocks/>
          </p:cNvGrpSpPr>
          <p:nvPr/>
        </p:nvGrpSpPr>
        <p:grpSpPr bwMode="auto">
          <a:xfrm>
            <a:off x="7391400" y="2286000"/>
            <a:ext cx="457200" cy="990600"/>
            <a:chOff x="1536" y="2688"/>
            <a:chExt cx="288" cy="624"/>
          </a:xfrm>
        </p:grpSpPr>
        <p:sp>
          <p:nvSpPr>
            <p:cNvPr id="40008" name="Rectangle 48"/>
            <p:cNvSpPr>
              <a:spLocks noChangeArrowheads="1"/>
            </p:cNvSpPr>
            <p:nvPr/>
          </p:nvSpPr>
          <p:spPr bwMode="auto">
            <a:xfrm>
              <a:off x="1536" y="2688"/>
              <a:ext cx="28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009" name="Rectangle 49"/>
            <p:cNvSpPr>
              <a:spLocks noChangeArrowheads="1"/>
            </p:cNvSpPr>
            <p:nvPr/>
          </p:nvSpPr>
          <p:spPr bwMode="auto">
            <a:xfrm>
              <a:off x="1536" y="307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010" name="Rectangle 50"/>
            <p:cNvSpPr>
              <a:spLocks noChangeArrowheads="1"/>
            </p:cNvSpPr>
            <p:nvPr/>
          </p:nvSpPr>
          <p:spPr bwMode="auto">
            <a:xfrm>
              <a:off x="1536" y="3216"/>
              <a:ext cx="288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39979" name="Line 51"/>
          <p:cNvSpPr>
            <a:spLocks noChangeShapeType="1"/>
          </p:cNvSpPr>
          <p:nvPr/>
        </p:nvSpPr>
        <p:spPr bwMode="auto">
          <a:xfrm>
            <a:off x="60198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0" name="Line 52"/>
          <p:cNvSpPr>
            <a:spLocks noChangeShapeType="1"/>
          </p:cNvSpPr>
          <p:nvPr/>
        </p:nvSpPr>
        <p:spPr bwMode="auto">
          <a:xfrm>
            <a:off x="78486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1" name="Line 53"/>
          <p:cNvSpPr>
            <a:spLocks noChangeShapeType="1"/>
          </p:cNvSpPr>
          <p:nvPr/>
        </p:nvSpPr>
        <p:spPr bwMode="auto">
          <a:xfrm>
            <a:off x="15240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2" name="Line 54"/>
          <p:cNvSpPr>
            <a:spLocks noChangeShapeType="1"/>
          </p:cNvSpPr>
          <p:nvPr/>
        </p:nvSpPr>
        <p:spPr bwMode="auto">
          <a:xfrm>
            <a:off x="1981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3" name="Text Box 55"/>
          <p:cNvSpPr txBox="1">
            <a:spLocks noChangeArrowheads="1"/>
          </p:cNvSpPr>
          <p:nvPr/>
        </p:nvSpPr>
        <p:spPr bwMode="auto">
          <a:xfrm>
            <a:off x="6858000" y="3352800"/>
            <a:ext cx="1247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30000"/>
              <a:t>B</a:t>
            </a:r>
            <a:r>
              <a:rPr lang="en-US" sz="1800" baseline="-25000"/>
              <a:t>public </a:t>
            </a:r>
            <a:r>
              <a:rPr lang="en-US" sz="1800"/>
              <a:t>(K</a:t>
            </a:r>
            <a:r>
              <a:rPr lang="en-US" sz="1800" baseline="-25000"/>
              <a:t>s</a:t>
            </a:r>
            <a:r>
              <a:rPr lang="en-US" sz="1800"/>
              <a:t>)</a:t>
            </a:r>
          </a:p>
        </p:txBody>
      </p:sp>
      <p:sp>
        <p:nvSpPr>
          <p:cNvPr id="39984" name="Line 56"/>
          <p:cNvSpPr>
            <a:spLocks noChangeShapeType="1"/>
          </p:cNvSpPr>
          <p:nvPr/>
        </p:nvSpPr>
        <p:spPr bwMode="auto">
          <a:xfrm flipV="1">
            <a:off x="4114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5" name="Line 57"/>
          <p:cNvSpPr>
            <a:spLocks noChangeShapeType="1"/>
          </p:cNvSpPr>
          <p:nvPr/>
        </p:nvSpPr>
        <p:spPr bwMode="auto">
          <a:xfrm flipV="1">
            <a:off x="76200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6" name="Text Box 58"/>
          <p:cNvSpPr txBox="1">
            <a:spLocks noChangeArrowheads="1"/>
          </p:cNvSpPr>
          <p:nvPr/>
        </p:nvSpPr>
        <p:spPr bwMode="auto">
          <a:xfrm>
            <a:off x="7391400" y="1905000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-25000"/>
              <a:t>s</a:t>
            </a:r>
            <a:r>
              <a:rPr lang="en-US" sz="1800"/>
              <a:t>[M+H(M)]</a:t>
            </a:r>
          </a:p>
        </p:txBody>
      </p:sp>
      <p:sp>
        <p:nvSpPr>
          <p:cNvPr id="39987" name="Line 59"/>
          <p:cNvSpPr>
            <a:spLocks noChangeShapeType="1"/>
          </p:cNvSpPr>
          <p:nvPr/>
        </p:nvSpPr>
        <p:spPr bwMode="auto">
          <a:xfrm flipH="1">
            <a:off x="7620000" y="2209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8" name="Line 60"/>
          <p:cNvSpPr>
            <a:spLocks noChangeShapeType="1"/>
          </p:cNvSpPr>
          <p:nvPr/>
        </p:nvSpPr>
        <p:spPr bwMode="auto">
          <a:xfrm flipH="1">
            <a:off x="7696200" y="22098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89" name="Line 61"/>
          <p:cNvSpPr>
            <a:spLocks noChangeShapeType="1"/>
          </p:cNvSpPr>
          <p:nvPr/>
        </p:nvSpPr>
        <p:spPr bwMode="auto">
          <a:xfrm>
            <a:off x="2895600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0" name="Text Box 62"/>
          <p:cNvSpPr txBox="1">
            <a:spLocks noChangeArrowheads="1"/>
          </p:cNvSpPr>
          <p:nvPr/>
        </p:nvSpPr>
        <p:spPr bwMode="auto">
          <a:xfrm>
            <a:off x="3413125" y="49387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D</a:t>
            </a:r>
          </a:p>
        </p:txBody>
      </p:sp>
      <p:sp>
        <p:nvSpPr>
          <p:cNvPr id="39991" name="Text Box 63"/>
          <p:cNvSpPr txBox="1">
            <a:spLocks noChangeArrowheads="1"/>
          </p:cNvSpPr>
          <p:nvPr/>
        </p:nvSpPr>
        <p:spPr bwMode="auto">
          <a:xfrm>
            <a:off x="3200400" y="5410200"/>
            <a:ext cx="876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800"/>
              <a:t>K</a:t>
            </a:r>
            <a:r>
              <a:rPr lang="en-US" sz="1800" baseline="30000"/>
              <a:t>B</a:t>
            </a:r>
            <a:r>
              <a:rPr lang="en-US" sz="1800" baseline="-25000"/>
              <a:t>private</a:t>
            </a:r>
          </a:p>
        </p:txBody>
      </p:sp>
      <p:sp>
        <p:nvSpPr>
          <p:cNvPr id="39992" name="Line 64"/>
          <p:cNvSpPr>
            <a:spLocks noChangeShapeType="1"/>
          </p:cNvSpPr>
          <p:nvPr/>
        </p:nvSpPr>
        <p:spPr bwMode="auto">
          <a:xfrm flipV="1">
            <a:off x="35814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3" name="Line 65"/>
          <p:cNvSpPr>
            <a:spLocks noChangeShapeType="1"/>
          </p:cNvSpPr>
          <p:nvPr/>
        </p:nvSpPr>
        <p:spPr bwMode="auto">
          <a:xfrm>
            <a:off x="2895600" y="4572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4" name="Text Box 66"/>
          <p:cNvSpPr txBox="1">
            <a:spLocks noChangeArrowheads="1"/>
          </p:cNvSpPr>
          <p:nvPr/>
        </p:nvSpPr>
        <p:spPr bwMode="auto">
          <a:xfrm>
            <a:off x="4022725" y="44815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D</a:t>
            </a:r>
          </a:p>
        </p:txBody>
      </p:sp>
      <p:sp>
        <p:nvSpPr>
          <p:cNvPr id="39995" name="Line 67"/>
          <p:cNvSpPr>
            <a:spLocks noChangeShapeType="1"/>
          </p:cNvSpPr>
          <p:nvPr/>
        </p:nvSpPr>
        <p:spPr bwMode="auto">
          <a:xfrm flipV="1">
            <a:off x="3733800" y="4800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6" name="Text Box 68"/>
          <p:cNvSpPr txBox="1">
            <a:spLocks noChangeArrowheads="1"/>
          </p:cNvSpPr>
          <p:nvPr/>
        </p:nvSpPr>
        <p:spPr bwMode="auto">
          <a:xfrm>
            <a:off x="3810000" y="4876800"/>
            <a:ext cx="384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K</a:t>
            </a:r>
            <a:r>
              <a:rPr lang="en-US" sz="1600" baseline="-25000"/>
              <a:t>s</a:t>
            </a:r>
          </a:p>
        </p:txBody>
      </p:sp>
      <p:sp>
        <p:nvSpPr>
          <p:cNvPr id="39997" name="Line 69"/>
          <p:cNvSpPr>
            <a:spLocks noChangeShapeType="1"/>
          </p:cNvSpPr>
          <p:nvPr/>
        </p:nvSpPr>
        <p:spPr bwMode="auto">
          <a:xfrm>
            <a:off x="4343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8" name="Text Box 70"/>
          <p:cNvSpPr txBox="1">
            <a:spLocks noChangeArrowheads="1"/>
          </p:cNvSpPr>
          <p:nvPr/>
        </p:nvSpPr>
        <p:spPr bwMode="auto">
          <a:xfrm>
            <a:off x="6400800" y="5410200"/>
            <a:ext cx="841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K</a:t>
            </a:r>
            <a:r>
              <a:rPr lang="en-US" sz="1800" baseline="30000"/>
              <a:t>A</a:t>
            </a:r>
            <a:r>
              <a:rPr lang="en-US" sz="1800" baseline="-25000"/>
              <a:t>public</a:t>
            </a:r>
          </a:p>
        </p:txBody>
      </p:sp>
      <p:sp>
        <p:nvSpPr>
          <p:cNvPr id="39999" name="Line 71"/>
          <p:cNvSpPr>
            <a:spLocks noChangeShapeType="1"/>
          </p:cNvSpPr>
          <p:nvPr/>
        </p:nvSpPr>
        <p:spPr bwMode="auto">
          <a:xfrm>
            <a:off x="57912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0" name="Line 72"/>
          <p:cNvSpPr>
            <a:spLocks noChangeShapeType="1"/>
          </p:cNvSpPr>
          <p:nvPr/>
        </p:nvSpPr>
        <p:spPr bwMode="auto">
          <a:xfrm>
            <a:off x="5791200" y="4267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1" name="Line 73"/>
          <p:cNvSpPr>
            <a:spLocks noChangeShapeType="1"/>
          </p:cNvSpPr>
          <p:nvPr/>
        </p:nvSpPr>
        <p:spPr bwMode="auto">
          <a:xfrm>
            <a:off x="6858000" y="4267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2" name="Line 74"/>
          <p:cNvSpPr>
            <a:spLocks noChangeShapeType="1"/>
          </p:cNvSpPr>
          <p:nvPr/>
        </p:nvSpPr>
        <p:spPr bwMode="auto">
          <a:xfrm flipV="1">
            <a:off x="6858000" y="4724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3" name="Text Box 75"/>
          <p:cNvSpPr txBox="1">
            <a:spLocks noChangeArrowheads="1"/>
          </p:cNvSpPr>
          <p:nvPr/>
        </p:nvSpPr>
        <p:spPr bwMode="auto">
          <a:xfrm>
            <a:off x="7375525" y="4457700"/>
            <a:ext cx="102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800"/>
              <a:t>Compare</a:t>
            </a:r>
          </a:p>
        </p:txBody>
      </p:sp>
      <p:sp>
        <p:nvSpPr>
          <p:cNvPr id="40004" name="Text Box 76"/>
          <p:cNvSpPr txBox="1">
            <a:spLocks noChangeArrowheads="1"/>
          </p:cNvSpPr>
          <p:nvPr/>
        </p:nvSpPr>
        <p:spPr bwMode="auto">
          <a:xfrm>
            <a:off x="6613525" y="410051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/>
              <a:t>H</a:t>
            </a:r>
          </a:p>
        </p:txBody>
      </p:sp>
      <p:sp>
        <p:nvSpPr>
          <p:cNvPr id="40005" name="Line 77"/>
          <p:cNvSpPr>
            <a:spLocks noChangeShapeType="1"/>
          </p:cNvSpPr>
          <p:nvPr/>
        </p:nvSpPr>
        <p:spPr bwMode="auto">
          <a:xfrm flipV="1">
            <a:off x="6705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6" name="Text Box 78"/>
          <p:cNvSpPr txBox="1">
            <a:spLocks noChangeArrowheads="1"/>
          </p:cNvSpPr>
          <p:nvPr/>
        </p:nvSpPr>
        <p:spPr bwMode="auto">
          <a:xfrm>
            <a:off x="3657600" y="1600200"/>
            <a:ext cx="119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/>
              <a:t>Sender A</a:t>
            </a:r>
          </a:p>
        </p:txBody>
      </p:sp>
      <p:sp>
        <p:nvSpPr>
          <p:cNvPr id="40007" name="Text Box 79"/>
          <p:cNvSpPr txBox="1">
            <a:spLocks noChangeArrowheads="1"/>
          </p:cNvSpPr>
          <p:nvPr/>
        </p:nvSpPr>
        <p:spPr bwMode="auto">
          <a:xfrm>
            <a:off x="4419600" y="5562600"/>
            <a:ext cx="1362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/>
              <a:t>Receiver B</a:t>
            </a:r>
          </a:p>
        </p:txBody>
      </p:sp>
    </p:spTree>
    <p:extLst>
      <p:ext uri="{BB962C8B-B14F-4D97-AF65-F5344CB8AC3E}">
        <p14:creationId xmlns:p14="http://schemas.microsoft.com/office/powerpoint/2010/main" val="219004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7321A6E-AE56-4076-ADAD-CBA4BB345625}" type="slidenum">
              <a:rPr lang="en-US" sz="1400"/>
              <a:pPr eaLnBrk="1" hangingPunct="1"/>
              <a:t>55</a:t>
            </a:fld>
            <a:endParaRPr lang="en-US" sz="140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KOMPRESI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Usually after signature and before encryption</a:t>
            </a:r>
          </a:p>
          <a:p>
            <a:pPr lvl="1" eaLnBrk="1" hangingPunct="1"/>
            <a:r>
              <a:rPr lang="en-US" smtClean="0"/>
              <a:t>Preferable to sign uncompressed message -&gt; store them together for future verification</a:t>
            </a:r>
          </a:p>
          <a:p>
            <a:pPr lvl="1" eaLnBrk="1" hangingPunct="1"/>
            <a:r>
              <a:rPr lang="en-US" smtClean="0"/>
              <a:t>PGP’s compression algorithm is not deterministic</a:t>
            </a:r>
          </a:p>
          <a:p>
            <a:pPr lvl="1" eaLnBrk="1" hangingPunct="1"/>
            <a:r>
              <a:rPr lang="en-US" smtClean="0"/>
              <a:t>Encryption after compression strengthen cryptographic security (less redundancy) 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831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1" y="6375400"/>
            <a:ext cx="5562600" cy="19507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 smtClean="0"/>
              <a:t>CSCE 813 - Farkas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E6BE16-2B72-498D-880F-35852E7AD1C6}" type="slidenum">
              <a:rPr lang="en-US" sz="1400"/>
              <a:pPr eaLnBrk="1" hangingPunct="1"/>
              <a:t>56</a:t>
            </a:fld>
            <a:endParaRPr lang="en-US" sz="140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KOMPATIBILITAS E-mail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PGP encryption: arbitrary 8-bit binary stream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Several e-mail system: ASCII text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PGP: converts the binary stream to a stream of printable ASCII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Expands the message by 33%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Converts everything, regardless of content (even ASCII characters)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11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03401"/>
            <a:ext cx="8458198" cy="44704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Soal</a:t>
            </a:r>
            <a:r>
              <a:rPr lang="en-US" sz="2000" dirty="0" smtClean="0"/>
              <a:t> 1:</a:t>
            </a:r>
          </a:p>
          <a:p>
            <a:r>
              <a:rPr lang="en-US" sz="2000" dirty="0" smtClean="0"/>
              <a:t>PGP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mode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dirty="0" smtClean="0"/>
              <a:t> cipher (CFB) CAST-128, </a:t>
            </a: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kebanyakan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enkripsi</a:t>
            </a:r>
            <a:r>
              <a:rPr lang="en-US" sz="2000" dirty="0" smtClean="0"/>
              <a:t> </a:t>
            </a:r>
            <a:r>
              <a:rPr lang="en-US" sz="2000" dirty="0" err="1" smtClean="0"/>
              <a:t>simetris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(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enkripsi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)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rantai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cipher (CBC)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CBC: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E(K,[C</a:t>
            </a:r>
            <a:r>
              <a:rPr lang="en-US" sz="2000" baseline="-25000" dirty="0"/>
              <a:t>i-1</a:t>
            </a:r>
            <a:r>
              <a:rPr lang="en-US" sz="2000" dirty="0" smtClean="0">
                <a:sym typeface="Symbol" panose="05050102010706020507" pitchFamily="18" charset="2"/>
              </a:rPr>
              <a:t>P</a:t>
            </a:r>
            <a:r>
              <a:rPr lang="en-US" sz="2000" baseline="-25000" dirty="0"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]); P</a:t>
            </a:r>
            <a:r>
              <a:rPr lang="en-US" sz="2000" baseline="-25000" dirty="0"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 = C</a:t>
            </a:r>
            <a:r>
              <a:rPr lang="en-US" sz="2000" baseline="-25000" dirty="0">
                <a:sym typeface="Symbol" panose="05050102010706020507" pitchFamily="18" charset="2"/>
              </a:rPr>
              <a:t>i-1</a:t>
            </a:r>
            <a:r>
              <a:rPr lang="en-US" sz="2000" dirty="0" smtClean="0">
                <a:sym typeface="Symbol" panose="05050102010706020507" pitchFamily="18" charset="2"/>
              </a:rPr>
              <a:t>D(</a:t>
            </a:r>
            <a:r>
              <a:rPr lang="en-US" sz="2000" dirty="0" err="1" smtClean="0">
                <a:sym typeface="Symbol" panose="05050102010706020507" pitchFamily="18" charset="2"/>
              </a:rPr>
              <a:t>K,C</a:t>
            </a:r>
            <a:r>
              <a:rPr lang="en-US" sz="2000" baseline="-25000" dirty="0" err="1"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)</a:t>
            </a:r>
          </a:p>
          <a:p>
            <a:r>
              <a:rPr lang="en-US" sz="2000" dirty="0" smtClean="0">
                <a:sym typeface="Symbol" panose="05050102010706020507" pitchFamily="18" charset="2"/>
              </a:rPr>
              <a:t>CFB: </a:t>
            </a:r>
            <a:r>
              <a:rPr lang="en-US" sz="2000" dirty="0" err="1" smtClean="0">
                <a:sym typeface="Symbol" panose="05050102010706020507" pitchFamily="18" charset="2"/>
              </a:rPr>
              <a:t>C</a:t>
            </a:r>
            <a:r>
              <a:rPr lang="en-US" sz="2000" baseline="-25000" dirty="0" err="1"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 = </a:t>
            </a:r>
            <a:r>
              <a:rPr lang="en-US" sz="2000" dirty="0" err="1" smtClean="0">
                <a:sym typeface="Symbol" panose="05050102010706020507" pitchFamily="18" charset="2"/>
              </a:rPr>
              <a:t>P</a:t>
            </a:r>
            <a:r>
              <a:rPr lang="en-US" sz="2000" baseline="-25000" dirty="0" err="1">
                <a:sym typeface="Symbol" panose="05050102010706020507" pitchFamily="18" charset="2"/>
              </a:rPr>
              <a:t>i</a:t>
            </a:r>
            <a:r>
              <a:rPr lang="en-US" sz="2000" dirty="0" err="1" smtClean="0">
                <a:sym typeface="Symbol" panose="05050102010706020507" pitchFamily="18" charset="2"/>
              </a:rPr>
              <a:t>E</a:t>
            </a:r>
            <a:r>
              <a:rPr lang="en-US" sz="2000" dirty="0" smtClean="0">
                <a:sym typeface="Symbol" panose="05050102010706020507" pitchFamily="18" charset="2"/>
              </a:rPr>
              <a:t>(K,C</a:t>
            </a:r>
            <a:r>
              <a:rPr lang="en-US" sz="2000" baseline="-25000" dirty="0">
                <a:sym typeface="Symbol" panose="05050102010706020507" pitchFamily="18" charset="2"/>
              </a:rPr>
              <a:t>i-1</a:t>
            </a:r>
            <a:r>
              <a:rPr lang="en-US" sz="2000" dirty="0" smtClean="0">
                <a:sym typeface="Symbol" panose="05050102010706020507" pitchFamily="18" charset="2"/>
              </a:rPr>
              <a:t>); P</a:t>
            </a:r>
            <a:r>
              <a:rPr lang="en-US" sz="2000" baseline="-25000" dirty="0">
                <a:sym typeface="Symbol" panose="05050102010706020507" pitchFamily="18" charset="2"/>
              </a:rPr>
              <a:t>i</a:t>
            </a:r>
            <a:r>
              <a:rPr lang="en-US" sz="2000" dirty="0" smtClean="0">
                <a:sym typeface="Symbol" panose="05050102010706020507" pitchFamily="18" charset="2"/>
              </a:rPr>
              <a:t> = </a:t>
            </a:r>
            <a:r>
              <a:rPr lang="en-US" sz="2000" dirty="0" err="1" smtClean="0">
                <a:sym typeface="Symbol" panose="05050102010706020507" pitchFamily="18" charset="2"/>
              </a:rPr>
              <a:t>C</a:t>
            </a:r>
            <a:r>
              <a:rPr lang="en-US" sz="2000" baseline="-25000" dirty="0" err="1">
                <a:sym typeface="Symbol" panose="05050102010706020507" pitchFamily="18" charset="2"/>
              </a:rPr>
              <a:t>i</a:t>
            </a:r>
            <a:r>
              <a:rPr lang="en-US" sz="2000" dirty="0" err="1" smtClean="0">
                <a:sym typeface="Symbol" panose="05050102010706020507" pitchFamily="18" charset="2"/>
              </a:rPr>
              <a:t>E</a:t>
            </a:r>
            <a:r>
              <a:rPr lang="en-US" sz="2000" dirty="0" smtClean="0">
                <a:sym typeface="Symbol" panose="05050102010706020507" pitchFamily="18" charset="2"/>
              </a:rPr>
              <a:t>(K,C</a:t>
            </a:r>
            <a:r>
              <a:rPr lang="en-US" sz="2000" baseline="-25000" dirty="0">
                <a:sym typeface="Symbol" panose="05050102010706020507" pitchFamily="18" charset="2"/>
              </a:rPr>
              <a:t>i-1</a:t>
            </a:r>
            <a:r>
              <a:rPr lang="en-US" sz="2000" dirty="0" smtClean="0">
                <a:sym typeface="Symbol" panose="05050102010706020507" pitchFamily="18" charset="2"/>
              </a:rPr>
              <a:t>)</a:t>
            </a:r>
          </a:p>
          <a:p>
            <a:r>
              <a:rPr lang="en-US" sz="2000" dirty="0" err="1" smtClean="0">
                <a:sym typeface="Symbol" panose="05050102010706020507" pitchFamily="18" charset="2"/>
              </a:rPr>
              <a:t>Kedua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rumus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tersebut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menghasilkan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tingkat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keamanan</a:t>
            </a:r>
            <a:r>
              <a:rPr lang="en-US" sz="2000" dirty="0" smtClean="0">
                <a:sym typeface="Symbol" panose="05050102010706020507" pitchFamily="18" charset="2"/>
              </a:rPr>
              <a:t> yang </a:t>
            </a:r>
            <a:r>
              <a:rPr lang="en-US" sz="2000" dirty="0" err="1" smtClean="0">
                <a:sym typeface="Symbol" panose="05050102010706020507" pitchFamily="18" charset="2"/>
              </a:rPr>
              <a:t>sama</a:t>
            </a:r>
            <a:r>
              <a:rPr lang="en-US" sz="2000" dirty="0" smtClean="0">
                <a:sym typeface="Symbol" panose="05050102010706020507" pitchFamily="18" charset="2"/>
              </a:rPr>
              <a:t>. </a:t>
            </a:r>
            <a:r>
              <a:rPr lang="en-US" sz="2000" dirty="0" err="1" smtClean="0">
                <a:sym typeface="Symbol" panose="05050102010706020507" pitchFamily="18" charset="2"/>
              </a:rPr>
              <a:t>Jelaskan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alasan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mengapa</a:t>
            </a:r>
            <a:r>
              <a:rPr lang="en-US" sz="2000" dirty="0" smtClean="0">
                <a:sym typeface="Symbol" panose="05050102010706020507" pitchFamily="18" charset="2"/>
              </a:rPr>
              <a:t> PGP </a:t>
            </a:r>
            <a:r>
              <a:rPr lang="en-US" sz="2000" dirty="0" err="1" smtClean="0">
                <a:sym typeface="Symbol" panose="05050102010706020507" pitchFamily="18" charset="2"/>
              </a:rPr>
              <a:t>menggunakan</a:t>
            </a:r>
            <a:r>
              <a:rPr lang="en-US" sz="2000" dirty="0" smtClean="0">
                <a:sym typeface="Symbol" panose="05050102010706020507" pitchFamily="18" charset="2"/>
              </a:rPr>
              <a:t> mode CFB!</a:t>
            </a:r>
          </a:p>
        </p:txBody>
      </p:sp>
    </p:spTree>
    <p:extLst>
      <p:ext uri="{BB962C8B-B14F-4D97-AF65-F5344CB8AC3E}">
        <p14:creationId xmlns:p14="http://schemas.microsoft.com/office/powerpoint/2010/main" val="232516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Farkas</a:t>
            </a:r>
            <a:r>
              <a:rPr lang="en-US" dirty="0" smtClean="0"/>
              <a:t>, “Application Layer Security”, University of South Carolina, 2014</a:t>
            </a:r>
          </a:p>
          <a:p>
            <a:r>
              <a:rPr lang="en-US" dirty="0" smtClean="0"/>
              <a:t>C.A. Gunter, “Network Security Architectures”, University of Pennsylvania, 2004</a:t>
            </a:r>
          </a:p>
          <a:p>
            <a:r>
              <a:rPr lang="en-US" dirty="0" smtClean="0"/>
              <a:t>R. </a:t>
            </a:r>
            <a:r>
              <a:rPr lang="en-US" dirty="0" err="1" smtClean="0"/>
              <a:t>Niederhagen</a:t>
            </a:r>
            <a:r>
              <a:rPr lang="en-US" dirty="0" smtClean="0"/>
              <a:t>, “</a:t>
            </a:r>
            <a:r>
              <a:rPr lang="en-US" dirty="0" err="1" smtClean="0"/>
              <a:t>IPSec</a:t>
            </a:r>
            <a:r>
              <a:rPr lang="en-US" dirty="0" smtClean="0"/>
              <a:t> and SSL/TLS”, Eindhoven University of Technology,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6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9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perlindungan</a:t>
            </a:r>
            <a:r>
              <a:rPr lang="en-US" sz="3600" dirty="0" smtClean="0"/>
              <a:t> lapis </a:t>
            </a:r>
            <a:r>
              <a:rPr lang="en-US" sz="3600" dirty="0" err="1" smtClean="0"/>
              <a:t>fisik</a:t>
            </a:r>
            <a:endParaRPr lang="en-US" sz="3600" dirty="0"/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Hide signal </a:t>
            </a:r>
          </a:p>
          <a:p>
            <a:pPr lvl="1"/>
            <a:r>
              <a:rPr lang="en-US" dirty="0"/>
              <a:t>Spread spectrum</a:t>
            </a:r>
          </a:p>
          <a:p>
            <a:r>
              <a:rPr lang="en-US" dirty="0"/>
              <a:t>Emission security</a:t>
            </a:r>
          </a:p>
          <a:p>
            <a:pPr lvl="1"/>
            <a:r>
              <a:rPr lang="en-US" dirty="0"/>
              <a:t>Radio emissions (Tempest)</a:t>
            </a:r>
          </a:p>
          <a:p>
            <a:pPr lvl="1"/>
            <a:r>
              <a:rPr lang="en-US" dirty="0"/>
              <a:t>Power emissions</a:t>
            </a:r>
          </a:p>
        </p:txBody>
      </p:sp>
    </p:spTree>
    <p:extLst>
      <p:ext uri="{BB962C8B-B14F-4D97-AF65-F5344CB8AC3E}">
        <p14:creationId xmlns:p14="http://schemas.microsoft.com/office/powerpoint/2010/main" val="292813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Keamanan</a:t>
            </a:r>
            <a:r>
              <a:rPr lang="en-US" dirty="0" smtClean="0"/>
              <a:t> lapis </a:t>
            </a:r>
            <a:r>
              <a:rPr lang="en-US" dirty="0" err="1" smtClean="0"/>
              <a:t>datalink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213"/>
          <a:stretch/>
        </p:blipFill>
        <p:spPr>
          <a:xfrm>
            <a:off x="68249" y="1981200"/>
            <a:ext cx="907575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8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ChangeArrowheads="1"/>
          </p:cNvSpPr>
          <p:nvPr/>
        </p:nvSpPr>
        <p:spPr bwMode="auto">
          <a:xfrm>
            <a:off x="228600" y="4876800"/>
            <a:ext cx="1905000" cy="685800"/>
          </a:xfrm>
          <a:prstGeom prst="rect">
            <a:avLst/>
          </a:prstGeom>
          <a:solidFill>
            <a:schemeClr val="bg2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5955" name="Rectangle 3"/>
          <p:cNvSpPr>
            <a:spLocks noChangeArrowheads="1"/>
          </p:cNvSpPr>
          <p:nvPr/>
        </p:nvSpPr>
        <p:spPr bwMode="auto">
          <a:xfrm>
            <a:off x="228600" y="41910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65956" name="Rectangle 4"/>
          <p:cNvSpPr>
            <a:spLocks noChangeArrowheads="1"/>
          </p:cNvSpPr>
          <p:nvPr/>
        </p:nvSpPr>
        <p:spPr bwMode="auto">
          <a:xfrm>
            <a:off x="228600" y="35052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765957" name="Rectangle 5"/>
          <p:cNvSpPr>
            <a:spLocks noChangeArrowheads="1"/>
          </p:cNvSpPr>
          <p:nvPr/>
        </p:nvSpPr>
        <p:spPr bwMode="auto">
          <a:xfrm>
            <a:off x="228600" y="28194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65958" name="Rectangle 6"/>
          <p:cNvSpPr>
            <a:spLocks noChangeArrowheads="1"/>
          </p:cNvSpPr>
          <p:nvPr/>
        </p:nvSpPr>
        <p:spPr bwMode="auto">
          <a:xfrm>
            <a:off x="7086600" y="48768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5959" name="Rectangle 7"/>
          <p:cNvSpPr>
            <a:spLocks noChangeArrowheads="1"/>
          </p:cNvSpPr>
          <p:nvPr/>
        </p:nvSpPr>
        <p:spPr bwMode="auto">
          <a:xfrm>
            <a:off x="7086600" y="41910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65960" name="Rectangle 8"/>
          <p:cNvSpPr>
            <a:spLocks noChangeArrowheads="1"/>
          </p:cNvSpPr>
          <p:nvPr/>
        </p:nvSpPr>
        <p:spPr bwMode="auto">
          <a:xfrm>
            <a:off x="7086600" y="35052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Transport</a:t>
            </a:r>
          </a:p>
        </p:txBody>
      </p:sp>
      <p:sp>
        <p:nvSpPr>
          <p:cNvPr id="765961" name="Rectangle 9"/>
          <p:cNvSpPr>
            <a:spLocks noChangeArrowheads="1"/>
          </p:cNvSpPr>
          <p:nvPr/>
        </p:nvSpPr>
        <p:spPr bwMode="auto">
          <a:xfrm>
            <a:off x="7086600" y="28194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65962" name="Rectangle 10"/>
          <p:cNvSpPr>
            <a:spLocks noChangeArrowheads="1"/>
          </p:cNvSpPr>
          <p:nvPr/>
        </p:nvSpPr>
        <p:spPr bwMode="auto">
          <a:xfrm>
            <a:off x="2514600" y="4876800"/>
            <a:ext cx="990600" cy="685800"/>
          </a:xfrm>
          <a:prstGeom prst="rect">
            <a:avLst/>
          </a:prstGeom>
          <a:solidFill>
            <a:schemeClr val="bg2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5963" name="Rectangle 11"/>
          <p:cNvSpPr>
            <a:spLocks noChangeArrowheads="1"/>
          </p:cNvSpPr>
          <p:nvPr/>
        </p:nvSpPr>
        <p:spPr bwMode="auto">
          <a:xfrm>
            <a:off x="2514600" y="41910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65964" name="Rectangle 12"/>
          <p:cNvSpPr>
            <a:spLocks noChangeArrowheads="1"/>
          </p:cNvSpPr>
          <p:nvPr/>
        </p:nvSpPr>
        <p:spPr bwMode="auto">
          <a:xfrm>
            <a:off x="4800600" y="4876800"/>
            <a:ext cx="9906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5965" name="Rectangle 13"/>
          <p:cNvSpPr>
            <a:spLocks noChangeArrowheads="1"/>
          </p:cNvSpPr>
          <p:nvPr/>
        </p:nvSpPr>
        <p:spPr bwMode="auto">
          <a:xfrm>
            <a:off x="4800600" y="4191000"/>
            <a:ext cx="19050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76596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Enkripsi</a:t>
            </a:r>
            <a:r>
              <a:rPr lang="en-US" dirty="0" smtClean="0"/>
              <a:t> lapis </a:t>
            </a:r>
            <a:r>
              <a:rPr lang="en-US" dirty="0" err="1" smtClean="0"/>
              <a:t>datalink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-hop</a:t>
            </a:r>
            <a:endParaRPr lang="en-US" dirty="0"/>
          </a:p>
        </p:txBody>
      </p:sp>
      <p:sp>
        <p:nvSpPr>
          <p:cNvPr id="765967" name="Text Box 15"/>
          <p:cNvSpPr txBox="1">
            <a:spLocks noChangeArrowheads="1"/>
          </p:cNvSpPr>
          <p:nvPr/>
        </p:nvSpPr>
        <p:spPr bwMode="auto">
          <a:xfrm>
            <a:off x="685800" y="19050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2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765968" name="Text Box 16"/>
          <p:cNvSpPr txBox="1">
            <a:spLocks noChangeArrowheads="1"/>
          </p:cNvSpPr>
          <p:nvPr/>
        </p:nvSpPr>
        <p:spPr bwMode="auto">
          <a:xfrm>
            <a:off x="7696200" y="19050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2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765969" name="Text Box 17"/>
          <p:cNvSpPr txBox="1">
            <a:spLocks noChangeArrowheads="1"/>
          </p:cNvSpPr>
          <p:nvPr/>
        </p:nvSpPr>
        <p:spPr bwMode="auto">
          <a:xfrm>
            <a:off x="2955925" y="19050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2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765970" name="Text Box 18"/>
          <p:cNvSpPr txBox="1">
            <a:spLocks noChangeArrowheads="1"/>
          </p:cNvSpPr>
          <p:nvPr/>
        </p:nvSpPr>
        <p:spPr bwMode="auto">
          <a:xfrm>
            <a:off x="5257800" y="190500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2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765971" name="Rectangle 19"/>
          <p:cNvSpPr>
            <a:spLocks noChangeArrowheads="1"/>
          </p:cNvSpPr>
          <p:nvPr/>
        </p:nvSpPr>
        <p:spPr bwMode="auto">
          <a:xfrm>
            <a:off x="3505200" y="4876800"/>
            <a:ext cx="9144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5972" name="Rectangle 20"/>
          <p:cNvSpPr>
            <a:spLocks noChangeArrowheads="1"/>
          </p:cNvSpPr>
          <p:nvPr/>
        </p:nvSpPr>
        <p:spPr bwMode="auto">
          <a:xfrm>
            <a:off x="5791200" y="4876800"/>
            <a:ext cx="914400" cy="6858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385415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Enkripsi</a:t>
            </a:r>
            <a:r>
              <a:rPr lang="en-US" dirty="0" smtClean="0"/>
              <a:t> lapis </a:t>
            </a:r>
            <a:r>
              <a:rPr lang="en-US" dirty="0" err="1" smtClean="0"/>
              <a:t>datalink</a:t>
            </a:r>
            <a:endParaRPr lang="en-US" dirty="0"/>
          </a:p>
        </p:txBody>
      </p:sp>
      <p:sp>
        <p:nvSpPr>
          <p:cNvPr id="766979" name="Rectangle 3"/>
          <p:cNvSpPr>
            <a:spLocks noChangeArrowheads="1"/>
          </p:cNvSpPr>
          <p:nvPr/>
        </p:nvSpPr>
        <p:spPr bwMode="auto">
          <a:xfrm>
            <a:off x="7467600" y="3124200"/>
            <a:ext cx="1524000" cy="609600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6980" name="Rectangle 4"/>
          <p:cNvSpPr>
            <a:spLocks noChangeArrowheads="1"/>
          </p:cNvSpPr>
          <p:nvPr/>
        </p:nvSpPr>
        <p:spPr bwMode="auto">
          <a:xfrm>
            <a:off x="153988" y="3125788"/>
            <a:ext cx="1527175" cy="612775"/>
          </a:xfrm>
          <a:prstGeom prst="rect">
            <a:avLst/>
          </a:prstGeom>
          <a:solidFill>
            <a:schemeClr val="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Link</a:t>
            </a:r>
          </a:p>
        </p:txBody>
      </p:sp>
      <p:sp>
        <p:nvSpPr>
          <p:cNvPr id="766981" name="Rectangle 5"/>
          <p:cNvSpPr>
            <a:spLocks noChangeArrowheads="1"/>
          </p:cNvSpPr>
          <p:nvPr/>
        </p:nvSpPr>
        <p:spPr bwMode="auto">
          <a:xfrm>
            <a:off x="1676400" y="3124200"/>
            <a:ext cx="1527175" cy="612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766982" name="Rectangle 6"/>
          <p:cNvSpPr>
            <a:spLocks noChangeArrowheads="1"/>
          </p:cNvSpPr>
          <p:nvPr/>
        </p:nvSpPr>
        <p:spPr bwMode="auto">
          <a:xfrm>
            <a:off x="3200400" y="3124200"/>
            <a:ext cx="1527175" cy="612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TCP</a:t>
            </a:r>
          </a:p>
        </p:txBody>
      </p:sp>
      <p:sp>
        <p:nvSpPr>
          <p:cNvPr id="766983" name="Rectangle 7"/>
          <p:cNvSpPr>
            <a:spLocks noChangeArrowheads="1"/>
          </p:cNvSpPr>
          <p:nvPr/>
        </p:nvSpPr>
        <p:spPr bwMode="auto">
          <a:xfrm>
            <a:off x="4724400" y="3124200"/>
            <a:ext cx="2743200" cy="612775"/>
          </a:xfrm>
          <a:prstGeom prst="rect">
            <a:avLst/>
          </a:prstGeom>
          <a:solidFill>
            <a:schemeClr val="folHlink"/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Application</a:t>
            </a:r>
          </a:p>
        </p:txBody>
      </p:sp>
      <p:sp>
        <p:nvSpPr>
          <p:cNvPr id="766984" name="Rectangle 8"/>
          <p:cNvSpPr>
            <a:spLocks noChangeArrowheads="1"/>
          </p:cNvSpPr>
          <p:nvPr/>
        </p:nvSpPr>
        <p:spPr bwMode="auto">
          <a:xfrm>
            <a:off x="838200" y="2667000"/>
            <a:ext cx="7315200" cy="1600200"/>
          </a:xfrm>
          <a:prstGeom prst="rect">
            <a:avLst/>
          </a:prstGeom>
          <a:solidFill>
            <a:srgbClr val="DDDDDD">
              <a:alpha val="50000"/>
            </a:srgbClr>
          </a:solidFill>
          <a:ln w="25400" cap="sq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6985" name="Text Box 9"/>
          <p:cNvSpPr txBox="1">
            <a:spLocks noChangeArrowheads="1"/>
          </p:cNvSpPr>
          <p:nvPr/>
        </p:nvSpPr>
        <p:spPr bwMode="auto">
          <a:xfrm>
            <a:off x="3581400" y="2133600"/>
            <a:ext cx="143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54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panose="02020603050405020304" pitchFamily="18" charset="0"/>
              </a:rPr>
              <a:t>Encrypted</a:t>
            </a:r>
          </a:p>
        </p:txBody>
      </p:sp>
    </p:spTree>
    <p:extLst>
      <p:ext uri="{BB962C8B-B14F-4D97-AF65-F5344CB8AC3E}">
        <p14:creationId xmlns:p14="http://schemas.microsoft.com/office/powerpoint/2010/main" val="338767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1195</TotalTime>
  <Words>1867</Words>
  <Application>Microsoft Office PowerPoint</Application>
  <PresentationFormat>On-screen Show (4:3)</PresentationFormat>
  <Paragraphs>580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Cambria</vt:lpstr>
      <vt:lpstr>Century Gothic</vt:lpstr>
      <vt:lpstr>Symbol</vt:lpstr>
      <vt:lpstr>Times New Roman</vt:lpstr>
      <vt:lpstr>Wingdings</vt:lpstr>
      <vt:lpstr>Crimson landscape design template</vt:lpstr>
      <vt:lpstr>APPLICATION LAYER SECURITY</vt:lpstr>
      <vt:lpstr>PowerPoint Presentation</vt:lpstr>
      <vt:lpstr>PowerPoint Presentation</vt:lpstr>
      <vt:lpstr>Keamanan pada Lapisan</vt:lpstr>
      <vt:lpstr>Kriptografi pada susunan tcp/ip</vt:lpstr>
      <vt:lpstr>Masalah perlindungan lapis fisik</vt:lpstr>
      <vt:lpstr>Keamanan lapis datalink</vt:lpstr>
      <vt:lpstr>Enkripsi lapis datalink satu-hop</vt:lpstr>
      <vt:lpstr>Enkripsi lapis datalink</vt:lpstr>
      <vt:lpstr>Keamanan lapis datalink</vt:lpstr>
      <vt:lpstr>Keamanan lapis jaringan</vt:lpstr>
      <vt:lpstr>Mode Transpor lapis jaringan</vt:lpstr>
      <vt:lpstr>Mode tunnel lapis jaringan</vt:lpstr>
      <vt:lpstr>Pilihan lokasi kemanan jaringan</vt:lpstr>
      <vt:lpstr>Keamanan lapis jaringan</vt:lpstr>
      <vt:lpstr>Keamanan lapis jaringan</vt:lpstr>
      <vt:lpstr>Keamanan lapis transpor</vt:lpstr>
      <vt:lpstr>Enkripsi lapis transpor</vt:lpstr>
      <vt:lpstr>Keamanan lapis transpor</vt:lpstr>
      <vt:lpstr>Keamanan lapis transpor</vt:lpstr>
      <vt:lpstr>Keamanan lapis transpor</vt:lpstr>
      <vt:lpstr>KEAMANAN LAPIS APLIKASI</vt:lpstr>
      <vt:lpstr>PowerPoint Presentation</vt:lpstr>
      <vt:lpstr>PowerPoint Presentation</vt:lpstr>
      <vt:lpstr>Keamanan Lapis aplikasi</vt:lpstr>
      <vt:lpstr>Keamanan lapis aplikasi</vt:lpstr>
      <vt:lpstr>Keamanan lapis aplikasi</vt:lpstr>
      <vt:lpstr>Penyediaan keamanan</vt:lpstr>
      <vt:lpstr>Otentikasi dan penyebaran kunci</vt:lpstr>
      <vt:lpstr>Komponen Kerberos</vt:lpstr>
      <vt:lpstr>Sistem Tiket</vt:lpstr>
      <vt:lpstr>Kerberos </vt:lpstr>
      <vt:lpstr>VERSI Kerberos</vt:lpstr>
      <vt:lpstr>PENGUATAAN KEAMANAN PROTOKOL APLIKASI</vt:lpstr>
      <vt:lpstr>AKSES TERMINAL</vt:lpstr>
      <vt:lpstr>SSH</vt:lpstr>
      <vt:lpstr>VERSI SSH</vt:lpstr>
      <vt:lpstr>SSH</vt:lpstr>
      <vt:lpstr>KUNCI V1 SSH</vt:lpstr>
      <vt:lpstr>SESI SSH</vt:lpstr>
      <vt:lpstr>SESI SSH</vt:lpstr>
      <vt:lpstr>KEAMANAN SURAT ELEKTRONIK</vt:lpstr>
      <vt:lpstr>SURAT ELEKTRONIK</vt:lpstr>
      <vt:lpstr>PENDEKATAN Secure E-mail</vt:lpstr>
      <vt:lpstr>Pretty Good Privacy</vt:lpstr>
      <vt:lpstr>PENGGUNAAN PGP</vt:lpstr>
      <vt:lpstr>MENGAPA PGP?</vt:lpstr>
      <vt:lpstr>LAYANAN PGP</vt:lpstr>
      <vt:lpstr>LAYANAN PGP</vt:lpstr>
      <vt:lpstr>OTENTIKASI</vt:lpstr>
      <vt:lpstr>OTENTIKASI</vt:lpstr>
      <vt:lpstr>KERAHASIAAN</vt:lpstr>
      <vt:lpstr>KERAHASIAAN</vt:lpstr>
      <vt:lpstr>KERAHASIAAN DAN OTENTIKASI</vt:lpstr>
      <vt:lpstr>KOMPRESI</vt:lpstr>
      <vt:lpstr>KOMPATIBILITAS E-mail</vt:lpstr>
      <vt:lpstr>Latihan</vt:lpstr>
      <vt:lpstr>References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LAYER SECURITY</dc:title>
  <dc:creator>ida.wahidah</dc:creator>
  <cp:lastModifiedBy>ridhanegara</cp:lastModifiedBy>
  <cp:revision>29</cp:revision>
  <dcterms:created xsi:type="dcterms:W3CDTF">2016-11-21T23:57:21Z</dcterms:created>
  <dcterms:modified xsi:type="dcterms:W3CDTF">2017-04-18T20:47:31Z</dcterms:modified>
</cp:coreProperties>
</file>