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0"/>
  </p:notesMasterIdLst>
  <p:sldIdLst>
    <p:sldId id="258" r:id="rId2"/>
    <p:sldId id="259" r:id="rId3"/>
    <p:sldId id="261" r:id="rId4"/>
    <p:sldId id="262" r:id="rId5"/>
    <p:sldId id="331" r:id="rId6"/>
    <p:sldId id="313" r:id="rId7"/>
    <p:sldId id="314" r:id="rId8"/>
    <p:sldId id="315" r:id="rId9"/>
    <p:sldId id="316" r:id="rId10"/>
    <p:sldId id="317" r:id="rId11"/>
    <p:sldId id="323" r:id="rId12"/>
    <p:sldId id="324" r:id="rId13"/>
    <p:sldId id="325" r:id="rId14"/>
    <p:sldId id="263" r:id="rId15"/>
    <p:sldId id="264" r:id="rId16"/>
    <p:sldId id="332" r:id="rId17"/>
    <p:sldId id="333" r:id="rId18"/>
    <p:sldId id="334" r:id="rId19"/>
    <p:sldId id="335" r:id="rId20"/>
    <p:sldId id="336" r:id="rId21"/>
    <p:sldId id="337" r:id="rId22"/>
    <p:sldId id="338" r:id="rId23"/>
    <p:sldId id="266" r:id="rId24"/>
    <p:sldId id="303" r:id="rId25"/>
    <p:sldId id="304" r:id="rId26"/>
    <p:sldId id="305" r:id="rId27"/>
    <p:sldId id="339" r:id="rId28"/>
    <p:sldId id="340" r:id="rId2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46" d="100"/>
          <a:sy n="46" d="100"/>
        </p:scale>
        <p:origin x="-12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247394-98C4-495C-A77E-E79407CEDB62}" type="datetimeFigureOut">
              <a:rPr lang="id-ID" smtClean="0"/>
              <a:pPr/>
              <a:t>26/09/2012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08FC15-6B30-4228-BD18-2F3B02FCBCAE}"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3224DC-FD34-473E-9C62-8B937F862393}" type="slidenum">
              <a:rPr lang="en-US"/>
              <a:pPr/>
              <a:t>14</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r>
              <a:rPr lang="en-US"/>
              <a:t>Tanpa voip</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1FC5F7-9F20-4B7B-BB42-5FA72BEAC108}" type="slidenum">
              <a:rPr lang="en-US"/>
              <a:pPr/>
              <a:t>15</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a:t>Memakai voip</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A06FE6D-3FAF-4636-A88F-5D65ED9B9058}" type="datetimeFigureOut">
              <a:rPr lang="id-ID" smtClean="0"/>
              <a:pPr/>
              <a:t>26/09/2012</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916ECB86-7222-4D0B-8278-2EBF3BB618D6}"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06FE6D-3FAF-4636-A88F-5D65ED9B9058}" type="datetimeFigureOut">
              <a:rPr lang="id-ID" smtClean="0"/>
              <a:pPr/>
              <a:t>26/09/2012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16ECB86-7222-4D0B-8278-2EBF3BB618D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06FE6D-3FAF-4636-A88F-5D65ED9B9058}" type="datetimeFigureOut">
              <a:rPr lang="id-ID" smtClean="0"/>
              <a:pPr/>
              <a:t>26/09/2012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16ECB86-7222-4D0B-8278-2EBF3BB618D6}"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1162050" y="6243638"/>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657600" y="6243638"/>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042150" y="6243638"/>
            <a:ext cx="1905000" cy="457200"/>
          </a:xfrm>
        </p:spPr>
        <p:txBody>
          <a:bodyPr/>
          <a:lstStyle>
            <a:lvl1pPr>
              <a:defRPr/>
            </a:lvl1pPr>
          </a:lstStyle>
          <a:p>
            <a:fld id="{B6957895-90FD-4966-B93A-9950A94741E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06FE6D-3FAF-4636-A88F-5D65ED9B9058}" type="datetimeFigureOut">
              <a:rPr lang="id-ID" smtClean="0"/>
              <a:pPr/>
              <a:t>26/09/2012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16ECB86-7222-4D0B-8278-2EBF3BB618D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A06FE6D-3FAF-4636-A88F-5D65ED9B9058}" type="datetimeFigureOut">
              <a:rPr lang="id-ID" smtClean="0"/>
              <a:pPr/>
              <a:t>26/09/2012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16ECB86-7222-4D0B-8278-2EBF3BB618D6}"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06FE6D-3FAF-4636-A88F-5D65ED9B9058}" type="datetimeFigureOut">
              <a:rPr lang="id-ID" smtClean="0"/>
              <a:pPr/>
              <a:t>26/09/2012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16ECB86-7222-4D0B-8278-2EBF3BB618D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A06FE6D-3FAF-4636-A88F-5D65ED9B9058}" type="datetimeFigureOut">
              <a:rPr lang="id-ID" smtClean="0"/>
              <a:pPr/>
              <a:t>26/09/2012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16ECB86-7222-4D0B-8278-2EBF3BB618D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06FE6D-3FAF-4636-A88F-5D65ED9B9058}" type="datetimeFigureOut">
              <a:rPr lang="id-ID" smtClean="0"/>
              <a:pPr/>
              <a:t>26/09/2012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16ECB86-7222-4D0B-8278-2EBF3BB618D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6FE6D-3FAF-4636-A88F-5D65ED9B9058}" type="datetimeFigureOut">
              <a:rPr lang="id-ID" smtClean="0"/>
              <a:pPr/>
              <a:t>26/09/2012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16ECB86-7222-4D0B-8278-2EBF3BB618D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06FE6D-3FAF-4636-A88F-5D65ED9B9058}" type="datetimeFigureOut">
              <a:rPr lang="id-ID" smtClean="0"/>
              <a:pPr/>
              <a:t>26/09/2012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16ECB86-7222-4D0B-8278-2EBF3BB618D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A06FE6D-3FAF-4636-A88F-5D65ED9B9058}" type="datetimeFigureOut">
              <a:rPr lang="id-ID" smtClean="0"/>
              <a:pPr/>
              <a:t>26/09/2012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916ECB86-7222-4D0B-8278-2EBF3BB618D6}"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A06FE6D-3FAF-4636-A88F-5D65ED9B9058}" type="datetimeFigureOut">
              <a:rPr lang="id-ID" smtClean="0"/>
              <a:pPr/>
              <a:t>26/09/2012</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6ECB86-7222-4D0B-8278-2EBF3BB618D6}"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48740" y="1760220"/>
            <a:ext cx="6705600" cy="2209800"/>
          </a:xfrm>
        </p:spPr>
        <p:txBody>
          <a:bodyPr/>
          <a:lstStyle/>
          <a:p>
            <a:pPr algn="ctr"/>
            <a:r>
              <a:rPr lang="en-US" sz="2800" b="1" dirty="0"/>
              <a:t>VOICE OVER INTERNET PROTOCOL</a:t>
            </a:r>
            <a:br>
              <a:rPr lang="en-US" sz="2800" b="1" dirty="0"/>
            </a:br>
            <a:r>
              <a:rPr lang="en-US" sz="2800" b="1" dirty="0"/>
              <a:t>(VOIP)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Gateway (FXO/FXS)</a:t>
            </a:r>
          </a:p>
        </p:txBody>
      </p:sp>
      <p:sp>
        <p:nvSpPr>
          <p:cNvPr id="10243" name="Rectangle 3"/>
          <p:cNvSpPr>
            <a:spLocks noGrp="1" noChangeArrowheads="1"/>
          </p:cNvSpPr>
          <p:nvPr>
            <p:ph idx="1"/>
          </p:nvPr>
        </p:nvSpPr>
        <p:spPr/>
        <p:txBody>
          <a:bodyPr/>
          <a:lstStyle/>
          <a:p>
            <a:pPr>
              <a:buFont typeface="Wingdings" pitchFamily="2" charset="2"/>
              <a:buNone/>
            </a:pPr>
            <a:r>
              <a:rPr lang="en-US" dirty="0" err="1"/>
              <a:t>Adalah</a:t>
            </a:r>
            <a:r>
              <a:rPr lang="en-US" dirty="0"/>
              <a:t> </a:t>
            </a:r>
            <a:r>
              <a:rPr lang="en-US" dirty="0" err="1"/>
              <a:t>sebuah</a:t>
            </a:r>
            <a:r>
              <a:rPr lang="en-US" dirty="0"/>
              <a:t> </a:t>
            </a:r>
            <a:r>
              <a:rPr lang="en-US" dirty="0" err="1"/>
              <a:t>alat</a:t>
            </a:r>
            <a:r>
              <a:rPr lang="en-US" dirty="0"/>
              <a:t> </a:t>
            </a:r>
            <a:r>
              <a:rPr lang="en-US" dirty="0" err="1" smtClean="0"/>
              <a:t>ya</a:t>
            </a:r>
            <a:r>
              <a:rPr lang="id-ID" dirty="0" smtClean="0"/>
              <a:t>n</a:t>
            </a:r>
            <a:r>
              <a:rPr lang="en-US" dirty="0" smtClean="0"/>
              <a:t>g </a:t>
            </a:r>
            <a:r>
              <a:rPr lang="en-US" dirty="0" err="1"/>
              <a:t>merubah</a:t>
            </a:r>
            <a:r>
              <a:rPr lang="en-US" dirty="0"/>
              <a:t> voice call </a:t>
            </a:r>
            <a:r>
              <a:rPr lang="en-US" dirty="0" err="1"/>
              <a:t>atau</a:t>
            </a:r>
            <a:r>
              <a:rPr lang="en-US" dirty="0"/>
              <a:t> fax </a:t>
            </a:r>
            <a:r>
              <a:rPr lang="en-US" dirty="0" err="1"/>
              <a:t>secara</a:t>
            </a:r>
            <a:r>
              <a:rPr lang="en-US" dirty="0"/>
              <a:t> </a:t>
            </a:r>
            <a:r>
              <a:rPr lang="en-US" dirty="0" err="1"/>
              <a:t>realtime</a:t>
            </a:r>
            <a:r>
              <a:rPr lang="en-US" dirty="0"/>
              <a:t> </a:t>
            </a:r>
            <a:r>
              <a:rPr lang="en-US" dirty="0" err="1"/>
              <a:t>antara</a:t>
            </a:r>
            <a:r>
              <a:rPr lang="en-US" dirty="0"/>
              <a:t> PSTN </a:t>
            </a:r>
            <a:r>
              <a:rPr lang="en-US" dirty="0" err="1"/>
              <a:t>dan</a:t>
            </a:r>
            <a:r>
              <a:rPr lang="en-US" dirty="0"/>
              <a:t> IP Network.</a:t>
            </a:r>
          </a:p>
          <a:p>
            <a:pPr>
              <a:buFont typeface="Wingdings" pitchFamily="2" charset="2"/>
              <a:buNone/>
            </a:pPr>
            <a:r>
              <a:rPr lang="en-US" dirty="0"/>
              <a:t>	</a:t>
            </a:r>
            <a:r>
              <a:rPr lang="en-US" dirty="0" err="1"/>
              <a:t>Tugas</a:t>
            </a:r>
            <a:r>
              <a:rPr lang="en-US" dirty="0"/>
              <a:t> </a:t>
            </a:r>
            <a:r>
              <a:rPr lang="en-US" dirty="0" err="1"/>
              <a:t>utama</a:t>
            </a:r>
            <a:r>
              <a:rPr lang="en-US" dirty="0"/>
              <a:t> </a:t>
            </a:r>
            <a:r>
              <a:rPr lang="en-US" dirty="0" err="1"/>
              <a:t>dari</a:t>
            </a:r>
            <a:r>
              <a:rPr lang="en-US" dirty="0"/>
              <a:t> gateway </a:t>
            </a:r>
            <a:r>
              <a:rPr lang="en-US" dirty="0" err="1"/>
              <a:t>adalah</a:t>
            </a:r>
            <a:r>
              <a:rPr lang="en-US" dirty="0"/>
              <a:t> </a:t>
            </a:r>
            <a:r>
              <a:rPr lang="en-US" dirty="0" err="1"/>
              <a:t>melakukan</a:t>
            </a:r>
            <a:r>
              <a:rPr lang="en-US" dirty="0"/>
              <a:t> </a:t>
            </a:r>
            <a:r>
              <a:rPr lang="en-US" dirty="0" err="1"/>
              <a:t>kompresi</a:t>
            </a:r>
            <a:r>
              <a:rPr lang="en-US" dirty="0"/>
              <a:t>/</a:t>
            </a:r>
            <a:r>
              <a:rPr lang="en-US" dirty="0" err="1"/>
              <a:t>dekompresi</a:t>
            </a:r>
            <a:r>
              <a:rPr lang="en-US" dirty="0"/>
              <a:t> voice call </a:t>
            </a:r>
            <a:r>
              <a:rPr lang="en-US" dirty="0" err="1"/>
              <a:t>atau</a:t>
            </a:r>
            <a:r>
              <a:rPr lang="en-US" dirty="0"/>
              <a:t> fax, </a:t>
            </a:r>
            <a:r>
              <a:rPr lang="en-US" dirty="0" err="1"/>
              <a:t>Pemaketan</a:t>
            </a:r>
            <a:r>
              <a:rPr lang="en-US" dirty="0"/>
              <a:t>, call routing </a:t>
            </a:r>
            <a:r>
              <a:rPr lang="en-US" dirty="0" err="1"/>
              <a:t>dan</a:t>
            </a:r>
            <a:r>
              <a:rPr lang="en-US" dirty="0"/>
              <a:t> control signaling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CODEC</a:t>
            </a:r>
          </a:p>
        </p:txBody>
      </p:sp>
      <p:sp>
        <p:nvSpPr>
          <p:cNvPr id="38915" name="Rectangle 3"/>
          <p:cNvSpPr>
            <a:spLocks noGrp="1" noChangeArrowheads="1"/>
          </p:cNvSpPr>
          <p:nvPr>
            <p:ph idx="1"/>
          </p:nvPr>
        </p:nvSpPr>
        <p:spPr/>
        <p:txBody>
          <a:bodyPr/>
          <a:lstStyle/>
          <a:p>
            <a:pPr>
              <a:lnSpc>
                <a:spcPct val="80000"/>
              </a:lnSpc>
            </a:pPr>
            <a:r>
              <a:rPr lang="en-US" sz="2000"/>
              <a:t>CODEC, Coder Decoder</a:t>
            </a:r>
          </a:p>
          <a:p>
            <a:pPr>
              <a:lnSpc>
                <a:spcPct val="80000"/>
              </a:lnSpc>
            </a:pPr>
            <a:r>
              <a:rPr lang="en-US" sz="2000"/>
              <a:t>Alat dengan seperangkat aturan yang mengatur bagaimana sinyal suara analog didigitalkan</a:t>
            </a:r>
          </a:p>
          <a:p>
            <a:pPr>
              <a:lnSpc>
                <a:spcPct val="80000"/>
              </a:lnSpc>
            </a:pPr>
            <a:r>
              <a:rPr lang="en-US" sz="2000"/>
              <a:t>Alat yang dimaksud dapat diimplementasikan dalam bentuk hardware maupun software, dan aturan-aturan itu berbunyi seperti, seberapa besar sinyal-sinyal suara analog itu dibuffer dalam sebuah frame, seberapa lama dibuffer, kemudian diproses dengan perhitungan matematis apa </a:t>
            </a:r>
          </a:p>
          <a:p>
            <a:pPr>
              <a:lnSpc>
                <a:spcPct val="80000"/>
              </a:lnSpc>
            </a:pPr>
            <a:r>
              <a:rPr lang="en-US" sz="2000"/>
              <a:t>Codec mempengaruhi kebutuhan bandwidth untuk VoIP, semakin kecil bitrate sinyal digital yang dihasilkan Codec, maka semakin baik codec tersebut. Namun perhitungan matematis yang dilakukannya menjadi semakin rumit dan ini mempengaruhi kualitas suara setelah di-decode</a:t>
            </a:r>
          </a:p>
          <a:p>
            <a:pPr>
              <a:lnSpc>
                <a:spcPct val="80000"/>
              </a:lnSpc>
            </a:pPr>
            <a:r>
              <a:rPr lang="en-US" sz="2000"/>
              <a:t>Kualitas suara biasa dihitung dengan metoda MOS, Most Opinion Score. Metode ini memberi nilai rata-rata kualitas suara antara 1 sampai 5 dimana 1 artinya buruk dan 5 artinya baik.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Kebutuhan Bandwidth</a:t>
            </a:r>
          </a:p>
        </p:txBody>
      </p:sp>
      <p:sp>
        <p:nvSpPr>
          <p:cNvPr id="40963" name="Rectangle 3"/>
          <p:cNvSpPr>
            <a:spLocks noGrp="1" noChangeArrowheads="1"/>
          </p:cNvSpPr>
          <p:nvPr>
            <p:ph idx="1"/>
          </p:nvPr>
        </p:nvSpPr>
        <p:spPr/>
        <p:txBody>
          <a:bodyPr/>
          <a:lstStyle/>
          <a:p>
            <a:pPr>
              <a:lnSpc>
                <a:spcPct val="80000"/>
              </a:lnSpc>
            </a:pPr>
            <a:r>
              <a:rPr lang="en-US" sz="2000" dirty="0"/>
              <a:t>NEB, Nominal Ethernet Bandwidth</a:t>
            </a:r>
          </a:p>
          <a:p>
            <a:pPr lvl="1">
              <a:lnSpc>
                <a:spcPct val="80000"/>
              </a:lnSpc>
            </a:pPr>
            <a:r>
              <a:rPr lang="en-US" sz="1800" dirty="0" err="1"/>
              <a:t>Kebutuhan</a:t>
            </a:r>
            <a:r>
              <a:rPr lang="en-US" sz="1800" dirty="0"/>
              <a:t> bandwidth minimum per call</a:t>
            </a:r>
          </a:p>
          <a:p>
            <a:pPr lvl="1">
              <a:lnSpc>
                <a:spcPct val="80000"/>
              </a:lnSpc>
            </a:pPr>
            <a:r>
              <a:rPr lang="en-US" sz="1800" dirty="0" err="1"/>
              <a:t>Ingat</a:t>
            </a:r>
            <a:r>
              <a:rPr lang="en-US" sz="1800" dirty="0"/>
              <a:t> </a:t>
            </a:r>
            <a:r>
              <a:rPr lang="en-US" sz="1800" dirty="0" err="1"/>
              <a:t>bahwa</a:t>
            </a:r>
            <a:r>
              <a:rPr lang="en-US" sz="1800" dirty="0"/>
              <a:t> </a:t>
            </a:r>
            <a:r>
              <a:rPr lang="en-US" sz="1800" dirty="0" err="1"/>
              <a:t>dengan</a:t>
            </a:r>
            <a:r>
              <a:rPr lang="en-US" sz="1800" dirty="0"/>
              <a:t> SIP, bandwidth </a:t>
            </a:r>
            <a:r>
              <a:rPr lang="en-US" sz="1800" dirty="0" err="1"/>
              <a:t>untuk</a:t>
            </a:r>
            <a:r>
              <a:rPr lang="en-US" sz="1800" dirty="0"/>
              <a:t> media (voice </a:t>
            </a:r>
            <a:r>
              <a:rPr lang="en-US" sz="1800" dirty="0" err="1"/>
              <a:t>dan</a:t>
            </a:r>
            <a:r>
              <a:rPr lang="en-US" sz="1800" dirty="0"/>
              <a:t> video) </a:t>
            </a:r>
            <a:r>
              <a:rPr lang="en-US" sz="1800" dirty="0" err="1"/>
              <a:t>disediakan</a:t>
            </a:r>
            <a:r>
              <a:rPr lang="en-US" sz="1800" dirty="0"/>
              <a:t> </a:t>
            </a:r>
            <a:r>
              <a:rPr lang="en-US" sz="1800" dirty="0" err="1"/>
              <a:t>oleh</a:t>
            </a:r>
            <a:r>
              <a:rPr lang="en-US" sz="1800" dirty="0"/>
              <a:t> peer (client), </a:t>
            </a:r>
            <a:r>
              <a:rPr lang="en-US" sz="1800" dirty="0" err="1"/>
              <a:t>sehingga</a:t>
            </a:r>
            <a:r>
              <a:rPr lang="en-US" sz="1800" dirty="0"/>
              <a:t> server </a:t>
            </a:r>
            <a:r>
              <a:rPr lang="en-US" sz="1800" dirty="0" err="1"/>
              <a:t>tidak</a:t>
            </a:r>
            <a:r>
              <a:rPr lang="en-US" sz="1800" dirty="0"/>
              <a:t> </a:t>
            </a:r>
            <a:r>
              <a:rPr lang="en-US" sz="1800" dirty="0" err="1"/>
              <a:t>perlu</a:t>
            </a:r>
            <a:r>
              <a:rPr lang="en-US" sz="1800" dirty="0"/>
              <a:t> </a:t>
            </a:r>
            <a:r>
              <a:rPr lang="en-US" sz="1800" dirty="0" err="1"/>
              <a:t>menyediakan</a:t>
            </a:r>
            <a:r>
              <a:rPr lang="en-US" sz="1800" dirty="0"/>
              <a:t> bandwidth </a:t>
            </a:r>
            <a:r>
              <a:rPr lang="en-US" sz="1800" dirty="0" err="1"/>
              <a:t>sebesar</a:t>
            </a:r>
            <a:r>
              <a:rPr lang="en-US" sz="1800" dirty="0"/>
              <a:t> N x NEB (</a:t>
            </a:r>
            <a:r>
              <a:rPr lang="en-US" sz="1800" dirty="0" err="1"/>
              <a:t>dengan</a:t>
            </a:r>
            <a:r>
              <a:rPr lang="en-US" sz="1800" dirty="0"/>
              <a:t> N </a:t>
            </a:r>
            <a:r>
              <a:rPr lang="en-US" sz="1800" dirty="0" err="1"/>
              <a:t>adalah</a:t>
            </a:r>
            <a:r>
              <a:rPr lang="en-US" sz="1800" dirty="0"/>
              <a:t> </a:t>
            </a:r>
            <a:r>
              <a:rPr lang="en-US" sz="1800" dirty="0" err="1"/>
              <a:t>jumlah</a:t>
            </a:r>
            <a:r>
              <a:rPr lang="en-US" sz="1800" dirty="0"/>
              <a:t> user logged in)</a:t>
            </a:r>
          </a:p>
          <a:p>
            <a:pPr>
              <a:lnSpc>
                <a:spcPct val="80000"/>
              </a:lnSpc>
            </a:pPr>
            <a:r>
              <a:rPr lang="en-US" sz="2000" dirty="0" err="1"/>
              <a:t>Beberapa</a:t>
            </a:r>
            <a:r>
              <a:rPr lang="en-US" sz="2000" dirty="0"/>
              <a:t> </a:t>
            </a:r>
            <a:r>
              <a:rPr lang="en-US" sz="2000" dirty="0" err="1"/>
              <a:t>hasil</a:t>
            </a:r>
            <a:r>
              <a:rPr lang="en-US" sz="2000" dirty="0"/>
              <a:t> </a:t>
            </a:r>
            <a:r>
              <a:rPr lang="en-US" sz="2000" dirty="0" err="1"/>
              <a:t>penelitian</a:t>
            </a:r>
            <a:r>
              <a:rPr lang="en-US" sz="2000" dirty="0"/>
              <a:t> </a:t>
            </a:r>
            <a:r>
              <a:rPr lang="en-US" sz="2000" dirty="0" err="1"/>
              <a:t>dan</a:t>
            </a:r>
            <a:r>
              <a:rPr lang="en-US" sz="2000" dirty="0"/>
              <a:t> </a:t>
            </a:r>
            <a:r>
              <a:rPr lang="en-US" sz="2000" dirty="0" err="1"/>
              <a:t>perhitungan</a:t>
            </a:r>
            <a:r>
              <a:rPr lang="en-US" sz="2000" dirty="0"/>
              <a:t>:</a:t>
            </a:r>
          </a:p>
          <a:p>
            <a:pPr>
              <a:lnSpc>
                <a:spcPct val="80000"/>
              </a:lnSpc>
              <a:buFont typeface="Wingdings" pitchFamily="2" charset="2"/>
              <a:buNone/>
            </a:pPr>
            <a:r>
              <a:rPr lang="en-US" sz="2000" dirty="0"/>
              <a:t>		</a:t>
            </a:r>
            <a:r>
              <a:rPr lang="en-US" sz="2000" b="1" dirty="0"/>
              <a:t>Codec    	BR        		NEB </a:t>
            </a:r>
            <a:br>
              <a:rPr lang="en-US" sz="2000" b="1" dirty="0"/>
            </a:br>
            <a:r>
              <a:rPr lang="en-US" sz="2000" dirty="0"/>
              <a:t> 	G.711     	</a:t>
            </a:r>
            <a:r>
              <a:rPr lang="en-US" sz="2000" dirty="0" smtClean="0"/>
              <a:t>               64</a:t>
            </a:r>
            <a:r>
              <a:rPr lang="en-US" sz="2000" dirty="0"/>
              <a:t> Kbps    	87.2 Kbps </a:t>
            </a:r>
            <a:br>
              <a:rPr lang="en-US" sz="2000" dirty="0"/>
            </a:br>
            <a:r>
              <a:rPr lang="en-US" sz="2000" dirty="0"/>
              <a:t> 	G.729     	8 Kbps     	31.2 Kbps </a:t>
            </a:r>
            <a:br>
              <a:rPr lang="en-US" sz="2000" dirty="0"/>
            </a:br>
            <a:r>
              <a:rPr lang="en-US" sz="2000" dirty="0"/>
              <a:t> 	G.723.1   	6.4 Kbps   	21.9 Kbps </a:t>
            </a:r>
            <a:br>
              <a:rPr lang="en-US" sz="2000" dirty="0"/>
            </a:br>
            <a:r>
              <a:rPr lang="en-US" sz="2000" dirty="0"/>
              <a:t> 	G.723.1   	5.3 Kbps   	20.8 Kbps </a:t>
            </a:r>
            <a:br>
              <a:rPr lang="en-US" sz="2000" dirty="0"/>
            </a:br>
            <a:r>
              <a:rPr lang="en-US" sz="2000" dirty="0"/>
              <a:t> 	G.726     	32 Kbps    	55.2 Kbps </a:t>
            </a:r>
            <a:br>
              <a:rPr lang="en-US" sz="2000" dirty="0"/>
            </a:br>
            <a:r>
              <a:rPr lang="en-US" sz="2000" dirty="0"/>
              <a:t>	G.726     	24 Kbps    	47.2 Kbps </a:t>
            </a:r>
            <a:br>
              <a:rPr lang="en-US" sz="2000" dirty="0"/>
            </a:br>
            <a:r>
              <a:rPr lang="en-US" sz="2000" dirty="0"/>
              <a:t>	G.728     	16 Kbps    	31.5 Kbps </a:t>
            </a:r>
          </a:p>
          <a:p>
            <a:pPr>
              <a:lnSpc>
                <a:spcPct val="80000"/>
              </a:lnSpc>
              <a:buFont typeface="Wingdings" pitchFamily="2" charset="2"/>
              <a:buNone/>
            </a:pPr>
            <a:endParaRPr lang="en-US" sz="2000" dirty="0"/>
          </a:p>
          <a:p>
            <a:pPr>
              <a:lnSpc>
                <a:spcPct val="80000"/>
              </a:lnSpc>
              <a:buFont typeface="Wingdings" pitchFamily="2" charset="2"/>
              <a:buNone/>
            </a:pPr>
            <a:r>
              <a:rPr lang="en-US" sz="900" dirty="0"/>
              <a:t>	</a:t>
            </a:r>
            <a:r>
              <a:rPr lang="en-US" sz="1000" dirty="0" err="1"/>
              <a:t>Sumber</a:t>
            </a:r>
            <a:r>
              <a:rPr lang="en-US" sz="1000" dirty="0"/>
              <a:t>: Cisco, http://www.cisco.com/en/US/tech/tk652/tk698/technologies_tech_note09186a0080094ae2.shtml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Tips Menghemat Bandwidth</a:t>
            </a:r>
          </a:p>
        </p:txBody>
      </p:sp>
      <p:sp>
        <p:nvSpPr>
          <p:cNvPr id="41987" name="Rectangle 3"/>
          <p:cNvSpPr>
            <a:spLocks noGrp="1" noChangeArrowheads="1"/>
          </p:cNvSpPr>
          <p:nvPr>
            <p:ph idx="1"/>
          </p:nvPr>
        </p:nvSpPr>
        <p:spPr/>
        <p:txBody>
          <a:bodyPr/>
          <a:lstStyle/>
          <a:p>
            <a:pPr>
              <a:lnSpc>
                <a:spcPct val="80000"/>
              </a:lnSpc>
            </a:pPr>
            <a:r>
              <a:rPr lang="en-US" sz="2000"/>
              <a:t>Gunakan codec dengan NEB minimum seperti G.723.1 pada 5.3 kbps, bila memerlukan MOS yang lebih baik, gunakan G.729</a:t>
            </a:r>
          </a:p>
          <a:p>
            <a:pPr>
              <a:lnSpc>
                <a:spcPct val="80000"/>
              </a:lnSpc>
            </a:pPr>
            <a:r>
              <a:rPr lang="en-US" sz="2000"/>
              <a:t>Gunakan segala daya upaya untuk menghemat bandwidth seperti penggunaan VAD (Voice Activity Detection), Silence Supressor dan AEC (Auto Echo Cancellation)</a:t>
            </a:r>
          </a:p>
          <a:p>
            <a:pPr>
              <a:lnSpc>
                <a:spcPct val="80000"/>
              </a:lnSpc>
            </a:pPr>
            <a:r>
              <a:rPr lang="en-US" sz="2000"/>
              <a:t>Pada beberapa phone (softphone maupun hardphone), anda dapat mengatur besar </a:t>
            </a:r>
            <a:r>
              <a:rPr lang="en-US" sz="2000" i="1"/>
              <a:t>payload</a:t>
            </a:r>
            <a:r>
              <a:rPr lang="en-US" sz="2000"/>
              <a:t> dan/atau mengatur besar </a:t>
            </a:r>
            <a:r>
              <a:rPr lang="en-US" sz="2000" i="1"/>
              <a:t>buffer</a:t>
            </a:r>
            <a:r>
              <a:rPr lang="en-US" sz="2000"/>
              <a:t> atau lamanya </a:t>
            </a:r>
            <a:r>
              <a:rPr lang="en-US" sz="2000" i="1"/>
              <a:t>payload</a:t>
            </a:r>
            <a:r>
              <a:rPr lang="en-US" sz="2000"/>
              <a:t> tersebut di-</a:t>
            </a:r>
            <a:r>
              <a:rPr lang="en-US" sz="2000" i="1"/>
              <a:t>buffer</a:t>
            </a:r>
            <a:r>
              <a:rPr lang="en-US" sz="2000"/>
              <a:t>. </a:t>
            </a:r>
          </a:p>
          <a:p>
            <a:pPr lvl="1">
              <a:lnSpc>
                <a:spcPct val="80000"/>
              </a:lnSpc>
            </a:pPr>
            <a:r>
              <a:rPr lang="en-US" sz="2000"/>
              <a:t>Semakin besar </a:t>
            </a:r>
            <a:r>
              <a:rPr lang="en-US" sz="2000" i="1"/>
              <a:t>payload</a:t>
            </a:r>
            <a:r>
              <a:rPr lang="en-US" sz="2000"/>
              <a:t> dapat memperkecil kebutuhan bandwidth</a:t>
            </a:r>
          </a:p>
          <a:p>
            <a:pPr lvl="1">
              <a:lnSpc>
                <a:spcPct val="80000"/>
              </a:lnSpc>
            </a:pPr>
            <a:r>
              <a:rPr lang="en-US" sz="2000"/>
              <a:t>Semakin besar </a:t>
            </a:r>
            <a:r>
              <a:rPr lang="en-US" sz="2000" i="1"/>
              <a:t>buffer</a:t>
            </a:r>
            <a:r>
              <a:rPr lang="en-US" sz="2000"/>
              <a:t> dapat memperbaiki kualitas suara</a:t>
            </a:r>
          </a:p>
          <a:p>
            <a:pPr lvl="1">
              <a:lnSpc>
                <a:spcPct val="80000"/>
              </a:lnSpc>
            </a:pPr>
            <a:r>
              <a:rPr lang="en-US" sz="2000"/>
              <a:t>Namun kedua proses tersebut dapat menyebabkan delay komunikasi yang relatif besar</a:t>
            </a:r>
            <a:endParaRPr lang="en-US" sz="2000" i="1"/>
          </a:p>
          <a:p>
            <a:pPr>
              <a:lnSpc>
                <a:spcPct val="80000"/>
              </a:lnSpc>
            </a:pPr>
            <a:r>
              <a:rPr lang="en-US" sz="2000"/>
              <a:t>Gunakan gateway yang mampu menerapkan cRTP  (compressed RTP) atau ROHC (RObust Header Compression)</a:t>
            </a:r>
          </a:p>
          <a:p>
            <a:pPr>
              <a:lnSpc>
                <a:spcPct val="80000"/>
              </a:lnSpc>
            </a:pPr>
            <a:endParaRPr lang="en-US" sz="20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p:cNvPicPr>
            <a:picLocks noChangeAspect="1" noChangeArrowheads="1"/>
          </p:cNvPicPr>
          <p:nvPr/>
        </p:nvPicPr>
        <p:blipFill>
          <a:blip r:embed="rId3" cstate="print"/>
          <a:srcRect/>
          <a:stretch>
            <a:fillRect/>
          </a:stretch>
        </p:blipFill>
        <p:spPr bwMode="auto">
          <a:xfrm>
            <a:off x="457200" y="762000"/>
            <a:ext cx="8305800" cy="5726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p:cNvPicPr>
            <a:picLocks noChangeAspect="1" noChangeArrowheads="1"/>
          </p:cNvPicPr>
          <p:nvPr/>
        </p:nvPicPr>
        <p:blipFill>
          <a:blip r:embed="rId3" cstate="print"/>
          <a:srcRect/>
          <a:stretch>
            <a:fillRect/>
          </a:stretch>
        </p:blipFill>
        <p:spPr bwMode="auto">
          <a:xfrm>
            <a:off x="152400" y="914400"/>
            <a:ext cx="8915400" cy="5707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80060" y="475488"/>
            <a:ext cx="8229600" cy="1143000"/>
          </a:xfrm>
        </p:spPr>
        <p:txBody>
          <a:bodyPr>
            <a:normAutofit fontScale="90000"/>
          </a:bodyPr>
          <a:lstStyle/>
          <a:p>
            <a:pPr marL="838200" indent="-838200"/>
            <a:r>
              <a:rPr lang="it-IT" sz="4000" b="1" dirty="0"/>
              <a:t>Paket VoIP (1)</a:t>
            </a:r>
            <a:r>
              <a:rPr lang="en-US" sz="4000" b="1" i="1" dirty="0"/>
              <a:t/>
            </a:r>
            <a:br>
              <a:rPr lang="en-US" sz="4000" b="1" i="1" dirty="0"/>
            </a:br>
            <a:endParaRPr lang="en-US" sz="4000" b="1" i="1" dirty="0"/>
          </a:p>
        </p:txBody>
      </p:sp>
      <p:sp>
        <p:nvSpPr>
          <p:cNvPr id="23555" name="Rectangle 3"/>
          <p:cNvSpPr>
            <a:spLocks noGrp="1" noChangeArrowheads="1"/>
          </p:cNvSpPr>
          <p:nvPr>
            <p:ph idx="1"/>
          </p:nvPr>
        </p:nvSpPr>
        <p:spPr>
          <a:xfrm>
            <a:off x="533400" y="1066800"/>
            <a:ext cx="8229600" cy="3962400"/>
          </a:xfrm>
        </p:spPr>
        <p:txBody>
          <a:bodyPr/>
          <a:lstStyle/>
          <a:p>
            <a:r>
              <a:rPr lang="it-IT" dirty="0"/>
              <a:t>Tiap paket VoIP terdiri atas dua bagian, yakni </a:t>
            </a:r>
            <a:r>
              <a:rPr lang="it-IT" i="1" dirty="0"/>
              <a:t>header </a:t>
            </a:r>
            <a:r>
              <a:rPr lang="it-IT" dirty="0"/>
              <a:t>dan </a:t>
            </a:r>
            <a:r>
              <a:rPr lang="it-IT" i="1" dirty="0"/>
              <a:t>payload </a:t>
            </a:r>
            <a:r>
              <a:rPr lang="it-IT" dirty="0"/>
              <a:t>(beban). </a:t>
            </a:r>
          </a:p>
          <a:p>
            <a:r>
              <a:rPr lang="it-IT" dirty="0"/>
              <a:t>Header terdiri atas :</a:t>
            </a:r>
          </a:p>
          <a:p>
            <a:pPr lvl="1"/>
            <a:r>
              <a:rPr lang="it-IT" dirty="0"/>
              <a:t>IP </a:t>
            </a:r>
            <a:r>
              <a:rPr lang="it-IT" i="1" dirty="0"/>
              <a:t>header</a:t>
            </a:r>
            <a:r>
              <a:rPr lang="it-IT" dirty="0"/>
              <a:t>, </a:t>
            </a:r>
          </a:p>
          <a:p>
            <a:pPr lvl="1"/>
            <a:r>
              <a:rPr lang="it-IT" i="1" dirty="0"/>
              <a:t>Real-time Transport Protocol (RTP) header, </a:t>
            </a:r>
          </a:p>
          <a:p>
            <a:pPr lvl="1"/>
            <a:r>
              <a:rPr lang="it-IT" i="1" dirty="0"/>
              <a:t>User Datagram Protocol (UDP) header, </a:t>
            </a:r>
          </a:p>
          <a:p>
            <a:pPr lvl="1"/>
            <a:r>
              <a:rPr lang="it-IT" i="1" dirty="0"/>
              <a:t>Ethernet header</a:t>
            </a:r>
            <a:r>
              <a:rPr lang="en-US" dirty="0"/>
              <a:t> </a:t>
            </a:r>
          </a:p>
        </p:txBody>
      </p:sp>
      <p:sp>
        <p:nvSpPr>
          <p:cNvPr id="23557" name="Rectangle 5"/>
          <p:cNvSpPr>
            <a:spLocks noChangeArrowheads="1"/>
          </p:cNvSpPr>
          <p:nvPr/>
        </p:nvSpPr>
        <p:spPr bwMode="auto">
          <a:xfrm>
            <a:off x="0" y="3005138"/>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23556" name="Object 4"/>
          <p:cNvGraphicFramePr>
            <a:graphicFrameLocks noChangeAspect="1"/>
          </p:cNvGraphicFramePr>
          <p:nvPr/>
        </p:nvGraphicFramePr>
        <p:xfrm>
          <a:off x="228600" y="4724400"/>
          <a:ext cx="8686800" cy="1844675"/>
        </p:xfrm>
        <a:graphic>
          <a:graphicData uri="http://schemas.openxmlformats.org/presentationml/2006/ole">
            <p:oleObj spid="_x0000_s45058" r:id="rId3" imgW="7234733" imgH="1617878" progId="Visio.Drawing.11">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marL="838200" indent="-838200"/>
            <a:r>
              <a:rPr lang="it-IT" sz="4000" b="1"/>
              <a:t>Paket VoIP (2)</a:t>
            </a:r>
            <a:r>
              <a:rPr lang="en-US" sz="4000" b="1" i="1"/>
              <a:t/>
            </a:r>
            <a:br>
              <a:rPr lang="en-US" sz="4000" b="1" i="1"/>
            </a:br>
            <a:endParaRPr lang="en-US" sz="4000" b="1" i="1"/>
          </a:p>
        </p:txBody>
      </p:sp>
      <p:sp>
        <p:nvSpPr>
          <p:cNvPr id="25603" name="Rectangle 3"/>
          <p:cNvSpPr>
            <a:spLocks noGrp="1" noChangeArrowheads="1"/>
          </p:cNvSpPr>
          <p:nvPr>
            <p:ph idx="1"/>
          </p:nvPr>
        </p:nvSpPr>
        <p:spPr/>
        <p:txBody>
          <a:bodyPr/>
          <a:lstStyle/>
          <a:p>
            <a:r>
              <a:rPr lang="it-IT"/>
              <a:t>IP</a:t>
            </a:r>
            <a:r>
              <a:rPr lang="it-IT" i="1"/>
              <a:t> header </a:t>
            </a:r>
            <a:r>
              <a:rPr lang="it-IT"/>
              <a:t>bertugas menyimpan informasi </a:t>
            </a:r>
            <a:r>
              <a:rPr lang="it-IT" i="1"/>
              <a:t>routing</a:t>
            </a:r>
            <a:r>
              <a:rPr lang="it-IT"/>
              <a:t> untuk mengirimkan paket-paket ke tujuan. </a:t>
            </a:r>
          </a:p>
          <a:p>
            <a:r>
              <a:rPr lang="it-IT"/>
              <a:t>Pada setiap </a:t>
            </a:r>
            <a:r>
              <a:rPr lang="it-IT" i="1"/>
              <a:t>header</a:t>
            </a:r>
            <a:r>
              <a:rPr lang="it-IT"/>
              <a:t> IP disertakan tipe layanan atau </a:t>
            </a:r>
            <a:r>
              <a:rPr lang="it-IT" i="1"/>
              <a:t> Type of Service </a:t>
            </a:r>
            <a:r>
              <a:rPr lang="it-IT"/>
              <a:t>(ToS) yang memungkinkan paket tertentu seperti paket suara diperlakukan berbeda dengan paket yang </a:t>
            </a:r>
            <a:r>
              <a:rPr lang="it-IT" i="1"/>
              <a:t>non real-time.</a:t>
            </a:r>
            <a:endParaRPr lang="en-US" i="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it-IT" sz="4000" b="1"/>
              <a:t>Paket VoIP (3)</a:t>
            </a:r>
            <a:r>
              <a:rPr lang="en-US" sz="4000" b="1" i="1"/>
              <a:t/>
            </a:r>
            <a:br>
              <a:rPr lang="en-US" sz="4000" b="1" i="1"/>
            </a:br>
            <a:endParaRPr lang="en-US" sz="4000" b="1" i="1"/>
          </a:p>
        </p:txBody>
      </p:sp>
      <p:sp>
        <p:nvSpPr>
          <p:cNvPr id="26627" name="Rectangle 3"/>
          <p:cNvSpPr>
            <a:spLocks noGrp="1" noChangeArrowheads="1"/>
          </p:cNvSpPr>
          <p:nvPr>
            <p:ph idx="1"/>
          </p:nvPr>
        </p:nvSpPr>
        <p:spPr/>
        <p:txBody>
          <a:bodyPr/>
          <a:lstStyle/>
          <a:p>
            <a:r>
              <a:rPr lang="it-IT"/>
              <a:t>UDP </a:t>
            </a:r>
            <a:r>
              <a:rPr lang="it-IT" i="1"/>
              <a:t>header </a:t>
            </a:r>
            <a:r>
              <a:rPr lang="it-IT"/>
              <a:t>memiliki ciri tertentu yaitu tidak menjamin paket akan mencapai tujuan sehingga UDP cocok digunakan  pada aplikasi </a:t>
            </a:r>
            <a:r>
              <a:rPr lang="it-IT" i="1"/>
              <a:t>voice real time </a:t>
            </a:r>
            <a:r>
              <a:rPr lang="it-IT"/>
              <a:t>yang sangat peka terhadap </a:t>
            </a:r>
            <a:r>
              <a:rPr lang="it-IT" i="1"/>
              <a:t>delay </a:t>
            </a:r>
            <a:r>
              <a:rPr lang="it-IT"/>
              <a:t>dan </a:t>
            </a:r>
            <a:r>
              <a:rPr lang="it-IT" i="1"/>
              <a:t>latency.</a:t>
            </a:r>
            <a:endParaRPr lang="en-US" i="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r>
              <a:rPr lang="it-IT" sz="4400" b="1" dirty="0"/>
              <a:t>Paket VoIP (4) </a:t>
            </a:r>
            <a:endParaRPr lang="en-US" sz="4400" b="1" i="1" dirty="0"/>
          </a:p>
        </p:txBody>
      </p:sp>
      <p:sp>
        <p:nvSpPr>
          <p:cNvPr id="24579" name="Rectangle 3"/>
          <p:cNvSpPr>
            <a:spLocks noGrp="1" noChangeArrowheads="1"/>
          </p:cNvSpPr>
          <p:nvPr>
            <p:ph idx="1"/>
          </p:nvPr>
        </p:nvSpPr>
        <p:spPr/>
        <p:txBody>
          <a:bodyPr/>
          <a:lstStyle/>
          <a:p>
            <a:pPr>
              <a:lnSpc>
                <a:spcPct val="90000"/>
              </a:lnSpc>
            </a:pPr>
            <a:r>
              <a:rPr lang="it-IT" dirty="0"/>
              <a:t>RTP </a:t>
            </a:r>
            <a:r>
              <a:rPr lang="it-IT" i="1" dirty="0"/>
              <a:t>header </a:t>
            </a:r>
            <a:r>
              <a:rPr lang="it-IT" dirty="0"/>
              <a:t>adalah header yang dapat dimanfaatkan untuk melakukan </a:t>
            </a:r>
            <a:r>
              <a:rPr lang="it-IT" i="1" dirty="0"/>
              <a:t>framing</a:t>
            </a:r>
            <a:r>
              <a:rPr lang="it-IT" dirty="0"/>
              <a:t> dan segmentasi data </a:t>
            </a:r>
            <a:r>
              <a:rPr lang="it-IT" i="1" dirty="0"/>
              <a:t>real time. </a:t>
            </a:r>
          </a:p>
          <a:p>
            <a:pPr>
              <a:lnSpc>
                <a:spcPct val="90000"/>
              </a:lnSpc>
            </a:pPr>
            <a:r>
              <a:rPr lang="it-IT" dirty="0"/>
              <a:t>RTP tidak mendukung realibilitas paket untuk sampai tujuan. </a:t>
            </a:r>
          </a:p>
          <a:p>
            <a:pPr>
              <a:lnSpc>
                <a:spcPct val="90000"/>
              </a:lnSpc>
            </a:pPr>
            <a:r>
              <a:rPr lang="it-IT" dirty="0"/>
              <a:t>RTP menggunakan protokol kendali yang disebut RTCP (</a:t>
            </a:r>
            <a:r>
              <a:rPr lang="it-IT" i="1" dirty="0"/>
              <a:t>Real Time Control Protocol</a:t>
            </a:r>
            <a:r>
              <a:rPr lang="it-IT" dirty="0"/>
              <a:t>) yang mengendalikan QoS dan sinkroniasi media stream yang berbeda</a:t>
            </a:r>
            <a:r>
              <a:rPr lang="en-US"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Overview</a:t>
            </a:r>
          </a:p>
        </p:txBody>
      </p:sp>
      <p:sp>
        <p:nvSpPr>
          <p:cNvPr id="7171" name="Rectangle 3"/>
          <p:cNvSpPr>
            <a:spLocks noGrp="1" noChangeArrowheads="1"/>
          </p:cNvSpPr>
          <p:nvPr>
            <p:ph idx="1"/>
          </p:nvPr>
        </p:nvSpPr>
        <p:spPr/>
        <p:txBody>
          <a:bodyPr>
            <a:normAutofit lnSpcReduction="10000"/>
          </a:bodyPr>
          <a:lstStyle/>
          <a:p>
            <a:pPr>
              <a:lnSpc>
                <a:spcPct val="80000"/>
              </a:lnSpc>
            </a:pPr>
            <a:r>
              <a:rPr lang="nl-NL" sz="2800"/>
              <a:t>VoIP (Voice Over Internet Protocol) merupakan suatu teknologi yang memanfaatkan Internet Protokol untuk menyediakan komunikasi voice secara elektronis dan real time. </a:t>
            </a:r>
          </a:p>
          <a:p>
            <a:pPr>
              <a:lnSpc>
                <a:spcPct val="80000"/>
              </a:lnSpc>
            </a:pPr>
            <a:r>
              <a:rPr lang="nl-NL" sz="2800"/>
              <a:t>Teknologi ini muncul melengkapi teknologi voice secara circuit switch dan menawarkan fitur yang beragam. </a:t>
            </a:r>
          </a:p>
          <a:p>
            <a:pPr>
              <a:lnSpc>
                <a:spcPct val="80000"/>
              </a:lnSpc>
            </a:pPr>
            <a:r>
              <a:rPr lang="nl-NL" sz="2800"/>
              <a:t>Terdapat dua protokol signaling dalam VoIP yaitu H.323 dan SIP. </a:t>
            </a:r>
          </a:p>
          <a:p>
            <a:pPr>
              <a:lnSpc>
                <a:spcPct val="80000"/>
              </a:lnSpc>
            </a:pPr>
            <a:r>
              <a:rPr lang="nl-NL" sz="2800"/>
              <a:t>Model konfigurasi VoIP dapat dilakukan dalam tiga skenario, yaitu </a:t>
            </a:r>
            <a:r>
              <a:rPr lang="nl-NL" sz="2800" i="1"/>
              <a:t>PC to PC, PC to Phone, dan Phone to Phone.</a:t>
            </a:r>
            <a:endParaRPr lang="en-US" sz="2800" i="1"/>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228600"/>
            <a:ext cx="8229600" cy="639763"/>
          </a:xfrm>
        </p:spPr>
        <p:txBody>
          <a:bodyPr>
            <a:noAutofit/>
          </a:bodyPr>
          <a:lstStyle/>
          <a:p>
            <a:pPr algn="ctr"/>
            <a:r>
              <a:rPr lang="en-US" sz="4000" dirty="0" err="1">
                <a:solidFill>
                  <a:schemeClr val="tx1"/>
                </a:solidFill>
              </a:rPr>
              <a:t>Jenis-jenis</a:t>
            </a:r>
            <a:r>
              <a:rPr lang="en-US" sz="4000" dirty="0">
                <a:solidFill>
                  <a:schemeClr val="tx1"/>
                </a:solidFill>
              </a:rPr>
              <a:t> </a:t>
            </a:r>
            <a:r>
              <a:rPr lang="en-US" sz="4000" dirty="0" err="1">
                <a:solidFill>
                  <a:schemeClr val="tx1"/>
                </a:solidFill>
              </a:rPr>
              <a:t>Konfigurasi</a:t>
            </a:r>
            <a:r>
              <a:rPr lang="en-US" sz="4000" dirty="0">
                <a:solidFill>
                  <a:schemeClr val="tx1"/>
                </a:solidFill>
              </a:rPr>
              <a:t> </a:t>
            </a:r>
            <a:r>
              <a:rPr lang="en-US" sz="4000" dirty="0" err="1">
                <a:solidFill>
                  <a:schemeClr val="tx1"/>
                </a:solidFill>
              </a:rPr>
              <a:t>jaringan</a:t>
            </a:r>
            <a:r>
              <a:rPr lang="en-US" sz="4000" dirty="0">
                <a:solidFill>
                  <a:schemeClr val="tx1"/>
                </a:solidFill>
              </a:rPr>
              <a:t> VoIP</a:t>
            </a:r>
          </a:p>
        </p:txBody>
      </p:sp>
      <p:sp>
        <p:nvSpPr>
          <p:cNvPr id="17411" name="Rectangle 3"/>
          <p:cNvSpPr>
            <a:spLocks noGrp="1" noChangeArrowheads="1"/>
          </p:cNvSpPr>
          <p:nvPr>
            <p:ph idx="1"/>
          </p:nvPr>
        </p:nvSpPr>
        <p:spPr>
          <a:xfrm>
            <a:off x="381000" y="990600"/>
            <a:ext cx="8229600" cy="5334000"/>
          </a:xfrm>
        </p:spPr>
        <p:txBody>
          <a:bodyPr/>
          <a:lstStyle/>
          <a:p>
            <a:r>
              <a:rPr lang="en-US" sz="2000"/>
              <a:t>Telepon melalui Internet</a:t>
            </a:r>
          </a:p>
          <a:p>
            <a:pPr>
              <a:buFontTx/>
              <a:buNone/>
            </a:pPr>
            <a:r>
              <a:rPr lang="en-US" sz="2000"/>
              <a:t>	- dikedua sisi terdapat fasilits PSTN atau PABX</a:t>
            </a:r>
          </a:p>
          <a:p>
            <a:pPr>
              <a:buFontTx/>
              <a:buNone/>
            </a:pPr>
            <a:r>
              <a:rPr lang="en-US" sz="2000"/>
              <a:t>	- membutuhkan gateway</a:t>
            </a:r>
          </a:p>
          <a:p>
            <a:pPr>
              <a:buFontTx/>
              <a:buNone/>
            </a:pPr>
            <a:r>
              <a:rPr lang="en-US" sz="2000"/>
              <a:t>	- membutuhkan </a:t>
            </a:r>
            <a:r>
              <a:rPr lang="en-US" sz="2000" i="1"/>
              <a:t>call manager </a:t>
            </a:r>
            <a:r>
              <a:rPr lang="en-US" sz="2000"/>
              <a:t>untuk memetakan pemanggilan nomor telepon</a:t>
            </a:r>
          </a:p>
          <a:p>
            <a:pPr>
              <a:buFontTx/>
              <a:buNone/>
            </a:pPr>
            <a:endParaRPr lang="en-US" sz="2000"/>
          </a:p>
          <a:p>
            <a:r>
              <a:rPr lang="en-US" sz="2000"/>
              <a:t>Gabungan perangkat telepon dan perangkat berbasis IP</a:t>
            </a:r>
          </a:p>
          <a:p>
            <a:pPr>
              <a:buFontTx/>
              <a:buNone/>
            </a:pPr>
            <a:r>
              <a:rPr lang="en-US" sz="2000"/>
              <a:t>	- menggunakan sistem hybrid</a:t>
            </a:r>
          </a:p>
          <a:p>
            <a:pPr>
              <a:buFontTx/>
              <a:buNone/>
            </a:pPr>
            <a:r>
              <a:rPr lang="en-US" sz="2000"/>
              <a:t>	- kelemahannya pemanggilan hanya dapat dilakukan satu arah (dr komputer ke telepon, sebaliknya tidak bisa)</a:t>
            </a:r>
          </a:p>
          <a:p>
            <a:pPr>
              <a:buFontTx/>
              <a:buNone/>
            </a:pPr>
            <a:endParaRPr lang="en-US" sz="2000"/>
          </a:p>
          <a:p>
            <a:r>
              <a:rPr lang="en-US" sz="2000"/>
              <a:t>Komunikasi perangkat berbasis IP</a:t>
            </a:r>
          </a:p>
          <a:p>
            <a:pPr>
              <a:buFontTx/>
              <a:buNone/>
            </a:pPr>
            <a:r>
              <a:rPr lang="en-US" sz="2000"/>
              <a:t>	- membutuhkan sebuah gatekeeper</a:t>
            </a:r>
          </a:p>
          <a:p>
            <a:pPr>
              <a:buFontTx/>
              <a:buNone/>
            </a:pPr>
            <a:r>
              <a:rPr lang="en-US" sz="2000"/>
              <a:t>	- pensinyalan lebih sederhana</a:t>
            </a:r>
          </a:p>
          <a:p>
            <a:endParaRPr lang="en-US" sz="20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92100"/>
            <a:ext cx="3733800" cy="866775"/>
          </a:xfrm>
        </p:spPr>
        <p:txBody>
          <a:bodyPr/>
          <a:lstStyle/>
          <a:p>
            <a:r>
              <a:rPr lang="en-US" sz="2400">
                <a:solidFill>
                  <a:srgbClr val="FF3300"/>
                </a:solidFill>
              </a:rPr>
              <a:t>Telepon melalui internet</a:t>
            </a:r>
          </a:p>
        </p:txBody>
      </p:sp>
      <p:graphicFrame>
        <p:nvGraphicFramePr>
          <p:cNvPr id="18435" name="Object 3"/>
          <p:cNvGraphicFramePr>
            <a:graphicFrameLocks noChangeAspect="1"/>
          </p:cNvGraphicFramePr>
          <p:nvPr>
            <p:ph idx="1"/>
          </p:nvPr>
        </p:nvGraphicFramePr>
        <p:xfrm>
          <a:off x="685800" y="1066800"/>
          <a:ext cx="7924800" cy="5106988"/>
        </p:xfrm>
        <a:graphic>
          <a:graphicData uri="http://schemas.openxmlformats.org/presentationml/2006/ole">
            <p:oleObj spid="_x0000_s46082" name="Visio" r:id="rId3" imgW="5652307" imgH="3643288" progId="Visio.Drawing.11">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352396"/>
            <a:ext cx="8229600" cy="1143000"/>
          </a:xfrm>
        </p:spPr>
        <p:txBody>
          <a:bodyPr>
            <a:normAutofit/>
          </a:bodyPr>
          <a:lstStyle/>
          <a:p>
            <a:r>
              <a:rPr lang="en-US" sz="3600" dirty="0" err="1">
                <a:solidFill>
                  <a:schemeClr val="tx1"/>
                </a:solidFill>
              </a:rPr>
              <a:t>Gabungan</a:t>
            </a:r>
            <a:r>
              <a:rPr lang="en-US" sz="3600" dirty="0">
                <a:solidFill>
                  <a:schemeClr val="tx1"/>
                </a:solidFill>
              </a:rPr>
              <a:t> </a:t>
            </a:r>
            <a:r>
              <a:rPr lang="en-US" sz="3600" dirty="0" err="1">
                <a:solidFill>
                  <a:schemeClr val="tx1"/>
                </a:solidFill>
              </a:rPr>
              <a:t>perangkat</a:t>
            </a:r>
            <a:r>
              <a:rPr lang="en-US" sz="3600" dirty="0">
                <a:solidFill>
                  <a:schemeClr val="tx1"/>
                </a:solidFill>
              </a:rPr>
              <a:t> IP </a:t>
            </a:r>
            <a:r>
              <a:rPr lang="en-US" sz="3600" dirty="0" err="1">
                <a:solidFill>
                  <a:schemeClr val="tx1"/>
                </a:solidFill>
              </a:rPr>
              <a:t>dengan</a:t>
            </a:r>
            <a:r>
              <a:rPr lang="en-US" sz="3600" dirty="0">
                <a:solidFill>
                  <a:schemeClr val="tx1"/>
                </a:solidFill>
              </a:rPr>
              <a:t> PSTN</a:t>
            </a:r>
            <a:endParaRPr lang="en-US" sz="7200" dirty="0">
              <a:solidFill>
                <a:schemeClr val="tx1"/>
              </a:solidFill>
            </a:endParaRPr>
          </a:p>
        </p:txBody>
      </p:sp>
      <p:graphicFrame>
        <p:nvGraphicFramePr>
          <p:cNvPr id="19460" name="Object 4"/>
          <p:cNvGraphicFramePr>
            <a:graphicFrameLocks noChangeAspect="1"/>
          </p:cNvGraphicFramePr>
          <p:nvPr>
            <p:ph idx="1"/>
          </p:nvPr>
        </p:nvGraphicFramePr>
        <p:xfrm>
          <a:off x="228600" y="1752600"/>
          <a:ext cx="8609013" cy="3113088"/>
        </p:xfrm>
        <a:graphic>
          <a:graphicData uri="http://schemas.openxmlformats.org/presentationml/2006/ole">
            <p:oleObj spid="_x0000_s47106" name="Visio" r:id="rId3" imgW="5356193" imgH="1936620" progId="Visio.Drawing.11">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id-ID"/>
          </a:p>
        </p:txBody>
      </p:sp>
      <p:sp>
        <p:nvSpPr>
          <p:cNvPr id="18435" name="Rectangle 3"/>
          <p:cNvSpPr>
            <a:spLocks noGrp="1" noChangeArrowheads="1"/>
          </p:cNvSpPr>
          <p:nvPr>
            <p:ph idx="1"/>
          </p:nvPr>
        </p:nvSpPr>
        <p:spPr/>
        <p:txBody>
          <a:bodyPr/>
          <a:lstStyle/>
          <a:p>
            <a:r>
              <a:rPr lang="nb-NO"/>
              <a:t>Hubungan ini memerlukan sebuah </a:t>
            </a:r>
            <a:r>
              <a:rPr lang="nb-NO" b="1" i="1"/>
              <a:t>gateway</a:t>
            </a:r>
            <a:r>
              <a:rPr lang="nb-NO"/>
              <a:t> yang berfungsi untuk melakukan </a:t>
            </a:r>
            <a:r>
              <a:rPr lang="nb-NO" b="1"/>
              <a:t>penyesuaian standar</a:t>
            </a:r>
            <a:r>
              <a:rPr lang="nb-NO"/>
              <a:t> antar media termasuk penyesuaian kanal kontrol dan kontrol pensinyalan antar media. </a:t>
            </a:r>
          </a:p>
          <a:p>
            <a:r>
              <a:rPr lang="nb-NO" i="1"/>
              <a:t>Gateway</a:t>
            </a:r>
            <a:r>
              <a:rPr lang="nb-NO"/>
              <a:t> ini bisa berupa PC atau </a:t>
            </a:r>
            <a:r>
              <a:rPr lang="nb-NO" i="1"/>
              <a:t>router</a:t>
            </a:r>
            <a:r>
              <a:rPr lang="nb-NO"/>
              <a:t>. </a:t>
            </a:r>
            <a:endParaRPr lang="en-US"/>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Rangkuman</a:t>
            </a:r>
          </a:p>
        </p:txBody>
      </p:sp>
      <p:sp>
        <p:nvSpPr>
          <p:cNvPr id="55299" name="Rectangle 3"/>
          <p:cNvSpPr>
            <a:spLocks noGrp="1" noChangeArrowheads="1"/>
          </p:cNvSpPr>
          <p:nvPr>
            <p:ph idx="1"/>
          </p:nvPr>
        </p:nvSpPr>
        <p:spPr/>
        <p:txBody>
          <a:bodyPr/>
          <a:lstStyle/>
          <a:p>
            <a:pPr marL="609600" indent="-609600">
              <a:lnSpc>
                <a:spcPct val="90000"/>
              </a:lnSpc>
            </a:pPr>
            <a:r>
              <a:rPr lang="sv-SE" sz="2800"/>
              <a:t>VoIP (Voice Over Internet Protocol) merupakan suatu teknologi yang memanfaatkan Internet Protokol untuk menyediakan komunikasi voice secara elektronis dan real time.</a:t>
            </a:r>
            <a:endParaRPr lang="es-ES" sz="2800"/>
          </a:p>
          <a:p>
            <a:pPr marL="609600" indent="-609600">
              <a:lnSpc>
                <a:spcPct val="90000"/>
              </a:lnSpc>
            </a:pPr>
            <a:r>
              <a:rPr lang="es-ES" sz="2800"/>
              <a:t>VoIP menggunakan metode kompresi dan modulasi untuk membawa sinyal suara analog, seperti contoh suara yang kita keluarkan saat melakukan pembicaraan dan merubahnya menjadi data digital yang dapat ditransmisikan melalui internet.</a:t>
            </a:r>
            <a:endParaRPr lang="en-US" sz="2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Rangkuman</a:t>
            </a:r>
          </a:p>
        </p:txBody>
      </p:sp>
      <p:sp>
        <p:nvSpPr>
          <p:cNvPr id="56323" name="Rectangle 3"/>
          <p:cNvSpPr>
            <a:spLocks noGrp="1" noChangeArrowheads="1"/>
          </p:cNvSpPr>
          <p:nvPr>
            <p:ph idx="1"/>
          </p:nvPr>
        </p:nvSpPr>
        <p:spPr/>
        <p:txBody>
          <a:bodyPr/>
          <a:lstStyle/>
          <a:p>
            <a:pPr marL="609600" indent="-609600"/>
            <a:r>
              <a:rPr lang="nb-NO"/>
              <a:t>Pada prinsipnya VoIP dapat diimplementasikan dalam tiga model konfigurasi, yaitu PC to PC, PC to phone dan sebaliknya, phone to phone.</a:t>
            </a:r>
            <a:endParaRPr lang="es-ES"/>
          </a:p>
          <a:p>
            <a:pPr marL="609600" indent="-609600"/>
            <a:r>
              <a:rPr lang="es-ES"/>
              <a:t>Komponen VoIP ada 4 yaitu : user agent, proxy, protocol, dan CODEC.</a:t>
            </a:r>
            <a:endParaRPr lang="en-US"/>
          </a:p>
          <a:p>
            <a:pPr marL="609600" indent="-609600"/>
            <a:r>
              <a:rPr lang="en-US"/>
              <a:t>Tiap paket VoIP terdiri atas dua bagian, yakni </a:t>
            </a:r>
            <a:r>
              <a:rPr lang="en-US" i="1"/>
              <a:t>header </a:t>
            </a:r>
            <a:r>
              <a:rPr lang="en-US"/>
              <a:t>dan </a:t>
            </a:r>
            <a:r>
              <a:rPr lang="en-US" i="1"/>
              <a:t>payload </a:t>
            </a:r>
            <a:r>
              <a:rPr lang="en-US"/>
              <a:t>(beban).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Rangkuman</a:t>
            </a:r>
          </a:p>
        </p:txBody>
      </p:sp>
      <p:sp>
        <p:nvSpPr>
          <p:cNvPr id="57347" name="Rectangle 3"/>
          <p:cNvSpPr>
            <a:spLocks noGrp="1" noChangeArrowheads="1"/>
          </p:cNvSpPr>
          <p:nvPr>
            <p:ph idx="1"/>
          </p:nvPr>
        </p:nvSpPr>
        <p:spPr/>
        <p:txBody>
          <a:bodyPr/>
          <a:lstStyle/>
          <a:p>
            <a:pPr marL="609600" indent="-609600"/>
            <a:r>
              <a:rPr lang="es-ES"/>
              <a:t>Terdapat dua protocol VoIP, yaitu H.323 dan SIP.</a:t>
            </a:r>
          </a:p>
          <a:p>
            <a:pPr marL="609600" indent="-609600"/>
            <a:r>
              <a:rPr lang="es-ES"/>
              <a:t>Komponen dari protokol H.323, yaitu terminal, gateway, gatekeeper, dan MCU (Multipoint Control Unit).</a:t>
            </a:r>
          </a:p>
          <a:p>
            <a:pPr marL="609600" indent="-609600"/>
            <a:r>
              <a:rPr lang="es-ES"/>
              <a:t>Fungsi dari SIP Server adalah </a:t>
            </a:r>
            <a:r>
              <a:rPr lang="en-US" i="1"/>
              <a:t>Proxy Server, </a:t>
            </a:r>
            <a:r>
              <a:rPr lang="sv-SE" i="1"/>
              <a:t>Redirect Server, Registrar Server, Location Server.</a:t>
            </a:r>
            <a:r>
              <a:rPr lang="es-ES"/>
              <a:t> </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Latihan</a:t>
            </a:r>
          </a:p>
        </p:txBody>
      </p:sp>
      <p:sp>
        <p:nvSpPr>
          <p:cNvPr id="58371" name="Rectangle 3"/>
          <p:cNvSpPr>
            <a:spLocks noGrp="1" noChangeArrowheads="1"/>
          </p:cNvSpPr>
          <p:nvPr>
            <p:ph idx="1"/>
          </p:nvPr>
        </p:nvSpPr>
        <p:spPr>
          <a:xfrm>
            <a:off x="457200" y="1676400"/>
            <a:ext cx="8458200" cy="4495800"/>
          </a:xfrm>
        </p:spPr>
        <p:txBody>
          <a:bodyPr>
            <a:normAutofit fontScale="92500"/>
          </a:bodyPr>
          <a:lstStyle/>
          <a:p>
            <a:pPr marL="609600" indent="-609600">
              <a:buFont typeface="+mj-lt"/>
              <a:buAutoNum type="arabicPeriod"/>
            </a:pPr>
            <a:r>
              <a:rPr lang="nb-NO" dirty="0"/>
              <a:t>Apakah yang dimaksud dengan VoIP ?</a:t>
            </a:r>
          </a:p>
          <a:p>
            <a:pPr marL="609600" indent="-609600">
              <a:buFont typeface="+mj-lt"/>
              <a:buAutoNum type="arabicPeriod"/>
            </a:pPr>
            <a:r>
              <a:rPr lang="nb-NO" dirty="0"/>
              <a:t>Bagaimana pengaturan trafik pada VoIP ?</a:t>
            </a:r>
          </a:p>
          <a:p>
            <a:pPr marL="609600" indent="-609600">
              <a:buFont typeface="+mj-lt"/>
              <a:buAutoNum type="arabicPeriod"/>
            </a:pPr>
            <a:r>
              <a:rPr lang="nb-NO" dirty="0"/>
              <a:t>Gambarkan dan jelaskan arsitektur VoIP !</a:t>
            </a:r>
          </a:p>
          <a:p>
            <a:pPr marL="609600" indent="-609600">
              <a:buFont typeface="+mj-lt"/>
              <a:buAutoNum type="arabicPeriod"/>
            </a:pPr>
            <a:r>
              <a:rPr lang="nb-NO" dirty="0"/>
              <a:t>Sebutkan dan jelaskan fungsi dari komponen VoIP </a:t>
            </a:r>
            <a:r>
              <a:rPr lang="nb-NO" dirty="0" smtClean="0"/>
              <a:t>!</a:t>
            </a:r>
          </a:p>
          <a:p>
            <a:pPr marL="609600" indent="-609600">
              <a:buFont typeface="+mj-lt"/>
              <a:buAutoNum type="arabicPeriod"/>
            </a:pPr>
            <a:r>
              <a:rPr lang="nb-NO" dirty="0" smtClean="0"/>
              <a:t>Sebutkan protocol signaling pada VoIP beserta kelebihannya masing-masing !</a:t>
            </a:r>
          </a:p>
          <a:p>
            <a:pPr marL="609600" indent="-609600">
              <a:buFont typeface="+mj-lt"/>
              <a:buAutoNum type="arabicPeriod"/>
            </a:pPr>
            <a:r>
              <a:rPr lang="nb-NO" dirty="0" smtClean="0"/>
              <a:t>Jelaskan pembagian paket pada VoIP !</a:t>
            </a:r>
          </a:p>
          <a:p>
            <a:pPr marL="609600" indent="-609600">
              <a:buFont typeface="+mj-lt"/>
              <a:buAutoNum type="arabicPeriod"/>
            </a:pPr>
            <a:r>
              <a:rPr lang="nb-NO" dirty="0" smtClean="0"/>
              <a:t>Sebutkan dan jelaskan komponen pada protokol H.323 !</a:t>
            </a:r>
          </a:p>
          <a:p>
            <a:pPr marL="609600" indent="-609600">
              <a:buFont typeface="+mj-lt"/>
              <a:buAutoNum type="arabicPeriod"/>
            </a:pPr>
            <a:r>
              <a:rPr lang="nb-NO" dirty="0" smtClean="0"/>
              <a:t>Sebutkan dan jelaskan komponen pada protokol SIP !</a:t>
            </a:r>
            <a:endParaRPr lang="id-ID" dirty="0" smtClean="0"/>
          </a:p>
          <a:p>
            <a:pPr marL="609600" indent="-609600">
              <a:buFont typeface="+mj-lt"/>
              <a:buAutoNum type="arabicPeriod"/>
            </a:pPr>
            <a:r>
              <a:rPr lang="id-ID" dirty="0" smtClean="0"/>
              <a:t>Bagaimana cara kerja dari RT/RW Net</a:t>
            </a:r>
            <a:endParaRPr lang="en-US" dirty="0" smtClean="0"/>
          </a:p>
          <a:p>
            <a:pPr marL="609600" indent="-609600">
              <a:buFont typeface="+mj-lt"/>
              <a:buAutoNum type="arabicPeriod"/>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zh-CN"/>
              <a:t>References</a:t>
            </a:r>
          </a:p>
        </p:txBody>
      </p:sp>
      <p:sp>
        <p:nvSpPr>
          <p:cNvPr id="57347" name="Rectangle 3"/>
          <p:cNvSpPr>
            <a:spLocks noGrp="1" noChangeArrowheads="1"/>
          </p:cNvSpPr>
          <p:nvPr>
            <p:ph type="body" idx="1"/>
          </p:nvPr>
        </p:nvSpPr>
        <p:spPr/>
        <p:txBody>
          <a:bodyPr/>
          <a:lstStyle/>
          <a:p>
            <a:r>
              <a:rPr lang="en-US" altLang="zh-CN"/>
              <a:t>IP Telephony </a:t>
            </a:r>
            <a:r>
              <a:rPr lang="en-US" altLang="zh-CN" i="1"/>
              <a:t>Walter J. Goralski and Matthew C. Kolon </a:t>
            </a:r>
            <a:r>
              <a:rPr lang="en-US" altLang="zh-CN"/>
              <a:t>McGraw-Hill</a:t>
            </a:r>
          </a:p>
          <a:p>
            <a:r>
              <a:rPr lang="en-US" altLang="zh-CN"/>
              <a:t>Final Report for the European Commission—IP Voice and Associated Convergent Services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Pengantar</a:t>
            </a:r>
          </a:p>
        </p:txBody>
      </p:sp>
      <p:sp>
        <p:nvSpPr>
          <p:cNvPr id="9219" name="Rectangle 3"/>
          <p:cNvSpPr>
            <a:spLocks noGrp="1" noChangeArrowheads="1"/>
          </p:cNvSpPr>
          <p:nvPr>
            <p:ph idx="1"/>
          </p:nvPr>
        </p:nvSpPr>
        <p:spPr/>
        <p:txBody>
          <a:bodyPr>
            <a:normAutofit lnSpcReduction="10000"/>
          </a:bodyPr>
          <a:lstStyle/>
          <a:p>
            <a:r>
              <a:rPr lang="it-IT" sz="2800"/>
              <a:t>VoIP menggunakan metode kompresi dan modulasi untuk membawa sinyal suara analog, seperti contoh suara yang kita keluarkan saat melakukan pembicaraan dan merubahnya menjadi data digital yang dapat ditransmisikan melalui internet. </a:t>
            </a:r>
          </a:p>
          <a:p>
            <a:r>
              <a:rPr lang="it-IT" sz="2800"/>
              <a:t>Trafik VoIP dibagi menjadi dua bagian transmisi jaringan yaitu :</a:t>
            </a:r>
          </a:p>
          <a:p>
            <a:pPr lvl="1"/>
            <a:r>
              <a:rPr lang="it-IT" sz="2400"/>
              <a:t>transmisi untuk signaling dan </a:t>
            </a:r>
          </a:p>
          <a:p>
            <a:pPr lvl="1"/>
            <a:r>
              <a:rPr lang="it-IT" sz="2400"/>
              <a:t>untuk RTP (Realtime Transfer Protocol). </a:t>
            </a:r>
            <a:endParaRPr lang="en-US"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Pengantar</a:t>
            </a:r>
          </a:p>
        </p:txBody>
      </p:sp>
      <p:sp>
        <p:nvSpPr>
          <p:cNvPr id="10243" name="Rectangle 3"/>
          <p:cNvSpPr>
            <a:spLocks noGrp="1" noChangeArrowheads="1"/>
          </p:cNvSpPr>
          <p:nvPr>
            <p:ph idx="1"/>
          </p:nvPr>
        </p:nvSpPr>
        <p:spPr/>
        <p:txBody>
          <a:bodyPr/>
          <a:lstStyle/>
          <a:p>
            <a:r>
              <a:rPr lang="it-IT" sz="2400"/>
              <a:t>Protocol yang digunakan untuk signaling selalu berbasis TCP (Transfer Control Protocol) sedang untuk RTP yang digunakan adalah protocol berbasis UDP (User Datagram Protocol). </a:t>
            </a:r>
          </a:p>
          <a:p>
            <a:r>
              <a:rPr lang="it-IT" sz="2400"/>
              <a:t>Signaling dilakukan diantara port TCP yang sudah umum diketahui misalkan :</a:t>
            </a:r>
          </a:p>
          <a:p>
            <a:pPr lvl="1"/>
            <a:r>
              <a:rPr lang="it-IT" sz="2400"/>
              <a:t>H.323 menggunakan port 1720 untuk melakukan signaling</a:t>
            </a:r>
          </a:p>
          <a:p>
            <a:pPr lvl="1"/>
            <a:r>
              <a:rPr lang="it-IT" sz="2400"/>
              <a:t>SIP (Session Initiation Protocol) menggunakan port 5060 untuk menggunakan signaling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Protokol</a:t>
            </a:r>
            <a:r>
              <a:rPr lang="en-US" dirty="0" smtClean="0"/>
              <a:t> VoIP</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H.323</a:t>
            </a:r>
          </a:p>
          <a:p>
            <a:pPr marL="514350" indent="-514350">
              <a:buFont typeface="+mj-lt"/>
              <a:buAutoNum type="arabicPeriod"/>
            </a:pPr>
            <a:r>
              <a:rPr lang="en-US" dirty="0" smtClean="0"/>
              <a:t>Media Gateway Control Protocol (MGCP)</a:t>
            </a:r>
          </a:p>
          <a:p>
            <a:pPr marL="514350" indent="-514350">
              <a:buFont typeface="+mj-lt"/>
              <a:buAutoNum type="arabicPeriod"/>
            </a:pPr>
            <a:r>
              <a:rPr lang="en-US" dirty="0" smtClean="0"/>
              <a:t>Session Initiation Protocol (SIP)</a:t>
            </a:r>
          </a:p>
          <a:p>
            <a:pPr marL="514350" indent="-514350">
              <a:buFont typeface="+mj-lt"/>
              <a:buAutoNum type="arabicPeriod"/>
            </a:pPr>
            <a:r>
              <a:rPr lang="en-US" dirty="0" smtClean="0"/>
              <a:t>Real-time Transport Protocol (RTP)</a:t>
            </a:r>
          </a:p>
          <a:p>
            <a:pPr marL="514350" indent="-514350">
              <a:buFont typeface="+mj-lt"/>
              <a:buAutoNum type="arabicPeriod"/>
            </a:pPr>
            <a:r>
              <a:rPr lang="en-US" dirty="0" smtClean="0"/>
              <a:t>Session Description Protocol (SDP)</a:t>
            </a:r>
          </a:p>
          <a:p>
            <a:pPr marL="514350" indent="-514350">
              <a:buFont typeface="+mj-lt"/>
              <a:buAutoNum type="arabicPeriod"/>
            </a:pPr>
            <a:r>
              <a:rPr lang="en-US" dirty="0" smtClean="0"/>
              <a:t>Inter-Asterisk </a:t>
            </a:r>
            <a:r>
              <a:rPr lang="en-US" dirty="0" err="1" smtClean="0"/>
              <a:t>eXchange</a:t>
            </a:r>
            <a:r>
              <a:rPr lang="en-US" dirty="0" smtClean="0"/>
              <a:t> (IAX)</a:t>
            </a:r>
          </a:p>
          <a:p>
            <a:pPr marL="514350" indent="-514350">
              <a:buFont typeface="+mj-lt"/>
              <a:buAutoNum type="arabicPeriod"/>
            </a:pPr>
            <a:r>
              <a:rPr lang="en-US" dirty="0" smtClean="0"/>
              <a:t>Jingle XMPP VoIP extensions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4000" dirty="0" err="1"/>
              <a:t>Mengapa</a:t>
            </a:r>
            <a:r>
              <a:rPr lang="en-US" sz="4000" dirty="0"/>
              <a:t> </a:t>
            </a:r>
            <a:r>
              <a:rPr lang="en-US" sz="4000" dirty="0" err="1"/>
              <a:t>Menggunakan</a:t>
            </a:r>
            <a:r>
              <a:rPr lang="en-US" sz="4000" dirty="0"/>
              <a:t> VoIP?</a:t>
            </a:r>
          </a:p>
        </p:txBody>
      </p:sp>
      <p:sp>
        <p:nvSpPr>
          <p:cNvPr id="4099" name="Rectangle 3"/>
          <p:cNvSpPr>
            <a:spLocks noGrp="1" noChangeArrowheads="1"/>
          </p:cNvSpPr>
          <p:nvPr>
            <p:ph idx="1"/>
          </p:nvPr>
        </p:nvSpPr>
        <p:spPr>
          <a:xfrm>
            <a:off x="964565" y="1818323"/>
            <a:ext cx="7053263" cy="3422650"/>
          </a:xfrm>
        </p:spPr>
        <p:txBody>
          <a:bodyPr/>
          <a:lstStyle/>
          <a:p>
            <a:r>
              <a:rPr lang="en-US" sz="2800" dirty="0" err="1"/>
              <a:t>Menekan</a:t>
            </a:r>
            <a:r>
              <a:rPr lang="en-US" sz="2800" dirty="0"/>
              <a:t> cost</a:t>
            </a:r>
          </a:p>
          <a:p>
            <a:r>
              <a:rPr lang="en-US" sz="2800" dirty="0" err="1"/>
              <a:t>Tidak</a:t>
            </a:r>
            <a:r>
              <a:rPr lang="en-US" sz="2800" dirty="0"/>
              <a:t> </a:t>
            </a:r>
            <a:r>
              <a:rPr lang="en-US" sz="2800" dirty="0" err="1"/>
              <a:t>Merubah</a:t>
            </a:r>
            <a:r>
              <a:rPr lang="en-US" sz="2800" dirty="0"/>
              <a:t> </a:t>
            </a:r>
            <a:r>
              <a:rPr lang="en-US" sz="2800" dirty="0" err="1"/>
              <a:t>konfigurasi</a:t>
            </a:r>
            <a:r>
              <a:rPr lang="en-US" sz="2800" dirty="0"/>
              <a:t> yang </a:t>
            </a:r>
            <a:r>
              <a:rPr lang="en-US" sz="2800" dirty="0" err="1"/>
              <a:t>ada</a:t>
            </a:r>
            <a:endParaRPr lang="en-US" sz="2800" dirty="0"/>
          </a:p>
          <a:p>
            <a:r>
              <a:rPr lang="en-US" sz="2800" dirty="0" err="1"/>
              <a:t>Meningkatkan</a:t>
            </a:r>
            <a:r>
              <a:rPr lang="en-US" sz="2800" dirty="0"/>
              <a:t> </a:t>
            </a:r>
            <a:r>
              <a:rPr lang="en-US" sz="2800" dirty="0" err="1"/>
              <a:t>Produktifitas</a:t>
            </a:r>
            <a:endParaRPr lang="en-US" sz="2800" dirty="0"/>
          </a:p>
          <a:p>
            <a:r>
              <a:rPr lang="en-US" sz="2800" dirty="0" err="1"/>
              <a:t>Infrastruktur</a:t>
            </a:r>
            <a:r>
              <a:rPr lang="en-US" sz="2800" dirty="0"/>
              <a:t> </a:t>
            </a:r>
            <a:r>
              <a:rPr lang="en-US" sz="2800" dirty="0" err="1"/>
              <a:t>kabel</a:t>
            </a:r>
            <a:r>
              <a:rPr lang="en-US" sz="2800" dirty="0"/>
              <a:t> yang </a:t>
            </a:r>
            <a:r>
              <a:rPr lang="en-US" sz="2800" dirty="0" err="1"/>
              <a:t>simpel</a:t>
            </a:r>
            <a:endParaRPr lang="en-US" sz="2800" dirty="0"/>
          </a:p>
          <a:p>
            <a:r>
              <a:rPr lang="en-US" sz="2800" dirty="0" err="1"/>
              <a:t>Mengurangi</a:t>
            </a:r>
            <a:r>
              <a:rPr lang="en-US" sz="2800" dirty="0"/>
              <a:t> cost </a:t>
            </a:r>
            <a:r>
              <a:rPr lang="en-US" sz="2800" dirty="0" err="1"/>
              <a:t>dalam</a:t>
            </a:r>
            <a:r>
              <a:rPr lang="en-US" sz="2800" dirty="0"/>
              <a:t> </a:t>
            </a:r>
            <a:r>
              <a:rPr lang="en-US" sz="2800" dirty="0" err="1"/>
              <a:t>pemindahan</a:t>
            </a:r>
            <a:r>
              <a:rPr lang="en-US" sz="2800" dirty="0"/>
              <a:t>, </a:t>
            </a:r>
            <a:r>
              <a:rPr lang="en-US" sz="2800" dirty="0" err="1"/>
              <a:t>penambahan</a:t>
            </a:r>
            <a:r>
              <a:rPr lang="en-US" sz="2800" dirty="0"/>
              <a:t> </a:t>
            </a:r>
            <a:r>
              <a:rPr lang="en-US" sz="2800" dirty="0" err="1"/>
              <a:t>dan</a:t>
            </a:r>
            <a:r>
              <a:rPr lang="en-US" sz="2800" dirty="0"/>
              <a:t> </a:t>
            </a:r>
            <a:r>
              <a:rPr lang="en-US" sz="2800" dirty="0" err="1"/>
              <a:t>perubahan</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d-ID" dirty="0" smtClean="0"/>
              <a:t>Hardware </a:t>
            </a:r>
            <a:r>
              <a:rPr lang="en-US" dirty="0" smtClean="0"/>
              <a:t>VoIP</a:t>
            </a:r>
            <a:endParaRPr lang="en-US" dirty="0"/>
          </a:p>
        </p:txBody>
      </p:sp>
      <p:sp>
        <p:nvSpPr>
          <p:cNvPr id="5123" name="Rectangle 3"/>
          <p:cNvSpPr>
            <a:spLocks noGrp="1" noChangeArrowheads="1"/>
          </p:cNvSpPr>
          <p:nvPr>
            <p:ph idx="1"/>
          </p:nvPr>
        </p:nvSpPr>
        <p:spPr>
          <a:xfrm>
            <a:off x="609600" y="2362200"/>
            <a:ext cx="6837363" cy="3490913"/>
          </a:xfrm>
        </p:spPr>
        <p:txBody>
          <a:bodyPr/>
          <a:lstStyle/>
          <a:p>
            <a:r>
              <a:rPr lang="en-US" dirty="0"/>
              <a:t>IP Phone</a:t>
            </a:r>
          </a:p>
          <a:p>
            <a:r>
              <a:rPr lang="en-US" dirty="0"/>
              <a:t>Gateway (FXO/FXS)</a:t>
            </a:r>
          </a:p>
          <a:p>
            <a:r>
              <a:rPr lang="en-US" dirty="0"/>
              <a:t>IPPBX </a:t>
            </a:r>
            <a:r>
              <a:rPr lang="en-US" dirty="0" err="1"/>
              <a:t>dan</a:t>
            </a:r>
            <a:r>
              <a:rPr lang="en-US" dirty="0"/>
              <a:t> SIP</a:t>
            </a:r>
          </a:p>
          <a:p>
            <a:r>
              <a:rPr lang="en-US" dirty="0"/>
              <a:t>ITSP </a:t>
            </a:r>
            <a:r>
              <a:rPr lang="en-US" dirty="0" err="1"/>
              <a:t>atau</a:t>
            </a:r>
            <a:r>
              <a:rPr lang="en-US" dirty="0"/>
              <a:t> VoIP Provider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350963" y="488633"/>
            <a:ext cx="7793037" cy="1462087"/>
          </a:xfrm>
        </p:spPr>
        <p:txBody>
          <a:bodyPr/>
          <a:lstStyle/>
          <a:p>
            <a:r>
              <a:rPr lang="en-US" dirty="0"/>
              <a:t>IP Phone</a:t>
            </a:r>
          </a:p>
        </p:txBody>
      </p:sp>
      <p:sp>
        <p:nvSpPr>
          <p:cNvPr id="6147" name="Rectangle 3"/>
          <p:cNvSpPr>
            <a:spLocks noGrp="1" noChangeArrowheads="1"/>
          </p:cNvSpPr>
          <p:nvPr>
            <p:ph type="body" sz="half" idx="1"/>
          </p:nvPr>
        </p:nvSpPr>
        <p:spPr>
          <a:xfrm>
            <a:off x="542608" y="2017713"/>
            <a:ext cx="7700962" cy="4114800"/>
          </a:xfrm>
        </p:spPr>
        <p:txBody>
          <a:bodyPr/>
          <a:lstStyle/>
          <a:p>
            <a:pPr>
              <a:buFont typeface="Wingdings" pitchFamily="2" charset="2"/>
              <a:buNone/>
            </a:pPr>
            <a:r>
              <a:rPr lang="en-US" sz="2400" dirty="0" err="1"/>
              <a:t>Adalah</a:t>
            </a:r>
            <a:r>
              <a:rPr lang="en-US" sz="2400" dirty="0"/>
              <a:t> </a:t>
            </a:r>
            <a:r>
              <a:rPr lang="en-US" sz="2400" dirty="0" err="1"/>
              <a:t>Sebuah</a:t>
            </a:r>
            <a:r>
              <a:rPr lang="en-US" sz="2400" dirty="0"/>
              <a:t> Telephone yang </a:t>
            </a:r>
            <a:r>
              <a:rPr lang="en-US" sz="2400" dirty="0" err="1"/>
              <a:t>terhubung</a:t>
            </a:r>
            <a:r>
              <a:rPr lang="en-US" sz="2400" dirty="0"/>
              <a:t> </a:t>
            </a:r>
            <a:r>
              <a:rPr lang="en-US" sz="2400" dirty="0" err="1"/>
              <a:t>ke</a:t>
            </a:r>
            <a:r>
              <a:rPr lang="en-US" sz="2400" dirty="0"/>
              <a:t> IPPBX </a:t>
            </a:r>
            <a:r>
              <a:rPr lang="en-US" sz="2400" dirty="0" err="1"/>
              <a:t>atau</a:t>
            </a:r>
            <a:r>
              <a:rPr lang="en-US" sz="2400" dirty="0"/>
              <a:t> SIP server </a:t>
            </a:r>
            <a:r>
              <a:rPr lang="en-US" sz="2400" dirty="0" err="1"/>
              <a:t>melalui</a:t>
            </a:r>
            <a:r>
              <a:rPr lang="en-US" sz="2400" dirty="0"/>
              <a:t> IP network </a:t>
            </a:r>
            <a:r>
              <a:rPr lang="en-US" sz="2400" dirty="0" err="1"/>
              <a:t>seningga</a:t>
            </a:r>
            <a:r>
              <a:rPr lang="en-US" sz="2400" dirty="0"/>
              <a:t> </a:t>
            </a:r>
            <a:r>
              <a:rPr lang="en-US" sz="2400" dirty="0" err="1"/>
              <a:t>dapat</a:t>
            </a:r>
            <a:r>
              <a:rPr lang="en-US" sz="2400" dirty="0"/>
              <a:t> </a:t>
            </a:r>
            <a:r>
              <a:rPr lang="en-US" sz="2400" dirty="0" err="1"/>
              <a:t>melakukan</a:t>
            </a:r>
            <a:r>
              <a:rPr lang="en-US" sz="2400" dirty="0"/>
              <a:t> </a:t>
            </a:r>
            <a:r>
              <a:rPr lang="en-US" sz="2400" dirty="0" err="1"/>
              <a:t>komunikasi</a:t>
            </a:r>
            <a:r>
              <a:rPr lang="en-US" sz="2400" dirty="0"/>
              <a:t> VoIP. IP Phone </a:t>
            </a:r>
            <a:r>
              <a:rPr lang="en-US" sz="2400" dirty="0" err="1"/>
              <a:t>dapat</a:t>
            </a:r>
            <a:r>
              <a:rPr lang="en-US" sz="2400" dirty="0"/>
              <a:t> </a:t>
            </a:r>
            <a:r>
              <a:rPr lang="en-US" sz="2400" dirty="0" err="1"/>
              <a:t>berupa</a:t>
            </a:r>
            <a:r>
              <a:rPr lang="en-US" sz="2400" dirty="0"/>
              <a:t> Hardware </a:t>
            </a:r>
            <a:r>
              <a:rPr lang="en-US" sz="2400" dirty="0" err="1"/>
              <a:t>atau</a:t>
            </a:r>
            <a:r>
              <a:rPr lang="en-US" sz="2400" dirty="0"/>
              <a:t> Software</a:t>
            </a:r>
          </a:p>
          <a:p>
            <a:pPr>
              <a:buFont typeface="Wingdings" pitchFamily="2" charset="2"/>
              <a:buNone/>
            </a:pPr>
            <a:endParaRPr lang="en-US" sz="2400" dirty="0"/>
          </a:p>
          <a:p>
            <a:pPr>
              <a:buFont typeface="Wingdings" pitchFamily="2" charset="2"/>
              <a:buNone/>
            </a:pPr>
            <a:endParaRPr lang="en-US" sz="2000" dirty="0"/>
          </a:p>
        </p:txBody>
      </p:sp>
      <p:pic>
        <p:nvPicPr>
          <p:cNvPr id="6148" name="Picture 4"/>
          <p:cNvPicPr>
            <a:picLocks noGrp="1" noChangeAspect="1" noChangeArrowheads="1"/>
          </p:cNvPicPr>
          <p:nvPr>
            <p:ph sz="half" idx="2"/>
          </p:nvPr>
        </p:nvPicPr>
        <p:blipFill>
          <a:blip r:embed="rId2" cstate="print"/>
          <a:srcRect/>
          <a:stretch>
            <a:fillRect/>
          </a:stretch>
        </p:blipFill>
        <p:spPr>
          <a:xfrm>
            <a:off x="1830388" y="3749675"/>
            <a:ext cx="6332537" cy="1947863"/>
          </a:xfrm>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err="1"/>
              <a:t>SoftPhone</a:t>
            </a:r>
            <a:r>
              <a:rPr lang="en-US" dirty="0"/>
              <a:t> VoIP</a:t>
            </a:r>
          </a:p>
        </p:txBody>
      </p:sp>
      <p:pic>
        <p:nvPicPr>
          <p:cNvPr id="8196" name="Picture 4"/>
          <p:cNvPicPr>
            <a:picLocks noGrp="1" noChangeAspect="1" noChangeArrowheads="1"/>
          </p:cNvPicPr>
          <p:nvPr>
            <p:ph idx="1"/>
          </p:nvPr>
        </p:nvPicPr>
        <p:blipFill>
          <a:blip r:embed="rId2" cstate="print"/>
          <a:srcRect/>
          <a:stretch>
            <a:fillRect/>
          </a:stretch>
        </p:blipFill>
        <p:spPr>
          <a:xfrm>
            <a:off x="1143000" y="1752600"/>
            <a:ext cx="6324600" cy="4343400"/>
          </a:xfrm>
          <a:noFill/>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494</TotalTime>
  <Words>1089</Words>
  <Application>Microsoft Office PowerPoint</Application>
  <PresentationFormat>On-screen Show (4:3)</PresentationFormat>
  <Paragraphs>124</Paragraphs>
  <Slides>28</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1" baseType="lpstr">
      <vt:lpstr>Flow</vt:lpstr>
      <vt:lpstr>Microsoft Office Visio Drawing</vt:lpstr>
      <vt:lpstr>Visio</vt:lpstr>
      <vt:lpstr>VOICE OVER INTERNET PROTOCOL (VOIP)</vt:lpstr>
      <vt:lpstr>Overview</vt:lpstr>
      <vt:lpstr>Pengantar</vt:lpstr>
      <vt:lpstr>Pengantar</vt:lpstr>
      <vt:lpstr>Protokol VoIP</vt:lpstr>
      <vt:lpstr>Mengapa Menggunakan VoIP?</vt:lpstr>
      <vt:lpstr>Hardware VoIP</vt:lpstr>
      <vt:lpstr>IP Phone</vt:lpstr>
      <vt:lpstr>SoftPhone VoIP</vt:lpstr>
      <vt:lpstr>Gateway (FXO/FXS)</vt:lpstr>
      <vt:lpstr>CODEC</vt:lpstr>
      <vt:lpstr>Kebutuhan Bandwidth</vt:lpstr>
      <vt:lpstr>Tips Menghemat Bandwidth</vt:lpstr>
      <vt:lpstr>Slide 14</vt:lpstr>
      <vt:lpstr>Slide 15</vt:lpstr>
      <vt:lpstr>Paket VoIP (1) </vt:lpstr>
      <vt:lpstr>Paket VoIP (2) </vt:lpstr>
      <vt:lpstr>Paket VoIP (3) </vt:lpstr>
      <vt:lpstr>Paket VoIP (4) </vt:lpstr>
      <vt:lpstr>Jenis-jenis Konfigurasi jaringan VoIP</vt:lpstr>
      <vt:lpstr>Telepon melalui internet</vt:lpstr>
      <vt:lpstr>Gabungan perangkat IP dengan PSTN</vt:lpstr>
      <vt:lpstr>Slide 23</vt:lpstr>
      <vt:lpstr>Rangkuman</vt:lpstr>
      <vt:lpstr>Rangkuman</vt:lpstr>
      <vt:lpstr>Rangkuman</vt:lpstr>
      <vt:lpstr>Latihan</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VOICE OVER INTERNET PROTOCOL (VOIP)</dc:title>
  <dc:creator>MIQ</dc:creator>
  <cp:lastModifiedBy>asus</cp:lastModifiedBy>
  <cp:revision>9</cp:revision>
  <dcterms:created xsi:type="dcterms:W3CDTF">2011-09-25T23:47:56Z</dcterms:created>
  <dcterms:modified xsi:type="dcterms:W3CDTF">2012-09-26T02:00:17Z</dcterms:modified>
</cp:coreProperties>
</file>