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86" r:id="rId4"/>
    <p:sldId id="287" r:id="rId5"/>
    <p:sldId id="288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82" r:id="rId19"/>
    <p:sldId id="283" r:id="rId20"/>
    <p:sldId id="284" r:id="rId21"/>
    <p:sldId id="285" r:id="rId22"/>
    <p:sldId id="269" r:id="rId23"/>
    <p:sldId id="271" r:id="rId24"/>
    <p:sldId id="272" r:id="rId25"/>
    <p:sldId id="276" r:id="rId26"/>
    <p:sldId id="277" r:id="rId27"/>
    <p:sldId id="278" r:id="rId28"/>
    <p:sldId id="279" r:id="rId29"/>
    <p:sldId id="280" r:id="rId30"/>
    <p:sldId id="289" r:id="rId31"/>
  </p:sldIdLst>
  <p:sldSz cx="9144000" cy="6858000" type="screen4x3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6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F8535B5-5611-4810-9EB4-8CA1907A78E6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D684958-9EA9-496D-854E-1CF1ADD6119E}" type="datetimeFigureOut">
              <a:rPr lang="id-ID" smtClean="0"/>
              <a:pPr/>
              <a:t>10/09/2013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2.bp.blogspot.com/_yCYWXTHyWLs/ShU_yavF7oI/AAAAAAAAAak/IiuRBWIwr08/s1600-h/storyboard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457200"/>
            <a:ext cx="7772400" cy="1876400"/>
          </a:xfrm>
        </p:spPr>
        <p:txBody>
          <a:bodyPr/>
          <a:lstStyle/>
          <a:p>
            <a:r>
              <a:rPr lang="id-ID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STORY BOARD &amp; TEKNIK</a:t>
            </a:r>
            <a:r>
              <a:rPr lang="id-ID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br>
              <a:rPr lang="id-ID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id-ID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PENGAMBILAN</a:t>
            </a:r>
            <a:r>
              <a:rPr lang="id-ID" sz="4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id-ID" sz="4400" b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GAMBAR</a:t>
            </a:r>
            <a:endParaRPr lang="id-ID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4005064"/>
            <a:ext cx="6400800" cy="1219200"/>
          </a:xfrm>
        </p:spPr>
        <p:txBody>
          <a:bodyPr>
            <a:normAutofit/>
          </a:bodyPr>
          <a:lstStyle/>
          <a:p>
            <a:r>
              <a:rPr lang="en-US" sz="3600" dirty="0" err="1" smtClean="0"/>
              <a:t>Teknik</a:t>
            </a:r>
            <a:r>
              <a:rPr lang="en-US" sz="3600" dirty="0" smtClean="0"/>
              <a:t> </a:t>
            </a:r>
            <a:r>
              <a:rPr lang="en-US" sz="3600" dirty="0" err="1" smtClean="0"/>
              <a:t>Jaringan</a:t>
            </a:r>
            <a:r>
              <a:rPr lang="en-US" sz="3600" dirty="0" smtClean="0"/>
              <a:t> </a:t>
            </a:r>
            <a:r>
              <a:rPr lang="en-US" sz="3600" dirty="0" err="1" smtClean="0"/>
              <a:t>dan</a:t>
            </a:r>
            <a:r>
              <a:rPr lang="en-US" sz="3600" dirty="0" smtClean="0"/>
              <a:t> Multimedia</a:t>
            </a:r>
            <a:endParaRPr lang="id-ID" sz="3600" dirty="0"/>
          </a:p>
        </p:txBody>
      </p:sp>
    </p:spTree>
    <p:extLst>
      <p:ext uri="{BB962C8B-B14F-4D97-AF65-F5344CB8AC3E}">
        <p14:creationId xmlns="" xmlns:p14="http://schemas.microsoft.com/office/powerpoint/2010/main" val="403708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id-ID" sz="4400" dirty="0"/>
              <a:t>Sudut pandang kamera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Low 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Camera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Angle</a:t>
            </a:r>
            <a:endParaRPr lang="id-ID" sz="2000" b="1" dirty="0" smtClean="0">
              <a:latin typeface="Calibri" pitchFamily="34" charset="0"/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Sudut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pengambilan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dari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arah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bawah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sehingga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mengesankan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objek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jadi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terlihat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besar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Teknik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ini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memiliki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kesan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dramatis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yaitu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nilai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agung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/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prominance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berwibawa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kuat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dominan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4" descr="low_ang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429000"/>
            <a:ext cx="228600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79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>
                <a:cs typeface="Calibri" pitchFamily="34" charset="0"/>
              </a:rPr>
              <a:t>Bird </a:t>
            </a:r>
            <a:r>
              <a:rPr lang="en-US" sz="2000" b="1" dirty="0">
                <a:cs typeface="Calibri" pitchFamily="34" charset="0"/>
              </a:rPr>
              <a:t>Eye View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>
                <a:cs typeface="Calibri" pitchFamily="34" charset="0"/>
              </a:rPr>
              <a:t>Teknik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pengambilan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gambar</a:t>
            </a:r>
            <a:r>
              <a:rPr lang="en-US" sz="2000" dirty="0">
                <a:cs typeface="Calibri" pitchFamily="34" charset="0"/>
              </a:rPr>
              <a:t> yang </a:t>
            </a:r>
            <a:r>
              <a:rPr lang="en-US" sz="2000" dirty="0" err="1">
                <a:cs typeface="Calibri" pitchFamily="34" charset="0"/>
              </a:rPr>
              <a:t>berada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smtClean="0">
                <a:cs typeface="Calibri" pitchFamily="34" charset="0"/>
              </a:rPr>
              <a:t>di </a:t>
            </a:r>
            <a:r>
              <a:rPr lang="en-US" sz="2000" dirty="0" err="1">
                <a:cs typeface="Calibri" pitchFamily="34" charset="0"/>
              </a:rPr>
              <a:t>atas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ketinggian</a:t>
            </a:r>
            <a:r>
              <a:rPr lang="id-ID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objek</a:t>
            </a:r>
            <a:r>
              <a:rPr lang="en-US" sz="2000" dirty="0">
                <a:cs typeface="Calibri" pitchFamily="34" charset="0"/>
              </a:rPr>
              <a:t>. </a:t>
            </a:r>
            <a:r>
              <a:rPr lang="en-US" sz="2000" dirty="0" err="1">
                <a:cs typeface="Calibri" pitchFamily="34" charset="0"/>
              </a:rPr>
              <a:t>Hasilnya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akan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terlihat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lingkungan</a:t>
            </a:r>
            <a:r>
              <a:rPr lang="en-US" sz="2000" dirty="0">
                <a:cs typeface="Calibri" pitchFamily="34" charset="0"/>
              </a:rPr>
              <a:t> yang </a:t>
            </a:r>
            <a:r>
              <a:rPr lang="en-US" sz="2000" dirty="0" err="1">
                <a:cs typeface="Calibri" pitchFamily="34" charset="0"/>
              </a:rPr>
              <a:t>luas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benda-benda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>
                <a:cs typeface="Calibri" pitchFamily="34" charset="0"/>
              </a:rPr>
              <a:t>lain </a:t>
            </a:r>
            <a:r>
              <a:rPr lang="en-US" sz="2000" dirty="0" err="1">
                <a:cs typeface="Calibri" pitchFamily="34" charset="0"/>
              </a:rPr>
              <a:t>tampak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kecil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berserakan</a:t>
            </a:r>
            <a:r>
              <a:rPr lang="en-US" sz="2000" dirty="0" smtClean="0">
                <a:cs typeface="Calibri" pitchFamily="34" charset="0"/>
              </a:rPr>
              <a:t>.</a:t>
            </a:r>
            <a:endParaRPr lang="id-ID" sz="2000" dirty="0" smtClean="0"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Subjective </a:t>
            </a:r>
            <a:r>
              <a:rPr lang="en-US" sz="2000" b="1" dirty="0"/>
              <a:t>Camera Angle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Te</a:t>
            </a:r>
            <a:r>
              <a:rPr lang="id-ID" sz="2000" dirty="0" smtClean="0"/>
              <a:t>k</a:t>
            </a:r>
            <a:r>
              <a:rPr lang="en-US" sz="2000" dirty="0" err="1" smtClean="0"/>
              <a:t>nik</a:t>
            </a:r>
            <a:r>
              <a:rPr lang="en-US" sz="2000" dirty="0" smtClean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di </a:t>
            </a:r>
            <a:r>
              <a:rPr lang="en-US" sz="2000" dirty="0" err="1"/>
              <a:t>mana</a:t>
            </a:r>
            <a:r>
              <a:rPr lang="en-US" sz="2000" dirty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</a:t>
            </a:r>
            <a:r>
              <a:rPr lang="en-US" sz="2000" dirty="0" err="1" smtClean="0"/>
              <a:t>berusaha</a:t>
            </a:r>
            <a:r>
              <a:rPr lang="id-ID" sz="2000" dirty="0" smtClean="0"/>
              <a:t> </a:t>
            </a:r>
            <a:r>
              <a:rPr lang="en-US" sz="2000" dirty="0" err="1" smtClean="0"/>
              <a:t>melibatkan</a:t>
            </a:r>
            <a:r>
              <a:rPr lang="en-US" sz="2000" dirty="0" smtClean="0"/>
              <a:t> </a:t>
            </a:r>
            <a:r>
              <a:rPr lang="en-US" sz="2000" dirty="0" err="1" smtClean="0"/>
              <a:t>penonton</a:t>
            </a:r>
            <a:r>
              <a:rPr lang="id-ID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/>
              <a:t>peristiwa</a:t>
            </a:r>
            <a:r>
              <a:rPr lang="en-US" sz="2000" dirty="0"/>
              <a:t>. </a:t>
            </a:r>
            <a:r>
              <a:rPr lang="en-US" sz="2000" dirty="0" err="1"/>
              <a:t>Seolah-olah</a:t>
            </a:r>
            <a:r>
              <a:rPr lang="en-US" sz="2000" dirty="0"/>
              <a:t> </a:t>
            </a:r>
            <a:r>
              <a:rPr lang="en-US" sz="2000" dirty="0" err="1"/>
              <a:t>lensa</a:t>
            </a:r>
            <a:r>
              <a:rPr lang="en-US" sz="2000" dirty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</a:t>
            </a:r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 smtClean="0"/>
              <a:t>si</a:t>
            </a:r>
            <a:r>
              <a:rPr lang="id-ID" sz="2000" dirty="0" smtClean="0"/>
              <a:t> </a:t>
            </a:r>
            <a:r>
              <a:rPr lang="en-US" sz="2000" dirty="0" err="1" smtClean="0"/>
              <a:t>penonton</a:t>
            </a:r>
            <a:r>
              <a:rPr lang="en-US" sz="2000" dirty="0" smtClean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salah</a:t>
            </a:r>
            <a:r>
              <a:rPr lang="en-US" sz="2000" dirty="0"/>
              <a:t> </a:t>
            </a:r>
            <a:r>
              <a:rPr lang="id-ID" sz="2000" dirty="0" smtClean="0"/>
              <a:t>s</a:t>
            </a:r>
            <a:r>
              <a:rPr lang="en-US" sz="2000" dirty="0" err="1" smtClean="0"/>
              <a:t>atu</a:t>
            </a:r>
            <a:r>
              <a:rPr lang="en-US" sz="2000" dirty="0" smtClean="0"/>
              <a:t> </a:t>
            </a:r>
            <a:r>
              <a:rPr lang="en-US" sz="2000" dirty="0" err="1"/>
              <a:t>pelaku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adegan</a:t>
            </a:r>
            <a:r>
              <a:rPr lang="en-US" sz="2000" dirty="0"/>
              <a:t>.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id-ID" sz="4400" dirty="0"/>
              <a:t>Sudut pandang kamera</a:t>
            </a:r>
          </a:p>
        </p:txBody>
      </p:sp>
    </p:spTree>
    <p:extLst>
      <p:ext uri="{BB962C8B-B14F-4D97-AF65-F5344CB8AC3E}">
        <p14:creationId xmlns="" xmlns:p14="http://schemas.microsoft.com/office/powerpoint/2010/main" val="291467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800600"/>
          </a:xfrm>
        </p:spPr>
        <p:txBody>
          <a:bodyPr/>
          <a:lstStyle/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>
                <a:cs typeface="Calibri" pitchFamily="34" charset="0"/>
              </a:rPr>
              <a:t>Objective </a:t>
            </a:r>
            <a:r>
              <a:rPr lang="en-US" sz="2000" b="1" dirty="0">
                <a:cs typeface="Calibri" pitchFamily="34" charset="0"/>
              </a:rPr>
              <a:t>Camera Angle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>
                <a:cs typeface="Calibri" pitchFamily="34" charset="0"/>
              </a:rPr>
              <a:t>Tehnik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pengambilan</a:t>
            </a:r>
            <a:r>
              <a:rPr lang="en-US" sz="2000" dirty="0">
                <a:cs typeface="Calibri" pitchFamily="34" charset="0"/>
              </a:rPr>
              <a:t> di </a:t>
            </a:r>
            <a:r>
              <a:rPr lang="en-US" sz="2000" dirty="0" err="1">
                <a:cs typeface="Calibri" pitchFamily="34" charset="0"/>
              </a:rPr>
              <a:t>mana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kamera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menyajikan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sesuai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dengan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kenyataannya</a:t>
            </a:r>
            <a:r>
              <a:rPr lang="en-US" sz="2000" dirty="0">
                <a:cs typeface="Calibri" pitchFamily="34" charset="0"/>
              </a:rPr>
              <a:t>.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id-ID" sz="2000" dirty="0" smtClean="0"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Eye </a:t>
            </a:r>
            <a:r>
              <a:rPr lang="en-US" sz="2000" b="1" dirty="0"/>
              <a:t>Level</a:t>
            </a:r>
          </a:p>
          <a:p>
            <a:pPr marL="90488" indent="0" algn="just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sejajar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. </a:t>
            </a:r>
            <a:r>
              <a:rPr lang="en-US" sz="2000" dirty="0" err="1" smtClean="0"/>
              <a:t>Hasilnya</a:t>
            </a:r>
            <a:r>
              <a:rPr lang="id-ID" sz="2000" dirty="0" smtClean="0"/>
              <a:t> </a:t>
            </a:r>
            <a:r>
              <a:rPr lang="en-US" sz="2000" dirty="0" err="1" smtClean="0"/>
              <a:t>memperlihatkan</a:t>
            </a:r>
            <a:r>
              <a:rPr lang="en-US" sz="2000" dirty="0" smtClean="0"/>
              <a:t> </a:t>
            </a:r>
            <a:r>
              <a:rPr lang="en-US" sz="2000" dirty="0" err="1"/>
              <a:t>tangkapan</a:t>
            </a:r>
            <a:r>
              <a:rPr lang="en-US" sz="2000" dirty="0"/>
              <a:t> </a:t>
            </a:r>
            <a:r>
              <a:rPr lang="en-US" sz="2000" dirty="0" err="1"/>
              <a:t>pandangan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seseorang</a:t>
            </a:r>
            <a:r>
              <a:rPr lang="en-US" sz="2000" dirty="0"/>
              <a:t>.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 smtClean="0"/>
              <a:t>ini</a:t>
            </a:r>
            <a:r>
              <a:rPr lang="en-US" sz="2000" dirty="0" smtClean="0"/>
              <a:t> </a:t>
            </a:r>
            <a:r>
              <a:rPr lang="en-US" sz="2000" dirty="0" err="1"/>
              <a:t>tidak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dramatis </a:t>
            </a:r>
            <a:r>
              <a:rPr lang="en-US" sz="2000" dirty="0" err="1"/>
              <a:t>melainkan</a:t>
            </a:r>
            <a:r>
              <a:rPr lang="en-US" sz="2000" dirty="0"/>
              <a:t> </a:t>
            </a:r>
            <a:r>
              <a:rPr lang="en-US" sz="2000" dirty="0" err="1"/>
              <a:t>kesan</a:t>
            </a:r>
            <a:r>
              <a:rPr lang="en-US" sz="2000" dirty="0"/>
              <a:t> </a:t>
            </a:r>
            <a:r>
              <a:rPr lang="en-US" sz="2000" dirty="0" err="1"/>
              <a:t>wajar</a:t>
            </a:r>
            <a:r>
              <a:rPr lang="en-US" sz="2000" dirty="0"/>
              <a:t>.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id-ID" sz="2000" dirty="0" smtClean="0"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>
              <a:cs typeface="Calibri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id-ID" sz="4400" dirty="0"/>
              <a:t>Sudut pandang kamera</a:t>
            </a:r>
          </a:p>
        </p:txBody>
      </p:sp>
    </p:spTree>
    <p:extLst>
      <p:ext uri="{BB962C8B-B14F-4D97-AF65-F5344CB8AC3E}">
        <p14:creationId xmlns="" xmlns:p14="http://schemas.microsoft.com/office/powerpoint/2010/main" val="798437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buNone/>
            </a:pPr>
            <a:r>
              <a:rPr lang="en-US" sz="2000" b="1" dirty="0" smtClean="0">
                <a:ea typeface="Tahoma" pitchFamily="34" charset="0"/>
                <a:cs typeface="Tahoma" pitchFamily="34" charset="0"/>
              </a:rPr>
              <a:t>Frog Eye</a:t>
            </a:r>
            <a:endParaRPr lang="id-ID" sz="2000" b="1" dirty="0" smtClean="0">
              <a:ea typeface="Tahoma" pitchFamily="34" charset="0"/>
              <a:cs typeface="Tahoma" pitchFamily="34" charset="0"/>
            </a:endParaRPr>
          </a:p>
          <a:p>
            <a:pPr marL="90488" lvl="1" indent="0">
              <a:buClr>
                <a:schemeClr val="accent1"/>
              </a:buClr>
              <a:buNone/>
            </a:pPr>
            <a:r>
              <a:rPr lang="en-US" dirty="0" err="1"/>
              <a:t>Sudut</a:t>
            </a:r>
            <a:r>
              <a:rPr lang="en-US" dirty="0"/>
              <a:t> </a:t>
            </a:r>
            <a:r>
              <a:rPr lang="en-US" dirty="0" err="1"/>
              <a:t>pengambilan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ketinggian</a:t>
            </a:r>
            <a:r>
              <a:rPr lang="en-US" dirty="0"/>
              <a:t> </a:t>
            </a:r>
            <a:r>
              <a:rPr lang="en-US" dirty="0" err="1"/>
              <a:t>kamera</a:t>
            </a:r>
            <a:r>
              <a:rPr lang="en-US" dirty="0"/>
              <a:t> </a:t>
            </a:r>
            <a:r>
              <a:rPr lang="en-US" dirty="0" err="1"/>
              <a:t>sejajar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alas/</a:t>
            </a:r>
            <a:r>
              <a:rPr lang="en-US" dirty="0" err="1"/>
              <a:t>dasar</a:t>
            </a:r>
            <a:r>
              <a:rPr lang="en-US" dirty="0"/>
              <a:t> </a:t>
            </a:r>
            <a:r>
              <a:rPr lang="en-US" dirty="0" err="1"/>
              <a:t>kedudukan</a:t>
            </a:r>
            <a:r>
              <a:rPr lang="en-US" dirty="0"/>
              <a:t> </a:t>
            </a:r>
            <a:r>
              <a:rPr lang="en-US" dirty="0" err="1"/>
              <a:t>objek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rendah</a:t>
            </a:r>
            <a:r>
              <a:rPr lang="en-US" dirty="0"/>
              <a:t>.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tampak</a:t>
            </a:r>
            <a:r>
              <a:rPr lang="en-US" dirty="0"/>
              <a:t> </a:t>
            </a:r>
            <a:r>
              <a:rPr lang="en-US" dirty="0" err="1"/>
              <a:t>seolah-olah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dirty="0"/>
              <a:t> </a:t>
            </a:r>
            <a:r>
              <a:rPr lang="en-US" dirty="0" err="1"/>
              <a:t>penonton</a:t>
            </a:r>
            <a:r>
              <a:rPr lang="en-US" dirty="0"/>
              <a:t> </a:t>
            </a:r>
            <a:r>
              <a:rPr lang="en-US" dirty="0" err="1"/>
              <a:t>mewakili</a:t>
            </a:r>
            <a:r>
              <a:rPr lang="en-US" dirty="0"/>
              <a:t> </a:t>
            </a:r>
            <a:r>
              <a:rPr lang="en-US" dirty="0" err="1"/>
              <a:t>mata</a:t>
            </a:r>
            <a:r>
              <a:rPr lang="en-US" i="1" dirty="0"/>
              <a:t> </a:t>
            </a:r>
            <a:r>
              <a:rPr lang="en-US" dirty="0" err="1"/>
              <a:t>katak</a:t>
            </a:r>
            <a:r>
              <a:rPr lang="en-US" dirty="0" smtClean="0"/>
              <a:t>.</a:t>
            </a:r>
            <a:endParaRPr lang="id-ID" dirty="0" smtClean="0"/>
          </a:p>
          <a:p>
            <a:pPr marL="90488" lvl="1" indent="0">
              <a:buClr>
                <a:schemeClr val="accent1"/>
              </a:buClr>
              <a:buNone/>
            </a:pPr>
            <a:endParaRPr lang="en-US" dirty="0"/>
          </a:p>
          <a:p>
            <a:pPr marL="90488" lvl="1" indent="0">
              <a:lnSpc>
                <a:spcPct val="105000"/>
              </a:lnSpc>
              <a:buNone/>
            </a:pPr>
            <a:r>
              <a:rPr lang="en-US" b="1" dirty="0" smtClean="0"/>
              <a:t>Over </a:t>
            </a:r>
            <a:r>
              <a:rPr lang="en-US" b="1" dirty="0"/>
              <a:t>Shoulder</a:t>
            </a:r>
          </a:p>
          <a:p>
            <a:pPr marL="90488" lvl="1" indent="0">
              <a:lnSpc>
                <a:spcPct val="105000"/>
              </a:lnSpc>
              <a:buNone/>
            </a:pPr>
            <a:r>
              <a:rPr lang="id-ID" dirty="0" smtClean="0"/>
              <a:t>P</a:t>
            </a:r>
            <a:r>
              <a:rPr lang="en-US" dirty="0" err="1" smtClean="0"/>
              <a:t>engambilan</a:t>
            </a:r>
            <a:r>
              <a:rPr lang="en-US" dirty="0" smtClean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 smtClean="0"/>
              <a:t>belakang</a:t>
            </a:r>
            <a:r>
              <a:rPr lang="en-US" dirty="0" smtClean="0"/>
              <a:t> </a:t>
            </a:r>
            <a:r>
              <a:rPr lang="en-US" dirty="0" err="1"/>
              <a:t>bahu</a:t>
            </a:r>
            <a:r>
              <a:rPr lang="en-US" dirty="0"/>
              <a:t>. </a:t>
            </a:r>
          </a:p>
          <a:p>
            <a:pPr marL="90488" indent="0">
              <a:buNone/>
            </a:pPr>
            <a:endParaRPr lang="en-US" sz="2000" dirty="0"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Picture 5" descr="over_shoul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221088"/>
            <a:ext cx="26670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id-ID" sz="4400" dirty="0"/>
              <a:t>Sudut pandang kamera</a:t>
            </a:r>
          </a:p>
        </p:txBody>
      </p:sp>
    </p:spTree>
    <p:extLst>
      <p:ext uri="{BB962C8B-B14F-4D97-AF65-F5344CB8AC3E}">
        <p14:creationId xmlns="" xmlns:p14="http://schemas.microsoft.com/office/powerpoint/2010/main" val="168216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Bidang pandang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93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Extreme </a:t>
            </a:r>
            <a:r>
              <a:rPr lang="en-US" sz="2000" b="1" dirty="0"/>
              <a:t>Close Up (ECU/XCU) : </a:t>
            </a:r>
          </a:p>
          <a:p>
            <a:pPr marL="1793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yang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 smtClean="0"/>
              <a:t>sangat</a:t>
            </a:r>
            <a:r>
              <a:rPr lang="id-ID" sz="2000" dirty="0" smtClean="0"/>
              <a:t> </a:t>
            </a:r>
            <a:r>
              <a:rPr lang="en-US" sz="2000" dirty="0" smtClean="0"/>
              <a:t>detail</a:t>
            </a:r>
            <a:r>
              <a:rPr lang="id-ID" sz="2000" dirty="0" smtClean="0"/>
              <a:t> </a:t>
            </a:r>
            <a:r>
              <a:rPr lang="en-US" sz="2000" dirty="0" err="1" smtClean="0"/>
              <a:t>seperti</a:t>
            </a:r>
            <a:r>
              <a:rPr lang="en-US" sz="2000" dirty="0" smtClean="0"/>
              <a:t> </a:t>
            </a:r>
            <a:r>
              <a:rPr lang="en-US" sz="2000" dirty="0" err="1"/>
              <a:t>hidung</a:t>
            </a:r>
            <a:r>
              <a:rPr lang="en-US" sz="2000" dirty="0"/>
              <a:t> </a:t>
            </a:r>
            <a:r>
              <a:rPr lang="en-US" sz="2000" dirty="0" err="1"/>
              <a:t>pemain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 smtClean="0"/>
              <a:t>bibir</a:t>
            </a:r>
            <a:r>
              <a:rPr lang="id-ID" sz="2000" dirty="0" smtClean="0"/>
              <a:t> </a:t>
            </a:r>
            <a:r>
              <a:rPr lang="en-US" sz="2000" dirty="0" err="1" smtClean="0"/>
              <a:t>atau</a:t>
            </a:r>
            <a:r>
              <a:rPr lang="id-ID" sz="2000" dirty="0"/>
              <a:t> </a:t>
            </a:r>
            <a:r>
              <a:rPr lang="en-US" sz="2000" dirty="0" err="1" smtClean="0"/>
              <a:t>ujung</a:t>
            </a:r>
            <a:r>
              <a:rPr lang="id-ID" sz="2000" dirty="0"/>
              <a:t> </a:t>
            </a:r>
            <a:r>
              <a:rPr lang="en-US" sz="2000" dirty="0" err="1" smtClean="0"/>
              <a:t>tumit</a:t>
            </a:r>
            <a:r>
              <a:rPr lang="id-ID" sz="2000" dirty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/>
              <a:t>sepatu</a:t>
            </a:r>
            <a:r>
              <a:rPr lang="en-US" sz="2000" dirty="0"/>
              <a:t>.</a:t>
            </a:r>
          </a:p>
          <a:p>
            <a:pPr marL="114300" indent="0">
              <a:buNone/>
            </a:pPr>
            <a:endParaRPr lang="id-ID" dirty="0" smtClean="0"/>
          </a:p>
          <a:p>
            <a:pPr marL="114300" indent="0">
              <a:buNone/>
            </a:pPr>
            <a:endParaRPr lang="id-ID" dirty="0"/>
          </a:p>
        </p:txBody>
      </p:sp>
      <p:pic>
        <p:nvPicPr>
          <p:cNvPr id="1026" name="Picture 2" descr="C:\Users\Mardika\Downloads\extreme close u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195619"/>
            <a:ext cx="3993460" cy="3024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9993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Bidang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Big </a:t>
            </a:r>
            <a:r>
              <a:rPr lang="en-US" sz="2000" b="1" dirty="0"/>
              <a:t>Close </a:t>
            </a:r>
            <a:r>
              <a:rPr lang="en-US" sz="2000" b="1" dirty="0" smtClean="0"/>
              <a:t>Up </a:t>
            </a:r>
            <a:endParaRPr lang="en-US" sz="2000" b="1" dirty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sebatas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 smtClean="0"/>
              <a:t>hingga</a:t>
            </a:r>
            <a:r>
              <a:rPr lang="id-ID" sz="2000" dirty="0" smtClean="0"/>
              <a:t> </a:t>
            </a:r>
            <a:r>
              <a:rPr lang="en-US" sz="2000" dirty="0" err="1" smtClean="0"/>
              <a:t>dagu</a:t>
            </a:r>
            <a:r>
              <a:rPr lang="en-US" sz="2000" dirty="0"/>
              <a:t>.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id-ID" sz="2000" dirty="0" smtClean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Close </a:t>
            </a:r>
            <a:r>
              <a:rPr lang="en-US" sz="2000" b="1" dirty="0"/>
              <a:t>Up </a:t>
            </a:r>
            <a:r>
              <a:rPr lang="en-US" sz="2000" b="1" dirty="0" smtClean="0"/>
              <a:t> </a:t>
            </a:r>
            <a:endParaRPr lang="id-ID" sz="2000" b="1" dirty="0" smtClean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dekat</a:t>
            </a:r>
            <a:r>
              <a:rPr lang="en-US" sz="2000" dirty="0"/>
              <a:t>,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/>
              <a:t>sebagian</a:t>
            </a:r>
            <a:r>
              <a:rPr lang="en-US" sz="2000" dirty="0"/>
              <a:t> </a:t>
            </a:r>
            <a:r>
              <a:rPr lang="en-US" sz="2000" dirty="0" err="1" smtClean="0"/>
              <a:t>dari</a:t>
            </a:r>
            <a:r>
              <a:rPr lang="en-US" sz="2000" dirty="0" smtClean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smtClean="0"/>
              <a:t>yang</a:t>
            </a:r>
            <a:r>
              <a:rPr lang="id-ID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/>
              <a:t>seperti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 smtClean="0"/>
              <a:t>mukanya</a:t>
            </a:r>
            <a:r>
              <a:rPr lang="en-US" sz="2000" dirty="0" smtClean="0"/>
              <a:t> </a:t>
            </a:r>
            <a:r>
              <a:rPr lang="en-US" sz="2000" dirty="0"/>
              <a:t>	</a:t>
            </a:r>
            <a:r>
              <a:rPr lang="en-US" sz="2000" dirty="0" err="1"/>
              <a:t>saja</a:t>
            </a:r>
            <a:r>
              <a:rPr lang="en-US" sz="2000" dirty="0"/>
              <a:t>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sepasang</a:t>
            </a:r>
            <a:r>
              <a:rPr lang="en-US" sz="2000" dirty="0"/>
              <a:t> kaki yang </a:t>
            </a:r>
            <a:r>
              <a:rPr lang="en-US" sz="2000" dirty="0" err="1"/>
              <a:t>bersepatu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  <a:p>
            <a:pPr marL="179388" indent="0">
              <a:lnSpc>
                <a:spcPct val="105000"/>
              </a:lnSpc>
              <a:buFont typeface="Wingdings" pitchFamily="2" charset="2"/>
              <a:buNone/>
            </a:pPr>
            <a:endParaRPr lang="id-ID" sz="2000" dirty="0" smtClean="0"/>
          </a:p>
          <a:p>
            <a:pPr marL="1793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28672726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Bidang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/>
              <a:t>Medium </a:t>
            </a:r>
            <a:r>
              <a:rPr lang="en-US" sz="2000" b="1" dirty="0"/>
              <a:t>Close </a:t>
            </a:r>
            <a:r>
              <a:rPr lang="en-US" sz="2000" b="1" dirty="0" smtClean="0"/>
              <a:t>Up</a:t>
            </a:r>
            <a:endParaRPr lang="id-ID" sz="2000" b="1" dirty="0" smtClean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Hampir</a:t>
            </a:r>
            <a:r>
              <a:rPr lang="en-US" sz="2000" dirty="0" smtClean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MS,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objeknya</a:t>
            </a:r>
            <a:r>
              <a:rPr lang="en-US" sz="2000" dirty="0"/>
              <a:t> orang </a:t>
            </a:r>
            <a:r>
              <a:rPr lang="en-US" sz="2000" dirty="0" err="1" smtClean="0"/>
              <a:t>dan</a:t>
            </a:r>
            <a:r>
              <a:rPr lang="en-US" sz="2000" dirty="0" smtClean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smtClean="0"/>
              <a:t>dada</a:t>
            </a:r>
            <a:r>
              <a:rPr lang="id-ID" sz="2000" dirty="0" smtClean="0"/>
              <a:t> </a:t>
            </a:r>
            <a:r>
              <a:rPr lang="en-US" sz="2000" dirty="0" err="1" smtClean="0"/>
              <a:t>keatas</a:t>
            </a:r>
            <a:r>
              <a:rPr lang="en-US" sz="2000" dirty="0"/>
              <a:t>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Medium Shot</a:t>
            </a:r>
            <a:endParaRPr lang="en-US" sz="2000" b="1" dirty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sedang</a:t>
            </a:r>
            <a:r>
              <a:rPr lang="en-US" sz="2000" dirty="0"/>
              <a:t>, </a:t>
            </a:r>
            <a:r>
              <a:rPr lang="en-US" sz="2000" dirty="0" err="1"/>
              <a:t>jika</a:t>
            </a:r>
            <a:r>
              <a:rPr lang="en-US" sz="2000" dirty="0"/>
              <a:t> </a:t>
            </a:r>
            <a:r>
              <a:rPr lang="en-US" sz="2000" dirty="0" err="1"/>
              <a:t>objeknya</a:t>
            </a:r>
            <a:r>
              <a:rPr lang="en-US" sz="2000" dirty="0"/>
              <a:t> </a:t>
            </a:r>
            <a:r>
              <a:rPr lang="en-US" sz="2000" dirty="0" smtClean="0"/>
              <a:t>orang </a:t>
            </a:r>
            <a:r>
              <a:rPr lang="en-US" sz="2000" dirty="0" err="1"/>
              <a:t>maka</a:t>
            </a:r>
            <a:r>
              <a:rPr lang="en-US" sz="2000" dirty="0"/>
              <a:t> yang </a:t>
            </a:r>
            <a:r>
              <a:rPr lang="en-US" sz="2000" dirty="0" err="1"/>
              <a:t>terlihat</a:t>
            </a:r>
            <a:r>
              <a:rPr lang="en-US" sz="2000" dirty="0"/>
              <a:t> </a:t>
            </a:r>
            <a:r>
              <a:rPr lang="en-US" sz="2000" dirty="0" err="1"/>
              <a:t>hanya</a:t>
            </a:r>
            <a:r>
              <a:rPr lang="en-US" sz="2000" dirty="0"/>
              <a:t> </a:t>
            </a:r>
            <a:r>
              <a:rPr lang="en-US" sz="2000" dirty="0" err="1" smtClean="0"/>
              <a:t>separuh</a:t>
            </a:r>
            <a:r>
              <a:rPr lang="id-ID" sz="2000" dirty="0" smtClean="0"/>
              <a:t> </a:t>
            </a:r>
            <a:r>
              <a:rPr lang="en-US" sz="2000" dirty="0" err="1" smtClean="0"/>
              <a:t>badannya</a:t>
            </a:r>
            <a:r>
              <a:rPr lang="en-US" sz="2000" dirty="0" smtClean="0"/>
              <a:t> </a:t>
            </a:r>
            <a:r>
              <a:rPr lang="en-US" sz="2000" dirty="0" err="1"/>
              <a:t>saja</a:t>
            </a:r>
            <a:r>
              <a:rPr lang="en-US" sz="2000" dirty="0"/>
              <a:t> (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perut</a:t>
            </a:r>
            <a:r>
              <a:rPr lang="en-US" sz="2000" dirty="0"/>
              <a:t>/</a:t>
            </a:r>
            <a:r>
              <a:rPr lang="en-US" sz="2000" dirty="0" err="1"/>
              <a:t>pinggang</a:t>
            </a:r>
            <a:r>
              <a:rPr lang="en-US" sz="2000" dirty="0"/>
              <a:t> </a:t>
            </a:r>
            <a:r>
              <a:rPr lang="en-US" sz="2000" dirty="0" err="1"/>
              <a:t>keatas</a:t>
            </a:r>
            <a:r>
              <a:rPr lang="en-US" sz="2000" dirty="0"/>
              <a:t>).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 smtClean="0"/>
              <a:t>Knee Shot</a:t>
            </a:r>
            <a:endParaRPr lang="id-ID" sz="2000" b="1" dirty="0" smtClean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hingga</a:t>
            </a:r>
            <a:r>
              <a:rPr lang="en-US" sz="2000" dirty="0"/>
              <a:t> </a:t>
            </a:r>
            <a:r>
              <a:rPr lang="en-US" sz="2000" dirty="0" err="1" smtClean="0"/>
              <a:t>lutut</a:t>
            </a:r>
            <a:r>
              <a:rPr lang="en-US" sz="2000" dirty="0"/>
              <a:t>.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4009068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Bidang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b="1" dirty="0" smtClean="0"/>
              <a:t>Full </a:t>
            </a:r>
            <a:r>
              <a:rPr lang="en-US" sz="2000" b="1" dirty="0"/>
              <a:t>Shot </a:t>
            </a:r>
            <a:endParaRPr lang="id-ID" sz="2000" b="1" dirty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penuh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kepala</a:t>
            </a:r>
            <a:r>
              <a:rPr lang="en-US" sz="2000" dirty="0" smtClean="0"/>
              <a:t> </a:t>
            </a:r>
            <a:r>
              <a:rPr lang="en-US" sz="2000" dirty="0" err="1" smtClean="0"/>
              <a:t>sampai</a:t>
            </a:r>
            <a:r>
              <a:rPr lang="id-ID" sz="2000" dirty="0" smtClean="0"/>
              <a:t> </a:t>
            </a:r>
            <a:r>
              <a:rPr lang="en-US" sz="2000" dirty="0" smtClean="0"/>
              <a:t>kaki.</a:t>
            </a:r>
            <a:endParaRPr lang="en-US" sz="2000" dirty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b="1" dirty="0" smtClean="0"/>
              <a:t>Long </a:t>
            </a:r>
            <a:r>
              <a:rPr lang="en-US" sz="2000" b="1" dirty="0"/>
              <a:t>Shot </a:t>
            </a:r>
            <a:endParaRPr lang="id-ID" sz="2000" b="1" dirty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keseluruhan</a:t>
            </a:r>
            <a:r>
              <a:rPr lang="en-US" sz="2000" dirty="0"/>
              <a:t>. </a:t>
            </a:r>
            <a:r>
              <a:rPr lang="en-US" sz="2000" dirty="0" err="1" smtClean="0"/>
              <a:t>Gambar</a:t>
            </a:r>
            <a:r>
              <a:rPr lang="id-ID" sz="2000" dirty="0" smtClean="0"/>
              <a:t> </a:t>
            </a:r>
            <a:r>
              <a:rPr lang="en-US" sz="2000" dirty="0" err="1" smtClean="0"/>
              <a:t>diambil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 smtClean="0"/>
              <a:t>jauh</a:t>
            </a:r>
            <a:r>
              <a:rPr lang="en-US" sz="2000" dirty="0" smtClean="0"/>
              <a:t>,</a:t>
            </a:r>
            <a:r>
              <a:rPr lang="id-ID" sz="2000" dirty="0" smtClean="0"/>
              <a:t> </a:t>
            </a:r>
            <a:r>
              <a:rPr lang="en-US" sz="2000" dirty="0" err="1" smtClean="0"/>
              <a:t>seluruh</a:t>
            </a:r>
            <a:r>
              <a:rPr lang="en-US" sz="2000" dirty="0" smtClean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terkena</a:t>
            </a:r>
            <a:r>
              <a:rPr lang="en-US" sz="2000" dirty="0"/>
              <a:t> </a:t>
            </a:r>
            <a:r>
              <a:rPr lang="en-US" sz="2000" dirty="0" err="1" smtClean="0"/>
              <a:t>hingga</a:t>
            </a:r>
            <a:r>
              <a:rPr lang="en-US" sz="2000" dirty="0" smtClean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</a:t>
            </a:r>
            <a:r>
              <a:rPr lang="en-US" sz="2000" dirty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b="1" dirty="0" smtClean="0"/>
              <a:t>Medium </a:t>
            </a:r>
            <a:r>
              <a:rPr lang="en-US" sz="2000" b="1" dirty="0"/>
              <a:t>Long Shot </a:t>
            </a:r>
            <a:endParaRPr lang="id-ID" sz="2000" b="1" dirty="0" smtClean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yang </a:t>
            </a:r>
            <a:r>
              <a:rPr lang="en-US" sz="2000" dirty="0" err="1"/>
              <a:t>wajar</a:t>
            </a:r>
            <a:r>
              <a:rPr lang="en-US" sz="2000" dirty="0"/>
              <a:t>, </a:t>
            </a:r>
            <a:r>
              <a:rPr lang="en-US" sz="2000" dirty="0" err="1"/>
              <a:t>sehingga</a:t>
            </a:r>
            <a:r>
              <a:rPr lang="en-US" sz="2000" dirty="0"/>
              <a:t> </a:t>
            </a:r>
            <a:r>
              <a:rPr lang="en-US" sz="2000" dirty="0" err="1" smtClean="0"/>
              <a:t>jika</a:t>
            </a:r>
            <a:r>
              <a:rPr lang="en-US" sz="2000" dirty="0" smtClean="0"/>
              <a:t> </a:t>
            </a:r>
            <a:r>
              <a:rPr lang="en-US" sz="2000" dirty="0" err="1" smtClean="0"/>
              <a:t>misalnya</a:t>
            </a:r>
            <a:r>
              <a:rPr lang="id-ID" sz="2000" dirty="0" smtClean="0"/>
              <a:t> </a:t>
            </a:r>
            <a:r>
              <a:rPr lang="en-US" sz="2000" dirty="0" err="1" smtClean="0"/>
              <a:t>terdapat</a:t>
            </a:r>
            <a:r>
              <a:rPr lang="en-US" sz="2000" dirty="0" smtClean="0"/>
              <a:t> </a:t>
            </a:r>
            <a:r>
              <a:rPr lang="en-US" sz="2000" dirty="0"/>
              <a:t>3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 smtClean="0"/>
              <a:t>maka</a:t>
            </a:r>
            <a:r>
              <a:rPr lang="id-ID" sz="2000" dirty="0" smtClean="0"/>
              <a:t> </a:t>
            </a:r>
            <a:r>
              <a:rPr lang="en-US" sz="2000" dirty="0" err="1" smtClean="0"/>
              <a:t>seluruhnya</a:t>
            </a:r>
            <a:r>
              <a:rPr lang="en-US" sz="2000" dirty="0" smtClean="0"/>
              <a:t>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/>
              <a:t>terlihat</a:t>
            </a:r>
            <a:r>
              <a:rPr lang="en-US" sz="2000" dirty="0"/>
              <a:t>. </a:t>
            </a:r>
            <a:r>
              <a:rPr lang="en-US" sz="2000" dirty="0" err="1"/>
              <a:t>Bila</a:t>
            </a:r>
            <a:r>
              <a:rPr lang="en-US" sz="2000" dirty="0"/>
              <a:t> </a:t>
            </a:r>
            <a:r>
              <a:rPr lang="en-US" sz="2000" dirty="0" err="1"/>
              <a:t>objeknya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orang </a:t>
            </a:r>
            <a:r>
              <a:rPr lang="en-US" sz="2000" dirty="0" err="1"/>
              <a:t>maka</a:t>
            </a:r>
            <a:r>
              <a:rPr lang="en-US" sz="2000" dirty="0"/>
              <a:t> </a:t>
            </a:r>
            <a:r>
              <a:rPr lang="en-US" sz="2000" dirty="0" err="1" smtClean="0"/>
              <a:t>tampak</a:t>
            </a:r>
            <a:r>
              <a:rPr lang="en-US" sz="2000" dirty="0" smtClean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kepala</a:t>
            </a:r>
            <a:r>
              <a:rPr lang="en-US" sz="2000" dirty="0"/>
              <a:t> </a:t>
            </a:r>
            <a:r>
              <a:rPr lang="en-US" sz="2000" dirty="0" err="1"/>
              <a:t>sampai</a:t>
            </a:r>
            <a:r>
              <a:rPr lang="en-US" sz="2000" dirty="0"/>
              <a:t> </a:t>
            </a:r>
            <a:r>
              <a:rPr lang="en-US" sz="2000" dirty="0" err="1" smtClean="0"/>
              <a:t>lutut</a:t>
            </a:r>
            <a:r>
              <a:rPr lang="en-US" sz="2000" dirty="0" smtClean="0"/>
              <a:t>.</a:t>
            </a:r>
            <a:endParaRPr lang="id-ID" sz="2000" dirty="0" smtClean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b="1" dirty="0" smtClean="0"/>
              <a:t>Extreme </a:t>
            </a:r>
            <a:r>
              <a:rPr lang="en-US" sz="2000" b="1" dirty="0"/>
              <a:t>Long Shot </a:t>
            </a:r>
            <a:endParaRPr lang="id-ID" sz="2000" b="1" dirty="0" smtClean="0"/>
          </a:p>
          <a:p>
            <a:pPr marL="90488" indent="0">
              <a:lnSpc>
                <a:spcPct val="110000"/>
              </a:lnSpc>
              <a:buFont typeface="Wingdings" pitchFamily="2" charset="2"/>
              <a:buNone/>
            </a:pPr>
            <a:r>
              <a:rPr lang="en-US" sz="2000" dirty="0" err="1" smtClean="0"/>
              <a:t>Gambar</a:t>
            </a:r>
            <a:r>
              <a:rPr lang="en-US" sz="2000" dirty="0" smtClean="0"/>
              <a:t> </a:t>
            </a:r>
            <a:r>
              <a:rPr lang="en-US" sz="2000" dirty="0" err="1"/>
              <a:t>diambil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jarak</a:t>
            </a:r>
            <a:r>
              <a:rPr lang="en-US" sz="2000" dirty="0"/>
              <a:t> </a:t>
            </a:r>
            <a:r>
              <a:rPr lang="en-US" sz="2000" dirty="0" err="1"/>
              <a:t>sangat</a:t>
            </a:r>
            <a:r>
              <a:rPr lang="en-US" sz="2000" dirty="0"/>
              <a:t> </a:t>
            </a:r>
            <a:r>
              <a:rPr lang="en-US" sz="2000" dirty="0" err="1"/>
              <a:t>jauh</a:t>
            </a:r>
            <a:r>
              <a:rPr lang="en-US" sz="2000" dirty="0"/>
              <a:t>, yang </a:t>
            </a:r>
            <a:r>
              <a:rPr lang="en-US" sz="2000" dirty="0" err="1"/>
              <a:t>ditonjolkan</a:t>
            </a:r>
            <a:r>
              <a:rPr lang="en-US" sz="2000" dirty="0"/>
              <a:t> </a:t>
            </a:r>
            <a:r>
              <a:rPr lang="en-US" sz="2000" dirty="0" err="1"/>
              <a:t>bukan</a:t>
            </a:r>
            <a:r>
              <a:rPr lang="en-US" sz="2000" dirty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/>
              <a:t>lagi</a:t>
            </a:r>
            <a:r>
              <a:rPr lang="en-US" sz="2000" dirty="0"/>
              <a:t> </a:t>
            </a:r>
            <a:r>
              <a:rPr lang="en-US" sz="2000" dirty="0" err="1"/>
              <a:t>tetapi</a:t>
            </a:r>
            <a:r>
              <a:rPr lang="en-US" sz="2000" dirty="0"/>
              <a:t> </a:t>
            </a:r>
            <a:r>
              <a:rPr lang="en-US" sz="2000" dirty="0" err="1"/>
              <a:t>latar</a:t>
            </a:r>
            <a:r>
              <a:rPr lang="en-US" sz="2000" dirty="0"/>
              <a:t> </a:t>
            </a:r>
            <a:r>
              <a:rPr lang="en-US" sz="2000" dirty="0" err="1"/>
              <a:t>belakangnya</a:t>
            </a:r>
            <a:r>
              <a:rPr lang="en-US" sz="2000" dirty="0"/>
              <a:t>.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demikian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 smtClean="0"/>
              <a:t>diketahui</a:t>
            </a:r>
            <a:r>
              <a:rPr lang="en-US" sz="2000" dirty="0" smtClean="0"/>
              <a:t> </a:t>
            </a:r>
            <a:r>
              <a:rPr lang="en-US" sz="2000" dirty="0" err="1"/>
              <a:t>posisi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 </a:t>
            </a:r>
            <a:r>
              <a:rPr lang="en-US" sz="2000" dirty="0" err="1"/>
              <a:t>tersebut</a:t>
            </a:r>
            <a:r>
              <a:rPr lang="en-US" sz="2000" dirty="0"/>
              <a:t> </a:t>
            </a:r>
            <a:r>
              <a:rPr lang="en-US" sz="2000" dirty="0" err="1"/>
              <a:t>terhadap</a:t>
            </a:r>
            <a:r>
              <a:rPr lang="en-US" sz="2000" dirty="0"/>
              <a:t> </a:t>
            </a:r>
            <a:r>
              <a:rPr lang="en-US" sz="2000" dirty="0" err="1"/>
              <a:t>lingkungannya</a:t>
            </a:r>
            <a:r>
              <a:rPr lang="en-US" sz="2000" dirty="0"/>
              <a:t>.</a:t>
            </a:r>
          </a:p>
          <a:p>
            <a:pPr marL="90488" indent="0">
              <a:buFont typeface="Wingdings" pitchFamily="2" charset="2"/>
              <a:buNone/>
            </a:pPr>
            <a:r>
              <a:rPr lang="en-US" sz="2000" dirty="0"/>
              <a:t/>
            </a:r>
            <a:br>
              <a:rPr lang="en-US" sz="2000" dirty="0"/>
            </a:b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3326518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2514600"/>
            <a:ext cx="3986213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2800"/>
            <a:ext cx="418623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4495800" y="14478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Very Long Shot (VLS)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-16764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latin typeface="Century Gothic" pitchFamily="34" charset="0"/>
              </a:rPr>
              <a:t>Long Shot </a:t>
            </a:r>
            <a:r>
              <a:rPr lang="en-US" sz="3600" dirty="0">
                <a:latin typeface="Century Gothic" pitchFamily="34" charset="0"/>
              </a:rPr>
              <a:t>(LS)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62487" y="741362"/>
            <a:ext cx="4186238" cy="326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3976687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28600" y="388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Medium Long Shot (MLS)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038600" y="3810000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 b="1" dirty="0">
                <a:latin typeface="Century Gothic" pitchFamily="34" charset="0"/>
              </a:rPr>
              <a:t>Mid Shot </a:t>
            </a:r>
            <a:r>
              <a:rPr lang="en-US" sz="3600" dirty="0">
                <a:latin typeface="Century Gothic" pitchFamily="34" charset="0"/>
              </a:rPr>
              <a:t>(MS)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Story Board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Storyboard</a:t>
            </a:r>
            <a:r>
              <a:rPr lang="en-US" dirty="0" smtClean="0"/>
              <a:t> 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sketsa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yang </a:t>
            </a:r>
            <a:r>
              <a:rPr lang="en-US" dirty="0" err="1" smtClean="0"/>
              <a:t>disusun</a:t>
            </a:r>
            <a:r>
              <a:rPr lang="en-US" dirty="0" smtClean="0"/>
              <a:t> </a:t>
            </a:r>
            <a:r>
              <a:rPr lang="en-US" dirty="0" err="1" smtClean="0"/>
              <a:t>berurutan</a:t>
            </a:r>
            <a:r>
              <a:rPr lang="en-US" dirty="0" smtClean="0"/>
              <a:t> </a:t>
            </a:r>
            <a:r>
              <a:rPr lang="en-US" dirty="0" err="1" smtClean="0"/>
              <a:t>sesuai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naskah</a:t>
            </a:r>
            <a:r>
              <a:rPr lang="en-US" dirty="0" smtClean="0"/>
              <a:t>, </a:t>
            </a:r>
            <a:r>
              <a:rPr lang="en-US" dirty="0" err="1" smtClean="0"/>
              <a:t>dengan</a:t>
            </a:r>
            <a:r>
              <a:rPr lang="en-US" dirty="0" smtClean="0"/>
              <a:t> storyboard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menyampaikan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kepada</a:t>
            </a:r>
            <a:r>
              <a:rPr lang="en-US" dirty="0" smtClean="0"/>
              <a:t> </a:t>
            </a:r>
            <a:r>
              <a:rPr lang="en-US" dirty="0" err="1" smtClean="0"/>
              <a:t>orang</a:t>
            </a:r>
            <a:r>
              <a:rPr lang="en-US" dirty="0" smtClean="0"/>
              <a:t> lain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mudah</a:t>
            </a:r>
            <a:r>
              <a:rPr lang="en-US" dirty="0" smtClean="0"/>
              <a:t>, </a:t>
            </a:r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menggiring</a:t>
            </a:r>
            <a:r>
              <a:rPr lang="en-US" dirty="0" smtClean="0"/>
              <a:t> </a:t>
            </a:r>
            <a:r>
              <a:rPr lang="en-US" dirty="0" err="1" smtClean="0"/>
              <a:t>khayalan</a:t>
            </a:r>
            <a:r>
              <a:rPr lang="en-US" dirty="0" smtClean="0"/>
              <a:t> </a:t>
            </a:r>
            <a:r>
              <a:rPr lang="en-US" dirty="0" err="1" smtClean="0"/>
              <a:t>seseorang</a:t>
            </a:r>
            <a:r>
              <a:rPr lang="en-US" dirty="0" smtClean="0"/>
              <a:t> </a:t>
            </a:r>
            <a:r>
              <a:rPr lang="en-US" dirty="0" err="1" smtClean="0"/>
              <a:t>mengikuti</a:t>
            </a:r>
            <a:r>
              <a:rPr lang="en-US" dirty="0" smtClean="0"/>
              <a:t> </a:t>
            </a:r>
            <a:r>
              <a:rPr lang="en-US" dirty="0" err="1" smtClean="0"/>
              <a:t>gambar-gambar</a:t>
            </a:r>
            <a:r>
              <a:rPr lang="en-US" dirty="0" smtClean="0"/>
              <a:t> yang </a:t>
            </a:r>
            <a:r>
              <a:rPr lang="en-US" dirty="0" err="1" smtClean="0"/>
              <a:t>tersaji</a:t>
            </a:r>
            <a:r>
              <a:rPr lang="en-US" dirty="0" smtClean="0"/>
              <a:t>,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persepsi</a:t>
            </a:r>
            <a:r>
              <a:rPr lang="en-US" dirty="0" smtClean="0"/>
              <a:t> yang </a:t>
            </a:r>
            <a:r>
              <a:rPr lang="en-US" dirty="0" err="1" smtClean="0"/>
              <a:t>sama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  </a:t>
            </a:r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produksi</a:t>
            </a:r>
            <a:r>
              <a:rPr lang="en-US" dirty="0" smtClean="0"/>
              <a:t>  film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storyboard,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sutradara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pengarah</a:t>
            </a:r>
            <a:r>
              <a:rPr lang="en-US" dirty="0" smtClean="0"/>
              <a:t> </a:t>
            </a:r>
            <a:r>
              <a:rPr lang="en-US" dirty="0" err="1" smtClean="0"/>
              <a:t>fotografi</a:t>
            </a:r>
            <a:r>
              <a:rPr lang="en-US" dirty="0" smtClean="0"/>
              <a:t>  </a:t>
            </a:r>
            <a:r>
              <a:rPr lang="en-US" dirty="0" err="1" smtClean="0"/>
              <a:t>membahas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adegan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kemudian</a:t>
            </a:r>
            <a:r>
              <a:rPr lang="en-US" dirty="0" smtClean="0"/>
              <a:t> </a:t>
            </a:r>
            <a:r>
              <a:rPr lang="en-US" dirty="0" err="1" smtClean="0"/>
              <a:t>bertemu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artis</a:t>
            </a:r>
            <a:r>
              <a:rPr lang="en-US" dirty="0" smtClean="0"/>
              <a:t> storyboard </a:t>
            </a:r>
            <a:r>
              <a:rPr lang="en-US" dirty="0" err="1" smtClean="0"/>
              <a:t>untuk</a:t>
            </a:r>
            <a:r>
              <a:rPr lang="en-US" dirty="0" smtClean="0"/>
              <a:t>  </a:t>
            </a:r>
            <a:r>
              <a:rPr lang="en-US" dirty="0" err="1" smtClean="0"/>
              <a:t>menterjemahkan</a:t>
            </a:r>
            <a:r>
              <a:rPr lang="en-US" dirty="0" smtClean="0"/>
              <a:t> </a:t>
            </a:r>
            <a:r>
              <a:rPr lang="en-US" dirty="0" err="1" smtClean="0"/>
              <a:t>gagasan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  <a:p>
            <a:pPr marL="114300" indent="0">
              <a:buNone/>
            </a:pP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9339021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743200"/>
            <a:ext cx="4265613" cy="3382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25" y="1828800"/>
            <a:ext cx="41687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0" y="5257800"/>
            <a:ext cx="5715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Medium Close-Up (MCU)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419600" y="1524000"/>
            <a:ext cx="472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b="1" dirty="0">
                <a:latin typeface="Century Gothic" pitchFamily="34" charset="0"/>
              </a:rPr>
              <a:t>Close-Up </a:t>
            </a:r>
            <a:r>
              <a:rPr lang="en-US" sz="3000" dirty="0">
                <a:latin typeface="Century Gothic" pitchFamily="34" charset="0"/>
              </a:rPr>
              <a:t>(CU)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8388" y="2057400"/>
            <a:ext cx="4113212" cy="317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841500"/>
            <a:ext cx="4168775" cy="326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304800" y="5257800"/>
            <a:ext cx="502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-10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itchFamily="34" charset="0"/>
                <a:ea typeface="+mj-ea"/>
                <a:cs typeface="+mj-cs"/>
              </a:rPr>
              <a:t>Big Close-Up (BCU)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67200" y="838200"/>
            <a:ext cx="518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000" b="1" dirty="0">
                <a:latin typeface="Century Gothic" pitchFamily="34" charset="0"/>
              </a:rPr>
              <a:t>Extreme Close-Up </a:t>
            </a:r>
            <a:r>
              <a:rPr lang="en-US" sz="3000" dirty="0">
                <a:latin typeface="Century Gothic" pitchFamily="34" charset="0"/>
              </a:rPr>
              <a:t>(ECU)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Bidang pandang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One </a:t>
            </a:r>
            <a:r>
              <a:rPr lang="en-US" sz="2000" b="1" dirty="0"/>
              <a:t>Shot (1S) 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satu</a:t>
            </a:r>
            <a:r>
              <a:rPr lang="en-US" sz="2000" dirty="0"/>
              <a:t> </a:t>
            </a:r>
            <a:r>
              <a:rPr lang="en-US" sz="2000" dirty="0" err="1"/>
              <a:t>objek</a:t>
            </a:r>
            <a:r>
              <a:rPr lang="en-US" sz="2000" dirty="0"/>
              <a:t>.</a:t>
            </a:r>
          </a:p>
          <a:p>
            <a:pPr marL="0" indent="0">
              <a:buFont typeface="Wingdings" pitchFamily="2" charset="2"/>
              <a:buNone/>
            </a:pPr>
            <a:r>
              <a:rPr lang="id-ID" sz="2000" b="1" dirty="0"/>
              <a:t>T</a:t>
            </a:r>
            <a:r>
              <a:rPr lang="en-US" sz="2000" b="1" dirty="0" err="1" smtClean="0"/>
              <a:t>wo</a:t>
            </a:r>
            <a:r>
              <a:rPr lang="en-US" sz="2000" b="1" dirty="0" smtClean="0"/>
              <a:t> </a:t>
            </a:r>
            <a:r>
              <a:rPr lang="en-US" sz="2000" b="1" dirty="0"/>
              <a:t>Shot (2S) 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orang.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Three </a:t>
            </a:r>
            <a:r>
              <a:rPr lang="en-US" sz="2000" b="1" dirty="0"/>
              <a:t>Shot (3S) 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tiga</a:t>
            </a:r>
            <a:r>
              <a:rPr lang="en-US" sz="2000" dirty="0"/>
              <a:t> orang.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b="1" dirty="0" smtClean="0"/>
              <a:t>Group </a:t>
            </a:r>
            <a:r>
              <a:rPr lang="en-US" sz="2000" b="1" dirty="0"/>
              <a:t>Shot (GS): 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dirty="0" err="1" smtClean="0"/>
              <a:t>Pengambilan</a:t>
            </a:r>
            <a:r>
              <a:rPr lang="en-US" sz="2000" dirty="0" smtClean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sekelompok</a:t>
            </a:r>
            <a:r>
              <a:rPr lang="en-US" sz="2000" dirty="0"/>
              <a:t> orang.</a:t>
            </a:r>
          </a:p>
          <a:p>
            <a:pPr marL="179388" indent="0"/>
            <a:endParaRPr lang="id-ID" sz="2000" dirty="0"/>
          </a:p>
        </p:txBody>
      </p:sp>
    </p:spTree>
    <p:extLst>
      <p:ext uri="{BB962C8B-B14F-4D97-AF65-F5344CB8AC3E}">
        <p14:creationId xmlns="" xmlns:p14="http://schemas.microsoft.com/office/powerpoint/2010/main" val="17356983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 smtClean="0">
                <a:solidFill>
                  <a:schemeClr val="tx1"/>
                </a:solidFill>
                <a:latin typeface="Calibri" pitchFamily="34" charset="0"/>
              </a:rPr>
              <a:t>Character Design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pembuatan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tips yang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diikuti</a:t>
            </a:r>
            <a:r>
              <a:rPr lang="en-US" dirty="0" smtClean="0"/>
              <a:t>. </a:t>
            </a:r>
            <a:r>
              <a:rPr lang="en-US" dirty="0" err="1" smtClean="0"/>
              <a:t>Seorang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jika</a:t>
            </a:r>
            <a:r>
              <a:rPr lang="en-US" dirty="0" smtClean="0"/>
              <a:t> </a:t>
            </a:r>
            <a:r>
              <a:rPr lang="en-US" dirty="0" err="1" smtClean="0"/>
              <a:t>memenuhi</a:t>
            </a:r>
            <a:r>
              <a:rPr lang="en-US" dirty="0" smtClean="0"/>
              <a:t> </a:t>
            </a:r>
            <a:r>
              <a:rPr lang="en-US" dirty="0" err="1" smtClean="0"/>
              <a:t>kriteria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berikut</a:t>
            </a:r>
            <a:r>
              <a:rPr lang="en-US" dirty="0" smtClean="0"/>
              <a:t> :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menginginkan</a:t>
            </a:r>
            <a:r>
              <a:rPr lang="en-US" dirty="0" smtClean="0"/>
              <a:t> </a:t>
            </a:r>
            <a:r>
              <a:rPr lang="en-US" dirty="0" err="1" smtClean="0"/>
              <a:t>sesuatu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dicapai</a:t>
            </a:r>
            <a:r>
              <a:rPr lang="en-US" dirty="0" smtClean="0"/>
              <a:t>.</a:t>
            </a:r>
          </a:p>
          <a:p>
            <a:pPr marL="571500" indent="-457200" algn="just">
              <a:buFont typeface="+mj-lt"/>
              <a:buAutoNum type="arabicPeriod"/>
            </a:pP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mencapai</a:t>
            </a:r>
            <a:r>
              <a:rPr lang="en-US" dirty="0" smtClean="0"/>
              <a:t> </a:t>
            </a:r>
            <a:r>
              <a:rPr lang="en-US" dirty="0" err="1" smtClean="0"/>
              <a:t>keinginannya</a:t>
            </a:r>
            <a:r>
              <a:rPr lang="en-US" dirty="0" smtClean="0"/>
              <a:t> </a:t>
            </a:r>
            <a:r>
              <a:rPr lang="en-US" dirty="0" err="1" smtClean="0"/>
              <a:t>itu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berjuang</a:t>
            </a:r>
            <a:r>
              <a:rPr lang="en-US" dirty="0" smtClean="0"/>
              <a:t> </a:t>
            </a:r>
            <a:r>
              <a:rPr lang="en-US" dirty="0" err="1" smtClean="0"/>
              <a:t>menghadapi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tantangan</a:t>
            </a:r>
            <a:r>
              <a:rPr lang="en-US" dirty="0" smtClean="0"/>
              <a:t>. Hal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berupa</a:t>
            </a:r>
            <a:r>
              <a:rPr lang="en-US" dirty="0" smtClean="0"/>
              <a:t> </a:t>
            </a:r>
            <a:r>
              <a:rPr lang="en-US" dirty="0" err="1" smtClean="0"/>
              <a:t>kepemilikan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, </a:t>
            </a:r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hubungan</a:t>
            </a:r>
            <a:r>
              <a:rPr lang="en-US" dirty="0" smtClean="0"/>
              <a:t>, </a:t>
            </a:r>
            <a:r>
              <a:rPr lang="en-US" dirty="0" err="1" smtClean="0"/>
              <a:t>keadaan</a:t>
            </a:r>
            <a:r>
              <a:rPr lang="en-US" dirty="0" smtClean="0"/>
              <a:t> </a:t>
            </a:r>
            <a:r>
              <a:rPr lang="en-US" dirty="0" err="1" smtClean="0"/>
              <a:t>pikiran</a:t>
            </a:r>
            <a:r>
              <a:rPr lang="en-US" dirty="0" smtClean="0"/>
              <a:t>, </a:t>
            </a:r>
            <a:r>
              <a:rPr lang="en-US" dirty="0" err="1" smtClean="0"/>
              <a:t>dll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r>
              <a:rPr lang="en-US" dirty="0" smtClean="0"/>
              <a:t> Storyboard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LOGGER_PHOTO_ID_5338243068720443010" descr="http://2.bp.blogspot.com/_yCYWXTHyWLs/ShU_yavF7oI/AAAAAAAAAak/IiuRBWIwr08/s320/storyboard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4582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Contoh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676400"/>
            <a:ext cx="7696200" cy="46307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: Perspective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Representasi</a:t>
            </a:r>
            <a:r>
              <a:rPr lang="en-US" dirty="0" smtClean="0"/>
              <a:t> </a:t>
            </a:r>
            <a:r>
              <a:rPr lang="en-US" dirty="0" err="1" smtClean="0"/>
              <a:t>obyek</a:t>
            </a:r>
            <a:r>
              <a:rPr lang="en-US" dirty="0" smtClean="0"/>
              <a:t>/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 </a:t>
            </a:r>
            <a:r>
              <a:rPr lang="en-US" dirty="0" err="1" smtClean="0"/>
              <a:t>sehingga</a:t>
            </a:r>
            <a:r>
              <a:rPr lang="en-US" dirty="0" smtClean="0"/>
              <a:t> </a:t>
            </a:r>
            <a:r>
              <a:rPr lang="en-US" dirty="0" err="1" smtClean="0"/>
              <a:t>terhubungan</a:t>
            </a:r>
            <a:r>
              <a:rPr lang="en-US" dirty="0" smtClean="0"/>
              <a:t> </a:t>
            </a:r>
            <a:r>
              <a:rPr lang="en-US" dirty="0" err="1" smtClean="0"/>
              <a:t>spasial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pandangan</a:t>
            </a:r>
            <a:r>
              <a:rPr lang="en-US" dirty="0" smtClean="0"/>
              <a:t> </a:t>
            </a:r>
            <a:r>
              <a:rPr lang="en-US" dirty="0" err="1" smtClean="0"/>
              <a:t>mata</a:t>
            </a:r>
            <a:r>
              <a:rPr lang="en-US" dirty="0" smtClean="0"/>
              <a:t> </a:t>
            </a:r>
            <a:r>
              <a:rPr lang="en-US" dirty="0" err="1" smtClean="0"/>
              <a:t>secara</a:t>
            </a:r>
            <a:r>
              <a:rPr lang="en-US" dirty="0" smtClean="0"/>
              <a:t> natural.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14600"/>
            <a:ext cx="6629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Focal Point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Daerah gambar yang menarik minat utama pemirsa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667000"/>
            <a:ext cx="716280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Basic : Shading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Bayangan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menampilkan</a:t>
            </a:r>
            <a:r>
              <a:rPr lang="en-US" dirty="0" smtClean="0"/>
              <a:t> volume / </a:t>
            </a:r>
            <a:r>
              <a:rPr lang="en-US" dirty="0" err="1" smtClean="0"/>
              <a:t>tonjolan</a:t>
            </a:r>
            <a:r>
              <a:rPr lang="en-US" dirty="0" smtClean="0"/>
              <a:t> / </a:t>
            </a:r>
            <a:r>
              <a:rPr lang="en-US" dirty="0" err="1" smtClean="0"/>
              <a:t>efek</a:t>
            </a:r>
            <a:r>
              <a:rPr lang="en-US" dirty="0" smtClean="0"/>
              <a:t> 3dimensi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gambar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667000"/>
            <a:ext cx="35052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2667000"/>
            <a:ext cx="3517900" cy="376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Sprite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828800"/>
            <a:ext cx="7772400" cy="4270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000" dirty="0" smtClean="0">
                <a:solidFill>
                  <a:schemeClr val="tx1"/>
                </a:solidFill>
              </a:rPr>
              <a:t>Storyboard menampilkan informasi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2">
              <a:buFontTx/>
              <a:buNone/>
            </a:pPr>
            <a:endParaRPr lang="en-US" b="1" dirty="0" smtClean="0"/>
          </a:p>
          <a:p>
            <a:pPr lvl="1"/>
            <a:r>
              <a:rPr lang="id-ID" sz="2400" b="1" dirty="0" smtClean="0"/>
              <a:t>Karakter dan bagaimana mereka bergerak</a:t>
            </a:r>
            <a:endParaRPr lang="en-US" sz="2400" b="1" dirty="0" smtClean="0"/>
          </a:p>
          <a:p>
            <a:pPr lvl="1"/>
            <a:r>
              <a:rPr lang="en-US" sz="2400" b="1" dirty="0" err="1" smtClean="0"/>
              <a:t>Komunikasi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antar</a:t>
            </a:r>
            <a:r>
              <a:rPr lang="en-US" sz="2400" b="1" dirty="0" smtClean="0"/>
              <a:t> </a:t>
            </a:r>
            <a:r>
              <a:rPr lang="id-ID" sz="2400" b="1" dirty="0" smtClean="0"/>
              <a:t>karakter </a:t>
            </a:r>
            <a:r>
              <a:rPr lang="en-US" sz="2400" b="1" dirty="0" smtClean="0"/>
              <a:t>(</a:t>
            </a:r>
            <a:r>
              <a:rPr lang="id-ID" sz="2400" b="1" dirty="0" smtClean="0"/>
              <a:t>jika ada</a:t>
            </a:r>
            <a:r>
              <a:rPr lang="en-US" sz="2400" b="1" dirty="0" smtClean="0"/>
              <a:t>)</a:t>
            </a:r>
          </a:p>
          <a:p>
            <a:pPr lvl="1"/>
            <a:r>
              <a:rPr lang="en-US" sz="2400" b="1" dirty="0" err="1" smtClean="0"/>
              <a:t>Durasi</a:t>
            </a:r>
            <a:r>
              <a:rPr lang="en-US" sz="2400" b="1" dirty="0" smtClean="0"/>
              <a:t> </a:t>
            </a:r>
            <a:r>
              <a:rPr lang="id-ID" sz="2400" b="1" dirty="0" smtClean="0"/>
              <a:t>antara frame di storyboard</a:t>
            </a:r>
            <a:endParaRPr lang="en-US" sz="2400" b="1" dirty="0" smtClean="0"/>
          </a:p>
          <a:p>
            <a:pPr lvl="1"/>
            <a:r>
              <a:rPr lang="en-US" sz="2400" b="1" dirty="0" err="1" smtClean="0"/>
              <a:t>Lokasi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dan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perlakuan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kamera</a:t>
            </a:r>
            <a:endParaRPr lang="en-US" sz="2400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Discuss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Alasan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penggunaan</a:t>
            </a:r>
            <a:r>
              <a:rPr lang="en-US" dirty="0" smtClean="0">
                <a:solidFill>
                  <a:schemeClr val="tx1"/>
                </a:solidFill>
              </a:rPr>
              <a:t> storyboard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menjelaskan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endParaRPr lang="en-US" dirty="0" smtClean="0"/>
          </a:p>
          <a:p>
            <a:pPr algn="just"/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r>
              <a:rPr lang="en-US" dirty="0" smtClean="0"/>
              <a:t> </a:t>
            </a:r>
            <a:r>
              <a:rPr lang="en-US" dirty="0" err="1" smtClean="0"/>
              <a:t>antar</a:t>
            </a:r>
            <a:r>
              <a:rPr lang="en-US" dirty="0" smtClean="0"/>
              <a:t> </a:t>
            </a:r>
            <a:r>
              <a:rPr lang="en-US" dirty="0" err="1" smtClean="0"/>
              <a:t>tim</a:t>
            </a:r>
            <a:endParaRPr lang="en-US" dirty="0" smtClean="0"/>
          </a:p>
          <a:p>
            <a:pPr algn="just"/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ide</a:t>
            </a:r>
            <a:r>
              <a:rPr lang="en-US" dirty="0" smtClean="0"/>
              <a:t> </a:t>
            </a:r>
            <a:r>
              <a:rPr lang="en-US" dirty="0" err="1" smtClean="0"/>
              <a:t>dasar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awal</a:t>
            </a:r>
            <a:endParaRPr lang="en-US" dirty="0" smtClean="0"/>
          </a:p>
          <a:p>
            <a:pPr algn="just"/>
            <a:r>
              <a:rPr lang="en-US" dirty="0" err="1" smtClean="0"/>
              <a:t>Membuat</a:t>
            </a:r>
            <a:r>
              <a:rPr lang="en-US" dirty="0" smtClean="0"/>
              <a:t> storyboard </a:t>
            </a:r>
            <a:r>
              <a:rPr lang="en-US" dirty="0" err="1" smtClean="0"/>
              <a:t>dan</a:t>
            </a:r>
            <a:r>
              <a:rPr lang="en-US" dirty="0" smtClean="0"/>
              <a:t> sketch </a:t>
            </a:r>
            <a:r>
              <a:rPr lang="en-US" dirty="0" err="1" smtClean="0"/>
              <a:t>kasar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, </a:t>
            </a:r>
            <a:r>
              <a:rPr lang="en-US" dirty="0" err="1" smtClean="0"/>
              <a:t>karakter</a:t>
            </a:r>
            <a:r>
              <a:rPr lang="en-US" dirty="0" smtClean="0"/>
              <a:t> </a:t>
            </a:r>
            <a:r>
              <a:rPr lang="en-US" dirty="0" err="1" smtClean="0"/>
              <a:t>utama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aksi-aksi</a:t>
            </a:r>
            <a:r>
              <a:rPr lang="en-US" dirty="0" smtClean="0"/>
              <a:t> yang </a:t>
            </a:r>
            <a:r>
              <a:rPr lang="en-US" dirty="0" err="1" smtClean="0"/>
              <a:t>nantinya</a:t>
            </a:r>
            <a:r>
              <a:rPr lang="en-US" dirty="0" smtClean="0"/>
              <a:t> </a:t>
            </a:r>
            <a:r>
              <a:rPr lang="en-US" dirty="0" err="1" smtClean="0"/>
              <a:t>terkandung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dalamnya</a:t>
            </a:r>
            <a:endParaRPr lang="en-US" dirty="0" smtClean="0"/>
          </a:p>
          <a:p>
            <a:r>
              <a:rPr lang="en-US" dirty="0" err="1" smtClean="0"/>
              <a:t>Membantu</a:t>
            </a:r>
            <a:r>
              <a:rPr lang="en-US" dirty="0" smtClean="0"/>
              <a:t> </a:t>
            </a:r>
            <a:r>
              <a:rPr lang="en-US" dirty="0" err="1" smtClean="0"/>
              <a:t>memikirkan</a:t>
            </a:r>
            <a:r>
              <a:rPr lang="en-US" dirty="0" smtClean="0"/>
              <a:t> </a:t>
            </a:r>
            <a:r>
              <a:rPr lang="en-US" dirty="0" err="1" smtClean="0"/>
              <a:t>detil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alam</a:t>
            </a:r>
            <a:r>
              <a:rPr lang="en-US" dirty="0" smtClean="0"/>
              <a:t> </a:t>
            </a:r>
            <a:r>
              <a:rPr lang="en-US" dirty="0" err="1" smtClean="0"/>
              <a:t>keseluruhan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cerita</a:t>
            </a:r>
            <a:r>
              <a:rPr lang="en-US" dirty="0" smtClean="0"/>
              <a:t> yang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dibuat</a:t>
            </a:r>
            <a:r>
              <a:rPr lang="en-US" dirty="0" smtClean="0"/>
              <a:t>.</a:t>
            </a:r>
          </a:p>
          <a:p>
            <a:r>
              <a:rPr lang="en-US" dirty="0" err="1" smtClean="0"/>
              <a:t>Menggabungkan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dokumen</a:t>
            </a:r>
            <a:r>
              <a:rPr lang="en-US" dirty="0" smtClean="0"/>
              <a:t> </a:t>
            </a:r>
            <a:r>
              <a:rPr lang="en-US" dirty="0" err="1" smtClean="0"/>
              <a:t>desain</a:t>
            </a:r>
            <a:r>
              <a:rPr lang="en-US" dirty="0" smtClean="0"/>
              <a:t> (</a:t>
            </a:r>
            <a:r>
              <a:rPr lang="en-US" dirty="0" err="1" smtClean="0"/>
              <a:t>semacam</a:t>
            </a:r>
            <a:r>
              <a:rPr lang="en-US" dirty="0" smtClean="0"/>
              <a:t> </a:t>
            </a:r>
            <a:r>
              <a:rPr lang="en-US" dirty="0" err="1" smtClean="0"/>
              <a:t>moviescript</a:t>
            </a:r>
            <a:r>
              <a:rPr lang="en-US" dirty="0" smtClean="0"/>
              <a:t>).</a:t>
            </a:r>
          </a:p>
          <a:p>
            <a:pPr algn="just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Fungsi</a:t>
            </a:r>
            <a:r>
              <a:rPr lang="en-US" dirty="0" smtClean="0">
                <a:solidFill>
                  <a:schemeClr val="tx1"/>
                </a:solidFill>
              </a:rPr>
              <a:t> Storyboard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Merencanakan</a:t>
            </a:r>
            <a:r>
              <a:rPr lang="en-US" dirty="0" smtClean="0"/>
              <a:t> sequence </a:t>
            </a:r>
            <a:r>
              <a:rPr lang="en-US" dirty="0" err="1" smtClean="0"/>
              <a:t>sinematik</a:t>
            </a:r>
            <a:endParaRPr lang="en-US" dirty="0" smtClean="0"/>
          </a:p>
          <a:p>
            <a:pPr algn="just"/>
            <a:r>
              <a:rPr lang="en-US" dirty="0" err="1" smtClean="0"/>
              <a:t>Membangun</a:t>
            </a:r>
            <a:r>
              <a:rPr lang="en-US" dirty="0" smtClean="0"/>
              <a:t> </a:t>
            </a:r>
            <a:r>
              <a:rPr lang="en-US" dirty="0" err="1" smtClean="0"/>
              <a:t>animasi</a:t>
            </a:r>
            <a:endParaRPr lang="en-US" dirty="0" smtClean="0"/>
          </a:p>
          <a:p>
            <a:pPr algn="just"/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aksi-aksi</a:t>
            </a:r>
            <a:r>
              <a:rPr lang="en-US" dirty="0" smtClean="0"/>
              <a:t> </a:t>
            </a:r>
            <a:r>
              <a:rPr lang="en-US" dirty="0" err="1" smtClean="0"/>
              <a:t>komplek</a:t>
            </a:r>
            <a:endParaRPr lang="en-US" dirty="0" smtClean="0"/>
          </a:p>
          <a:p>
            <a:pPr algn="just"/>
            <a:r>
              <a:rPr lang="en-US" dirty="0" err="1" smtClean="0"/>
              <a:t>Menunjukkan</a:t>
            </a:r>
            <a:r>
              <a:rPr lang="en-US" dirty="0" smtClean="0"/>
              <a:t> </a:t>
            </a:r>
            <a:r>
              <a:rPr lang="en-US" dirty="0" err="1" smtClean="0"/>
              <a:t>aksi-aksi</a:t>
            </a:r>
            <a:r>
              <a:rPr lang="en-US" dirty="0" smtClean="0"/>
              <a:t> non player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err="1">
                <a:cs typeface="Calibri" pitchFamily="34" charset="0"/>
              </a:rPr>
              <a:t>Kamera</a:t>
            </a:r>
            <a:r>
              <a:rPr lang="en-US" sz="2000" b="1" dirty="0">
                <a:cs typeface="Calibri" pitchFamily="34" charset="0"/>
              </a:rPr>
              <a:t> </a:t>
            </a:r>
            <a:r>
              <a:rPr lang="en-US" sz="2000" b="1" dirty="0" err="1">
                <a:cs typeface="Calibri" pitchFamily="34" charset="0"/>
              </a:rPr>
              <a:t>foto</a:t>
            </a:r>
            <a:r>
              <a:rPr lang="en-US" sz="2000" b="1" dirty="0">
                <a:cs typeface="Calibri" pitchFamily="34" charset="0"/>
              </a:rPr>
              <a:t> (still </a:t>
            </a:r>
            <a:r>
              <a:rPr lang="en-US" sz="2000" b="1" dirty="0" smtClean="0">
                <a:cs typeface="Calibri" pitchFamily="34" charset="0"/>
              </a:rPr>
              <a:t>photography)</a:t>
            </a:r>
            <a:endParaRPr lang="id-ID" sz="2000" b="1" dirty="0">
              <a:cs typeface="Calibri" pitchFamily="34" charset="0"/>
            </a:endParaRPr>
          </a:p>
          <a:p>
            <a:pPr marL="0" indent="0" algn="just">
              <a:buNone/>
            </a:pPr>
            <a:r>
              <a:rPr lang="en-US" sz="2000" b="0" dirty="0" err="1" smtClean="0">
                <a:cs typeface="Calibri" pitchFamily="34" charset="0"/>
              </a:rPr>
              <a:t>Kamera</a:t>
            </a:r>
            <a:r>
              <a:rPr lang="en-US" sz="2000" b="0" dirty="0" smtClean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foto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menghasilkan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gambar-gambar</a:t>
            </a:r>
            <a:r>
              <a:rPr lang="en-US" sz="2000" b="0" dirty="0">
                <a:cs typeface="Calibri" pitchFamily="34" charset="0"/>
              </a:rPr>
              <a:t> yang </a:t>
            </a:r>
            <a:r>
              <a:rPr lang="en-US" sz="2000" b="0" dirty="0" err="1">
                <a:cs typeface="Calibri" pitchFamily="34" charset="0"/>
              </a:rPr>
              <a:t>tidak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bergerak</a:t>
            </a:r>
            <a:r>
              <a:rPr lang="en-US" sz="2000" b="0" dirty="0">
                <a:cs typeface="Calibri" pitchFamily="34" charset="0"/>
              </a:rPr>
              <a:t> (still </a:t>
            </a:r>
            <a:r>
              <a:rPr lang="en-US" sz="2000" b="0" dirty="0" err="1" smtClean="0">
                <a:cs typeface="Calibri" pitchFamily="34" charset="0"/>
              </a:rPr>
              <a:t>singl</a:t>
            </a:r>
            <a:r>
              <a:rPr lang="id-ID" sz="2000" b="0" dirty="0" smtClean="0">
                <a:cs typeface="Calibri" pitchFamily="34" charset="0"/>
              </a:rPr>
              <a:t>e </a:t>
            </a:r>
            <a:r>
              <a:rPr lang="en-US" sz="2000" b="0" dirty="0" smtClean="0">
                <a:cs typeface="Calibri" pitchFamily="34" charset="0"/>
              </a:rPr>
              <a:t>picture</a:t>
            </a:r>
            <a:r>
              <a:rPr lang="en-US" sz="2000" b="0" dirty="0">
                <a:cs typeface="Calibri" pitchFamily="34" charset="0"/>
              </a:rPr>
              <a:t>). </a:t>
            </a:r>
            <a:r>
              <a:rPr lang="en-US" sz="2000" b="0" dirty="0" err="1">
                <a:cs typeface="Calibri" pitchFamily="34" charset="0"/>
              </a:rPr>
              <a:t>Bahan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baku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 smtClean="0">
                <a:cs typeface="Calibri" pitchFamily="34" charset="0"/>
              </a:rPr>
              <a:t>penyimpanan</a:t>
            </a:r>
            <a:r>
              <a:rPr lang="id-ID" sz="2000" dirty="0" smtClean="0">
                <a:cs typeface="Calibri" pitchFamily="34" charset="0"/>
              </a:rPr>
              <a:t> </a:t>
            </a:r>
            <a:r>
              <a:rPr lang="en-US" sz="2000" b="0" dirty="0" err="1" smtClean="0">
                <a:cs typeface="Calibri" pitchFamily="34" charset="0"/>
              </a:rPr>
              <a:t>gambar</a:t>
            </a:r>
            <a:r>
              <a:rPr lang="en-US" sz="2000" b="0" dirty="0" smtClean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berasal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dari</a:t>
            </a:r>
            <a:r>
              <a:rPr lang="en-US" sz="2000" b="0" dirty="0">
                <a:cs typeface="Calibri" pitchFamily="34" charset="0"/>
              </a:rPr>
              <a:t> pita </a:t>
            </a:r>
            <a:r>
              <a:rPr lang="en-US" sz="2000" b="0" dirty="0" err="1" smtClean="0">
                <a:cs typeface="Calibri" pitchFamily="34" charset="0"/>
              </a:rPr>
              <a:t>selluloid</a:t>
            </a:r>
            <a:r>
              <a:rPr lang="en-US" sz="2000" b="0" dirty="0" smtClean="0">
                <a:cs typeface="Calibri" pitchFamily="34" charset="0"/>
              </a:rPr>
              <a:t>,</a:t>
            </a:r>
            <a:r>
              <a:rPr lang="id-ID" sz="2000" b="0" dirty="0" smtClean="0">
                <a:cs typeface="Calibri" pitchFamily="34" charset="0"/>
              </a:rPr>
              <a:t> </a:t>
            </a:r>
            <a:r>
              <a:rPr lang="en-US" sz="2000" b="0" dirty="0" err="1" smtClean="0">
                <a:cs typeface="Calibri" pitchFamily="34" charset="0"/>
              </a:rPr>
              <a:t>sehingga</a:t>
            </a:r>
            <a:r>
              <a:rPr lang="en-US" sz="2000" b="0" dirty="0" smtClean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setelah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melakukan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perekaman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harus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diproses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lagi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 smtClean="0">
                <a:cs typeface="Calibri" pitchFamily="34" charset="0"/>
              </a:rPr>
              <a:t>dengan</a:t>
            </a:r>
            <a:r>
              <a:rPr lang="id-ID" sz="2000" b="0" dirty="0" smtClean="0">
                <a:cs typeface="Calibri" pitchFamily="34" charset="0"/>
              </a:rPr>
              <a:t> </a:t>
            </a:r>
            <a:r>
              <a:rPr lang="en-US" sz="2000" b="0" dirty="0" err="1" smtClean="0">
                <a:cs typeface="Calibri" pitchFamily="34" charset="0"/>
              </a:rPr>
              <a:t>pemrosesan</a:t>
            </a:r>
            <a:r>
              <a:rPr lang="en-US" sz="2000" b="0" dirty="0" smtClean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secara</a:t>
            </a:r>
            <a:r>
              <a:rPr lang="en-US" sz="2000" b="0" dirty="0">
                <a:cs typeface="Calibri" pitchFamily="34" charset="0"/>
              </a:rPr>
              <a:t> </a:t>
            </a:r>
            <a:r>
              <a:rPr lang="en-US" sz="2000" b="0" dirty="0" err="1">
                <a:cs typeface="Calibri" pitchFamily="34" charset="0"/>
              </a:rPr>
              <a:t>kimiawi</a:t>
            </a:r>
            <a:r>
              <a:rPr lang="en-US" sz="2000" b="0" dirty="0" smtClean="0">
                <a:cs typeface="Calibri" pitchFamily="34" charset="0"/>
              </a:rPr>
              <a:t>.</a:t>
            </a:r>
            <a:r>
              <a:rPr lang="en-US" sz="2000" dirty="0"/>
              <a:t> </a:t>
            </a:r>
            <a:endParaRPr lang="id-ID" sz="2000" dirty="0" smtClean="0"/>
          </a:p>
          <a:p>
            <a:pPr marL="0" indent="0" algn="just">
              <a:buNone/>
            </a:pPr>
            <a:endParaRPr lang="id-ID" sz="2000" dirty="0"/>
          </a:p>
          <a:p>
            <a:pPr marL="0" indent="0" algn="just">
              <a:buNone/>
            </a:pPr>
            <a:endParaRPr lang="id-ID" sz="2000" dirty="0" smtClean="0"/>
          </a:p>
          <a:p>
            <a:pPr marL="0" indent="0" algn="just">
              <a:buNone/>
            </a:pPr>
            <a:endParaRPr lang="id-ID" sz="2000" dirty="0"/>
          </a:p>
          <a:p>
            <a:pPr marL="0" indent="0" algn="just">
              <a:buNone/>
            </a:pPr>
            <a:endParaRPr lang="id-ID" sz="2000" dirty="0" smtClean="0"/>
          </a:p>
          <a:p>
            <a:pPr marL="0" indent="0" algn="just">
              <a:buNone/>
            </a:pPr>
            <a:endParaRPr lang="id-ID" sz="2000" dirty="0"/>
          </a:p>
          <a:p>
            <a:pPr marL="0" indent="0" algn="just">
              <a:buNone/>
            </a:pPr>
            <a:endParaRPr lang="id-ID" sz="2000" dirty="0" smtClean="0"/>
          </a:p>
          <a:p>
            <a:pPr marL="539750" indent="0">
              <a:buNone/>
            </a:pPr>
            <a:r>
              <a:rPr lang="id-ID" sz="2000" dirty="0" smtClean="0"/>
              <a:t>   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/>
              <a:t>analog, 		</a:t>
            </a:r>
            <a:r>
              <a:rPr lang="id-ID" sz="2000" dirty="0" smtClean="0"/>
              <a:t>                   </a:t>
            </a:r>
            <a:r>
              <a:rPr lang="en-US" sz="2000" dirty="0" err="1" smtClean="0"/>
              <a:t>kamera</a:t>
            </a:r>
            <a:r>
              <a:rPr lang="id-ID" sz="2000" dirty="0"/>
              <a:t> </a:t>
            </a:r>
            <a:r>
              <a:rPr lang="en-US" sz="2000" dirty="0" smtClean="0"/>
              <a:t>digital</a:t>
            </a:r>
            <a:r>
              <a:rPr lang="en-US" sz="2000" dirty="0"/>
              <a:t>.</a:t>
            </a:r>
            <a:br>
              <a:rPr lang="en-US" sz="2000" dirty="0"/>
            </a:br>
            <a:endParaRPr lang="en-US" sz="2000" dirty="0"/>
          </a:p>
          <a:p>
            <a:pPr marL="0" indent="0" algn="just">
              <a:buNone/>
            </a:pPr>
            <a:endParaRPr lang="id-ID" sz="2000" b="0" dirty="0" smtClean="0">
              <a:cs typeface="Calibri" pitchFamily="34" charset="0"/>
            </a:endParaRPr>
          </a:p>
          <a:p>
            <a:pPr marL="0" indent="0">
              <a:buNone/>
            </a:pPr>
            <a:endParaRPr lang="id-ID" sz="2000" b="0" dirty="0">
              <a:cs typeface="Calibri" pitchFamily="34" charset="0"/>
            </a:endParaRPr>
          </a:p>
        </p:txBody>
      </p:sp>
      <p:pic>
        <p:nvPicPr>
          <p:cNvPr id="4" name="Picture 4" descr="kamera analo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24" y="3645024"/>
            <a:ext cx="19812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digit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645024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JENIS –JENIS KAMERA </a:t>
            </a:r>
            <a:endParaRPr lang="id-ID" dirty="0"/>
          </a:p>
        </p:txBody>
      </p:sp>
    </p:spTree>
    <p:extLst>
      <p:ext uri="{BB962C8B-B14F-4D97-AF65-F5344CB8AC3E}">
        <p14:creationId xmlns="" xmlns:p14="http://schemas.microsoft.com/office/powerpoint/2010/main" val="1703426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JENIS –JENIS KAMERA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r>
              <a:rPr lang="en-US" sz="2000" b="1" dirty="0" err="1">
                <a:latin typeface="Calibri" pitchFamily="34" charset="0"/>
                <a:cs typeface="Calibri" pitchFamily="34" charset="0"/>
              </a:rPr>
              <a:t>Kamera</a:t>
            </a:r>
            <a:r>
              <a:rPr lang="en-US" sz="2000" b="1" dirty="0">
                <a:latin typeface="Calibri" pitchFamily="34" charset="0"/>
                <a:cs typeface="Calibri" pitchFamily="34" charset="0"/>
              </a:rPr>
              <a:t> film (cinema </a:t>
            </a:r>
            <a:r>
              <a:rPr lang="en-US" sz="2000" b="1" dirty="0" smtClean="0">
                <a:latin typeface="Calibri" pitchFamily="34" charset="0"/>
                <a:cs typeface="Calibri" pitchFamily="34" charset="0"/>
              </a:rPr>
              <a:t>photography)</a:t>
            </a:r>
            <a:endParaRPr lang="id-ID" sz="2000" b="1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just">
              <a:buNone/>
            </a:pP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Kamera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film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memiliki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bahan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sama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dengan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kamera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foto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namun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hasil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didapat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berbeda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id-ID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kamera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film</a:t>
            </a:r>
            <a:r>
              <a:rPr lang="id-ID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menghasilkan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gambar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yang </a:t>
            </a:r>
            <a:r>
              <a:rPr lang="en-US" sz="2000" dirty="0" err="1" smtClean="0">
                <a:latin typeface="Calibri" pitchFamily="34" charset="0"/>
                <a:cs typeface="Calibri" pitchFamily="34" charset="0"/>
              </a:rPr>
              <a:t>bergerak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atau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biasa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dirty="0" err="1">
                <a:latin typeface="Calibri" pitchFamily="34" charset="0"/>
                <a:cs typeface="Calibri" pitchFamily="34" charset="0"/>
              </a:rPr>
              <a:t>disebut</a:t>
            </a:r>
            <a:r>
              <a:rPr lang="en-US" sz="2000" dirty="0">
                <a:latin typeface="Calibri" pitchFamily="34" charset="0"/>
                <a:cs typeface="Calibri" pitchFamily="34" charset="0"/>
              </a:rPr>
              <a:t> still motion</a:t>
            </a:r>
            <a:r>
              <a:rPr lang="en-US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id-ID" sz="2000" dirty="0" smtClean="0">
              <a:latin typeface="Calibri" pitchFamily="34" charset="0"/>
              <a:cs typeface="Calibri" pitchFamily="34" charset="0"/>
            </a:endParaRPr>
          </a:p>
          <a:p>
            <a:pPr marL="114300" indent="0" algn="just">
              <a:buNone/>
            </a:pPr>
            <a:endParaRPr lang="id-ID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4" descr="8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3717032"/>
            <a:ext cx="1828800" cy="1905000"/>
          </a:xfrm>
          <a:prstGeom prst="rect">
            <a:avLst/>
          </a:prstGeom>
        </p:spPr>
      </p:pic>
      <p:pic>
        <p:nvPicPr>
          <p:cNvPr id="5" name="Picture 5" descr="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31037"/>
            <a:ext cx="288032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3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573016"/>
            <a:ext cx="20574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007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JENIS –JENIS KAMERA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ct val="0"/>
              </a:spcBef>
              <a:buNone/>
            </a:pPr>
            <a:r>
              <a:rPr lang="en-US" sz="2000" b="1" dirty="0" err="1"/>
              <a:t>Kamera</a:t>
            </a:r>
            <a:r>
              <a:rPr lang="en-US" sz="2000" b="1" dirty="0"/>
              <a:t> video (video </a:t>
            </a:r>
            <a:r>
              <a:rPr lang="en-US" sz="2000" b="1" dirty="0" smtClean="0"/>
              <a:t>photography)</a:t>
            </a:r>
            <a:endParaRPr lang="id-ID" sz="2000" b="1" dirty="0" smtClean="0"/>
          </a:p>
          <a:p>
            <a:pPr marL="90488" indent="0">
              <a:spcBef>
                <a:spcPct val="0"/>
              </a:spcBef>
              <a:buNone/>
            </a:pPr>
            <a:r>
              <a:rPr lang="en-US" sz="2000" dirty="0" err="1" smtClean="0"/>
              <a:t>Untuk</a:t>
            </a:r>
            <a:r>
              <a:rPr lang="en-US" sz="2000" dirty="0" smtClean="0"/>
              <a:t> </a:t>
            </a:r>
            <a:r>
              <a:rPr lang="en-US" sz="2000" dirty="0" err="1"/>
              <a:t>kamera</a:t>
            </a:r>
            <a:r>
              <a:rPr lang="en-US" sz="2000" dirty="0"/>
              <a:t> vide </a:t>
            </a:r>
            <a:r>
              <a:rPr lang="en-US" sz="2000" dirty="0" err="1"/>
              <a:t>sendiri</a:t>
            </a:r>
            <a:r>
              <a:rPr lang="en-US" sz="2000" dirty="0"/>
              <a:t> </a:t>
            </a:r>
            <a:r>
              <a:rPr lang="en-US" sz="2000" dirty="0" err="1"/>
              <a:t>memiliki</a:t>
            </a:r>
            <a:r>
              <a:rPr lang="en-US" sz="2000" dirty="0"/>
              <a:t> </a:t>
            </a:r>
            <a:r>
              <a:rPr lang="en-US" sz="2000" dirty="0" err="1"/>
              <a:t>persamaan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/>
              <a:t>film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menghasilkan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bergerak</a:t>
            </a:r>
            <a:r>
              <a:rPr lang="en-US" sz="2000" dirty="0"/>
              <a:t> (still motion), </a:t>
            </a:r>
            <a:r>
              <a:rPr lang="en-US" sz="2000" dirty="0" err="1"/>
              <a:t>namun</a:t>
            </a:r>
            <a:r>
              <a:rPr lang="en-US" sz="2000" dirty="0"/>
              <a:t> yang </a:t>
            </a:r>
            <a:r>
              <a:rPr lang="en-US" sz="2000" dirty="0" err="1"/>
              <a:t>membedakan</a:t>
            </a:r>
            <a:r>
              <a:rPr lang="en-US" sz="2000" dirty="0"/>
              <a:t>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/>
              <a:t>bahan</a:t>
            </a:r>
            <a:r>
              <a:rPr lang="en-US" sz="2000" dirty="0"/>
              <a:t> </a:t>
            </a:r>
            <a:r>
              <a:rPr lang="en-US" sz="2000" dirty="0" err="1"/>
              <a:t>bakunya</a:t>
            </a:r>
            <a:r>
              <a:rPr lang="en-US" sz="2000" dirty="0"/>
              <a:t> yang </a:t>
            </a:r>
            <a:r>
              <a:rPr lang="en-US" sz="2000" dirty="0" err="1"/>
              <a:t>berupa</a:t>
            </a:r>
            <a:r>
              <a:rPr lang="en-US" sz="2000" dirty="0"/>
              <a:t> </a:t>
            </a:r>
            <a:r>
              <a:rPr lang="en-US" sz="2000" dirty="0" err="1"/>
              <a:t>kaset</a:t>
            </a:r>
            <a:r>
              <a:rPr lang="en-US" sz="2000" dirty="0"/>
              <a:t> video yang </a:t>
            </a:r>
            <a:r>
              <a:rPr lang="en-US" sz="2000" dirty="0" err="1"/>
              <a:t>setelah</a:t>
            </a:r>
            <a:r>
              <a:rPr lang="en-US" sz="2000" dirty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dapat</a:t>
            </a:r>
            <a:r>
              <a:rPr lang="en-US" sz="2000" dirty="0"/>
              <a:t> </a:t>
            </a:r>
            <a:r>
              <a:rPr lang="en-US" sz="2000" dirty="0" err="1"/>
              <a:t>langsung</a:t>
            </a:r>
            <a:r>
              <a:rPr lang="en-US" sz="2000" dirty="0"/>
              <a:t> </a:t>
            </a:r>
            <a:r>
              <a:rPr lang="en-US" sz="2000" dirty="0" err="1"/>
              <a:t>dilihat</a:t>
            </a:r>
            <a:r>
              <a:rPr lang="en-US" sz="2000" dirty="0"/>
              <a:t> </a:t>
            </a:r>
            <a:r>
              <a:rPr lang="en-US" sz="2000" dirty="0" err="1"/>
              <a:t>karena</a:t>
            </a:r>
            <a:r>
              <a:rPr lang="en-US" sz="2000" dirty="0"/>
              <a:t> </a:t>
            </a:r>
            <a:r>
              <a:rPr lang="en-US" sz="2000" dirty="0" err="1"/>
              <a:t>terjadinya</a:t>
            </a:r>
            <a:r>
              <a:rPr lang="en-US" sz="2000" dirty="0"/>
              <a:t> </a:t>
            </a:r>
            <a:r>
              <a:rPr lang="en-US" sz="2000" dirty="0" err="1"/>
              <a:t>gambar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optis</a:t>
            </a:r>
            <a:r>
              <a:rPr lang="en-US" sz="2000" dirty="0"/>
              <a:t>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elektronis</a:t>
            </a:r>
            <a:r>
              <a:rPr lang="en-US" sz="2000" dirty="0"/>
              <a:t>. </a:t>
            </a:r>
          </a:p>
          <a:p>
            <a:endParaRPr lang="id-ID" dirty="0"/>
          </a:p>
        </p:txBody>
      </p:sp>
      <p:pic>
        <p:nvPicPr>
          <p:cNvPr id="4" name="Picture 4" descr="BETAC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7544" y="3789040"/>
            <a:ext cx="2124075" cy="1778000"/>
          </a:xfrm>
          <a:prstGeom prst="rect">
            <a:avLst/>
          </a:prstGeom>
        </p:spPr>
      </p:pic>
      <p:pic>
        <p:nvPicPr>
          <p:cNvPr id="5" name="Picture 5" descr="MINID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544" y="3789040"/>
            <a:ext cx="20574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D CA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1544" y="3789040"/>
            <a:ext cx="21336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853204" y="5646103"/>
            <a:ext cx="64551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ct val="105000"/>
              </a:lnSpc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sz="2000" dirty="0" err="1" smtClean="0"/>
              <a:t>Kamera</a:t>
            </a:r>
            <a:r>
              <a:rPr lang="en-US" sz="2000" dirty="0" smtClean="0"/>
              <a:t> </a:t>
            </a:r>
            <a:r>
              <a:rPr lang="en-US" sz="2000" dirty="0" err="1" smtClean="0"/>
              <a:t>Betacam</a:t>
            </a:r>
            <a:r>
              <a:rPr lang="en-US" sz="2000" dirty="0" smtClean="0"/>
              <a:t>	 	</a:t>
            </a:r>
            <a:r>
              <a:rPr lang="en-US" sz="2000" dirty="0" err="1" smtClean="0"/>
              <a:t>Minidv</a:t>
            </a:r>
            <a:r>
              <a:rPr lang="en-US" sz="2000" dirty="0" smtClean="0"/>
              <a:t>          </a:t>
            </a:r>
            <a:r>
              <a:rPr lang="id-ID" sz="2000" dirty="0" smtClean="0"/>
              <a:t>  	 </a:t>
            </a:r>
            <a:r>
              <a:rPr lang="en-US" sz="2000" dirty="0" smtClean="0"/>
              <a:t>	</a:t>
            </a:r>
            <a:r>
              <a:rPr lang="en-US" sz="2000" dirty="0" err="1" smtClean="0"/>
              <a:t>Hdcam</a:t>
            </a:r>
            <a:endParaRPr lang="en-US" sz="2000" dirty="0"/>
          </a:p>
        </p:txBody>
      </p:sp>
    </p:spTree>
    <p:extLst>
      <p:ext uri="{BB962C8B-B14F-4D97-AF65-F5344CB8AC3E}">
        <p14:creationId xmlns="" xmlns:p14="http://schemas.microsoft.com/office/powerpoint/2010/main" val="155560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sz="4400" dirty="0" smtClean="0"/>
              <a:t>Sudut pandang kamera</a:t>
            </a:r>
            <a:endParaRPr lang="id-ID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smtClean="0">
                <a:cs typeface="Calibri" pitchFamily="34" charset="0"/>
              </a:rPr>
              <a:t>Normal </a:t>
            </a:r>
            <a:r>
              <a:rPr lang="en-US" sz="2000" b="1" dirty="0">
                <a:cs typeface="Calibri" pitchFamily="34" charset="0"/>
              </a:rPr>
              <a:t>Angle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>
                <a:cs typeface="Calibri" pitchFamily="34" charset="0"/>
              </a:rPr>
              <a:t>Posisi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kamera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sejajar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dengan</a:t>
            </a:r>
            <a:r>
              <a:rPr lang="id-ID" sz="2000" dirty="0" smtClean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ketinggian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mata</a:t>
            </a:r>
            <a:r>
              <a:rPr lang="en-US" sz="2000" dirty="0">
                <a:cs typeface="Calibri" pitchFamily="34" charset="0"/>
              </a:rPr>
              <a:t> (</a:t>
            </a:r>
            <a:r>
              <a:rPr lang="en-US" sz="2000" dirty="0" err="1">
                <a:cs typeface="Calibri" pitchFamily="34" charset="0"/>
              </a:rPr>
              <a:t>titik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>
                <a:cs typeface="Calibri" pitchFamily="34" charset="0"/>
              </a:rPr>
              <a:t>pusat</a:t>
            </a:r>
            <a:r>
              <a:rPr lang="en-US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perhatian</a:t>
            </a:r>
            <a:r>
              <a:rPr lang="id-ID" sz="2000" dirty="0" smtClean="0">
                <a:cs typeface="Calibri" pitchFamily="34" charset="0"/>
              </a:rPr>
              <a:t>)</a:t>
            </a:r>
            <a:r>
              <a:rPr lang="id-ID" sz="2000" dirty="0">
                <a:cs typeface="Calibri" pitchFamily="34" charset="0"/>
              </a:rPr>
              <a:t> </a:t>
            </a:r>
            <a:r>
              <a:rPr lang="en-US" sz="2000" dirty="0" err="1" smtClean="0">
                <a:cs typeface="Calibri" pitchFamily="34" charset="0"/>
              </a:rPr>
              <a:t>obyek</a:t>
            </a:r>
            <a:r>
              <a:rPr lang="en-US" sz="2000" dirty="0" smtClean="0">
                <a:cs typeface="Calibri" pitchFamily="34" charset="0"/>
              </a:rPr>
              <a:t> </a:t>
            </a:r>
            <a:r>
              <a:rPr lang="en-US" sz="2000" dirty="0">
                <a:cs typeface="Calibri" pitchFamily="34" charset="0"/>
              </a:rPr>
              <a:t>yang </a:t>
            </a:r>
            <a:r>
              <a:rPr lang="en-US" sz="2000" dirty="0" err="1">
                <a:cs typeface="Calibri" pitchFamily="34" charset="0"/>
              </a:rPr>
              <a:t>diambil</a:t>
            </a:r>
            <a:r>
              <a:rPr lang="en-US" sz="2000" dirty="0" smtClean="0">
                <a:cs typeface="Calibri" pitchFamily="34" charset="0"/>
              </a:rPr>
              <a:t>.</a:t>
            </a:r>
            <a:endParaRPr lang="id-ID" sz="2000" dirty="0" smtClean="0">
              <a:cs typeface="Calibri" pitchFamily="34" charset="0"/>
            </a:endParaRP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id-ID" sz="800" dirty="0" smtClean="0">
              <a:cs typeface="Calibri" pitchFamily="34" charset="0"/>
            </a:endParaRPr>
          </a:p>
          <a:p>
            <a:pPr>
              <a:lnSpc>
                <a:spcPct val="105000"/>
              </a:lnSpc>
              <a:buFont typeface="Wingdings" pitchFamily="2" charset="2"/>
              <a:buNone/>
            </a:pPr>
            <a:r>
              <a:rPr lang="en-US" sz="2000" b="1" dirty="0" err="1"/>
              <a:t>Hight</a:t>
            </a:r>
            <a:r>
              <a:rPr lang="en-US" sz="2000" b="1" dirty="0"/>
              <a:t> Camera Angle</a:t>
            </a:r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r>
              <a:rPr lang="en-US" sz="2000" dirty="0" err="1" smtClean="0"/>
              <a:t>Sudut</a:t>
            </a:r>
            <a:r>
              <a:rPr lang="en-US" sz="2000" dirty="0" smtClean="0"/>
              <a:t> </a:t>
            </a:r>
            <a:r>
              <a:rPr lang="en-US" sz="2000" dirty="0" err="1"/>
              <a:t>pengambilan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 smtClean="0"/>
              <a:t>atas</a:t>
            </a:r>
            <a:r>
              <a:rPr lang="id-ID" sz="2000" dirty="0" smtClean="0"/>
              <a:t> </a:t>
            </a:r>
            <a:r>
              <a:rPr lang="en-US" sz="2000" dirty="0" err="1" smtClean="0"/>
              <a:t>objek</a:t>
            </a:r>
            <a:r>
              <a:rPr lang="id-ID" sz="2000" dirty="0" smtClean="0"/>
              <a:t> </a:t>
            </a:r>
            <a:r>
              <a:rPr lang="en-US" sz="2000" dirty="0" err="1" smtClean="0"/>
              <a:t>sehingga</a:t>
            </a:r>
            <a:r>
              <a:rPr lang="en-US" sz="2000" dirty="0" smtClean="0"/>
              <a:t> </a:t>
            </a:r>
            <a:r>
              <a:rPr lang="en-US" sz="2000" dirty="0" err="1"/>
              <a:t>mengesankan</a:t>
            </a:r>
            <a:r>
              <a:rPr lang="en-US" sz="2000" dirty="0"/>
              <a:t> </a:t>
            </a:r>
            <a:r>
              <a:rPr lang="en-US" sz="2000" dirty="0" err="1" smtClean="0"/>
              <a:t>objek</a:t>
            </a:r>
            <a:r>
              <a:rPr lang="en-US" sz="2000" dirty="0" smtClean="0"/>
              <a:t> </a:t>
            </a:r>
            <a:r>
              <a:rPr lang="en-US" sz="2000" dirty="0" err="1" smtClean="0"/>
              <a:t>jadi</a:t>
            </a:r>
            <a:r>
              <a:rPr lang="id-ID" sz="2000" dirty="0" smtClean="0"/>
              <a:t> </a:t>
            </a:r>
            <a:r>
              <a:rPr lang="en-US" sz="2000" dirty="0" err="1" smtClean="0"/>
              <a:t>terlihat</a:t>
            </a:r>
            <a:r>
              <a:rPr lang="en-US" sz="2000" dirty="0" smtClean="0"/>
              <a:t> </a:t>
            </a:r>
            <a:r>
              <a:rPr lang="en-US" sz="2000" dirty="0" err="1"/>
              <a:t>kecil</a:t>
            </a:r>
            <a:r>
              <a:rPr lang="en-US" sz="2000" dirty="0"/>
              <a:t>. </a:t>
            </a:r>
            <a:r>
              <a:rPr lang="en-US" sz="2000" dirty="0" err="1"/>
              <a:t>Teknik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 smtClean="0"/>
              <a:t>memiliki</a:t>
            </a:r>
            <a:r>
              <a:rPr lang="en-US" sz="2000" dirty="0" smtClean="0"/>
              <a:t> </a:t>
            </a:r>
            <a:r>
              <a:rPr lang="en-US" sz="2000" dirty="0" err="1"/>
              <a:t>kesan</a:t>
            </a:r>
            <a:r>
              <a:rPr lang="en-US" sz="2000" dirty="0"/>
              <a:t> dramatis </a:t>
            </a:r>
            <a:r>
              <a:rPr lang="en-US" sz="2000" dirty="0" err="1"/>
              <a:t>yaitu</a:t>
            </a:r>
            <a:r>
              <a:rPr lang="en-US" sz="2000" dirty="0"/>
              <a:t> </a:t>
            </a:r>
            <a:r>
              <a:rPr lang="en-US" sz="2000" dirty="0" err="1" smtClean="0"/>
              <a:t>nilai</a:t>
            </a:r>
            <a:r>
              <a:rPr lang="en-US" sz="2000" dirty="0" smtClean="0"/>
              <a:t> </a:t>
            </a:r>
            <a:r>
              <a:rPr lang="en-US" sz="2000" dirty="0"/>
              <a:t>“</a:t>
            </a:r>
            <a:r>
              <a:rPr lang="en-US" sz="2000" dirty="0" err="1"/>
              <a:t>kerdil</a:t>
            </a:r>
            <a:r>
              <a:rPr lang="en-US" sz="2000" dirty="0" smtClean="0"/>
              <a:t>”.</a:t>
            </a:r>
            <a:endParaRPr lang="id-ID" sz="2000" dirty="0" smtClean="0"/>
          </a:p>
          <a:p>
            <a:pPr marL="90488" indent="0">
              <a:lnSpc>
                <a:spcPct val="105000"/>
              </a:lnSpc>
              <a:buFont typeface="Wingdings" pitchFamily="2" charset="2"/>
              <a:buNone/>
            </a:pPr>
            <a:endParaRPr lang="en-US" sz="2000" dirty="0"/>
          </a:p>
        </p:txBody>
      </p:sp>
      <p:pic>
        <p:nvPicPr>
          <p:cNvPr id="4" name="Picture 4" descr="high_angle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14908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72949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562</TotalTime>
  <Words>830</Words>
  <Application>Microsoft Office PowerPoint</Application>
  <PresentationFormat>On-screen Show (4:3)</PresentationFormat>
  <Paragraphs>122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Adjacency</vt:lpstr>
      <vt:lpstr>STORY BOARD &amp; TEKNIK  PENGAMBILAN GAMBAR</vt:lpstr>
      <vt:lpstr>Story Board</vt:lpstr>
      <vt:lpstr>Storyboard menampilkan informasi</vt:lpstr>
      <vt:lpstr>Alasan penggunaan storyboard </vt:lpstr>
      <vt:lpstr>Fungsi Storyboard </vt:lpstr>
      <vt:lpstr>JENIS –JENIS KAMERA </vt:lpstr>
      <vt:lpstr>JENIS –JENIS KAMERA </vt:lpstr>
      <vt:lpstr>JENIS –JENIS KAMERA </vt:lpstr>
      <vt:lpstr>Sudut pandang kamera</vt:lpstr>
      <vt:lpstr>Sudut pandang kamera</vt:lpstr>
      <vt:lpstr>Sudut pandang kamera</vt:lpstr>
      <vt:lpstr>Sudut pandang kamera</vt:lpstr>
      <vt:lpstr>Sudut pandang kamera</vt:lpstr>
      <vt:lpstr>Bidang pandang</vt:lpstr>
      <vt:lpstr>Bidang pandang</vt:lpstr>
      <vt:lpstr>Bidang pandang</vt:lpstr>
      <vt:lpstr>Bidang pandang</vt:lpstr>
      <vt:lpstr>Slide 18</vt:lpstr>
      <vt:lpstr>Slide 19</vt:lpstr>
      <vt:lpstr>Slide 20</vt:lpstr>
      <vt:lpstr>Slide 21</vt:lpstr>
      <vt:lpstr>Bidang pandang</vt:lpstr>
      <vt:lpstr>Character Design</vt:lpstr>
      <vt:lpstr>Contoh Storyboard</vt:lpstr>
      <vt:lpstr>Contoh</vt:lpstr>
      <vt:lpstr>Basic : Perspective </vt:lpstr>
      <vt:lpstr>Basic Focal Point </vt:lpstr>
      <vt:lpstr>Basic : Shading </vt:lpstr>
      <vt:lpstr>Sprite </vt:lpstr>
      <vt:lpstr>Let’s Discuss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TEKNIK  PENGAMBILAN GAMBAR</dc:title>
  <dc:creator>Mardika</dc:creator>
  <cp:lastModifiedBy>MIQ</cp:lastModifiedBy>
  <cp:revision>41</cp:revision>
  <dcterms:created xsi:type="dcterms:W3CDTF">2013-07-12T02:06:07Z</dcterms:created>
  <dcterms:modified xsi:type="dcterms:W3CDTF">2013-09-10T02:32:28Z</dcterms:modified>
</cp:coreProperties>
</file>