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0"/>
  </p:notesMasterIdLst>
  <p:sldIdLst>
    <p:sldId id="256" r:id="rId2"/>
    <p:sldId id="257" r:id="rId3"/>
    <p:sldId id="272" r:id="rId4"/>
    <p:sldId id="273" r:id="rId5"/>
    <p:sldId id="258" r:id="rId6"/>
    <p:sldId id="274" r:id="rId7"/>
    <p:sldId id="264" r:id="rId8"/>
    <p:sldId id="259" r:id="rId9"/>
    <p:sldId id="262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60" r:id="rId18"/>
    <p:sldId id="26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958" autoAdjust="0"/>
    <p:restoredTop sz="86111" autoAdjust="0"/>
  </p:normalViewPr>
  <p:slideViewPr>
    <p:cSldViewPr>
      <p:cViewPr varScale="1">
        <p:scale>
          <a:sx n="51" d="100"/>
          <a:sy n="51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0"/>
    </p:cViewPr>
  </p:sorterViewPr>
  <p:notesViewPr>
    <p:cSldViewPr>
      <p:cViewPr varScale="1">
        <p:scale>
          <a:sx n="59" d="100"/>
          <a:sy n="59" d="100"/>
        </p:scale>
        <p:origin x="-172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93ED5E-C9B7-48D1-9AAF-88301426F8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3775D-946C-476B-A4EB-15CE7E760D77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5DE38-8105-440E-AE04-928F43FCB6A2}" type="slidenum">
              <a:rPr lang="en-US"/>
              <a:pPr/>
              <a:t>10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EF91E-8DE9-444E-869B-2E90FD5A9EA7}" type="slidenum">
              <a:rPr lang="en-US"/>
              <a:pPr/>
              <a:t>11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E531B-27C9-435B-8D36-49685DF09F12}" type="slidenum">
              <a:rPr lang="en-US"/>
              <a:pPr/>
              <a:t>12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9496A-F4FD-472D-9CF4-603BCC12964A}" type="slidenum">
              <a:rPr lang="en-US"/>
              <a:pPr/>
              <a:t>13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8AF51-82D8-4A24-BB5A-89BF4F242366}" type="slidenum">
              <a:rPr lang="en-US"/>
              <a:pPr/>
              <a:t>14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591FA-5075-4A7E-8D19-4C1597BDDAB6}" type="slidenum">
              <a:rPr lang="en-US"/>
              <a:pPr/>
              <a:t>15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039F2-F3DA-439C-A2CF-2194BB8607A4}" type="slidenum">
              <a:rPr lang="en-US"/>
              <a:pPr/>
              <a:t>16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FF400-2538-44B3-908E-42AB259BFCAC}" type="slidenum">
              <a:rPr lang="en-US"/>
              <a:pPr/>
              <a:t>17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Jenis media transmisi  : TP, Coax, FO, Wireless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9B18E9-C601-4B98-AD75-E279103E92BD}" type="slidenum">
              <a:rPr lang="en-US"/>
              <a:pPr/>
              <a:t>18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CCA88-0664-44B6-A91B-320B1E0E7903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Diagram blok transmisi data</a:t>
            </a:r>
          </a:p>
          <a:p>
            <a:r>
              <a:rPr lang="en-US"/>
              <a:t>Menceritakan proses pengiriman informasi digital</a:t>
            </a:r>
          </a:p>
          <a:p>
            <a:r>
              <a:rPr lang="en-US"/>
              <a:t>Source encoder :mengubah informasi ke format tertentu (codec)</a:t>
            </a:r>
          </a:p>
          <a:p>
            <a:r>
              <a:rPr lang="en-US"/>
              <a:t>Channel encoder : penyesuai bentuk sinyal dengan kondisi kanal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C779F-C44A-47DC-8F2E-62F4DB1F4E15}" type="slidenum">
              <a:rPr lang="en-US"/>
              <a:pPr/>
              <a:t>3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68DE3-37BC-41D6-BFB2-C3029C95C13E}" type="slidenum">
              <a:rPr lang="en-US"/>
              <a:pPr/>
              <a:t>4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BCFEA-8126-42AA-B853-258A0299DAC9}" type="slidenum">
              <a:rPr lang="en-US"/>
              <a:pPr/>
              <a:t>5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Pengkodean sinyal, BER, ISI, noise, distorsi, echo, delay propagasi, xtalk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3ED5E-C9B7-48D1-9AAF-88301426F89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1E227B-1399-4F1F-9A87-C5521EA12BC9}" type="slidenum">
              <a:rPr lang="en-US"/>
              <a:pPr/>
              <a:t>7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E20EEF-2208-4452-889C-B1F255E2D2DF}" type="slidenum">
              <a:rPr lang="en-US"/>
              <a:pPr/>
              <a:t>8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Modulasi digital </a:t>
            </a:r>
          </a:p>
          <a:p>
            <a:r>
              <a:rPr lang="en-US"/>
              <a:t>Tujuan : </a:t>
            </a:r>
          </a:p>
          <a:p>
            <a:r>
              <a:rPr lang="en-US"/>
              <a:t>efisiensi bandwitdh </a:t>
            </a:r>
            <a:r>
              <a:rPr lang="en-US">
                <a:sym typeface="Wingdings" pitchFamily="2" charset="2"/>
              </a:rPr>
              <a:t> </a:t>
            </a:r>
            <a:r>
              <a:rPr lang="en-US"/>
              <a:t>Shannon teory</a:t>
            </a:r>
          </a:p>
          <a:p>
            <a:r>
              <a:rPr lang="en-US"/>
              <a:t>Memperpanjang jarak tempuh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DF9F9-EE4A-4159-91A5-CDEC49BF191A}" type="slidenum">
              <a:rPr lang="en-US"/>
              <a:pPr/>
              <a:t>9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9B1C66C-C28B-449B-9A6A-E01E1ED801D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0D15-5F35-4438-843D-C39D834314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B229-7E76-4962-9220-9405BC587E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66136E1-E25D-463B-B146-51921D60F4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66F9-86AF-428B-AD60-C4686F32391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E6245A-FBB8-4101-B3C3-1494E5EBC03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3093-B10E-4288-AB41-0D0BD8E27CF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E00-2135-4695-9517-84C6347D261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2484-0005-4FFF-818B-2C88C27DD2A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4987-CAA1-4CE8-A970-ACCEFA2B32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DE9-29C5-4627-A864-A4950916B3E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9F0799F-726E-47E5-99B3-700EBDF645F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76046EE-2352-41F8-BC9B-63889D7FBFA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Materi 2</a:t>
            </a:r>
          </a:p>
          <a:p>
            <a:r>
              <a:rPr lang="en-US">
                <a:latin typeface="Comic Sans MS" pitchFamily="66" charset="0"/>
              </a:rPr>
              <a:t>Transmisi Data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Jaringan Komputer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Channel Coding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629400" y="1752600"/>
            <a:ext cx="2514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dirty="0" err="1"/>
              <a:t>Kegunaan</a:t>
            </a:r>
            <a:r>
              <a:rPr lang="en-US" dirty="0"/>
              <a:t>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dirty="0" err="1"/>
              <a:t>Efesiensi</a:t>
            </a:r>
            <a:r>
              <a:rPr lang="en-US" dirty="0"/>
              <a:t> </a:t>
            </a:r>
            <a:r>
              <a:rPr lang="en-US" dirty="0" err="1"/>
              <a:t>daya</a:t>
            </a:r>
            <a:endParaRPr lang="en-US" dirty="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dirty="0" err="1"/>
              <a:t>Memaksimalkan</a:t>
            </a:r>
            <a:r>
              <a:rPr lang="en-US" dirty="0"/>
              <a:t> bandwidth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dirty="0" err="1"/>
              <a:t>Mengurangi</a:t>
            </a:r>
            <a:r>
              <a:rPr lang="en-US" dirty="0"/>
              <a:t> sampling error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 smtClean="0"/>
              <a:t>sepasang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codingnya</a:t>
            </a:r>
            <a:r>
              <a:rPr lang="en-US" dirty="0"/>
              <a:t>)</a:t>
            </a:r>
          </a:p>
        </p:txBody>
      </p:sp>
      <p:pic>
        <p:nvPicPr>
          <p:cNvPr id="24578" name="Picture 2" descr="C:\Users\asus\Desktop\gbr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714500"/>
            <a:ext cx="596265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9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9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9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9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sus\Desktop\gbr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7" y="1323975"/>
            <a:ext cx="7591425" cy="421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239000" y="4114800"/>
            <a:ext cx="4572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Metoda Modulasi Multilevel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762000" y="46482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Diagram </a:t>
            </a:r>
            <a:r>
              <a:rPr lang="en-US" dirty="0" err="1">
                <a:latin typeface="Comic Sans MS" pitchFamily="66" charset="0"/>
              </a:rPr>
              <a:t>fasa</a:t>
            </a:r>
            <a:r>
              <a:rPr lang="en-US" dirty="0">
                <a:latin typeface="Comic Sans MS" pitchFamily="66" charset="0"/>
              </a:rPr>
              <a:t> 16-QAM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257800" y="46482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Diagram fasa 4-PSK</a:t>
            </a:r>
          </a:p>
        </p:txBody>
      </p:sp>
      <p:pic>
        <p:nvPicPr>
          <p:cNvPr id="26626" name="Picture 2" descr="C:\Users\asus\Desktop\gbr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7" y="1733550"/>
            <a:ext cx="8162925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2590800" cy="1139825"/>
          </a:xfrm>
        </p:spPr>
        <p:txBody>
          <a:bodyPr>
            <a:normAutofit fontScale="90000"/>
          </a:bodyPr>
          <a:lstStyle/>
          <a:p>
            <a:r>
              <a:rPr lang="en-US" sz="3800">
                <a:latin typeface="Comic Sans MS" pitchFamily="66" charset="0"/>
              </a:rPr>
              <a:t>Modulasi Modem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30480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Data dikirim dalam berbagai format code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Bentuk sinyal tergantung code yang digunakan dipandu sinyal clock</a:t>
            </a:r>
          </a:p>
        </p:txBody>
      </p:sp>
      <p:pic>
        <p:nvPicPr>
          <p:cNvPr id="21506" name="Picture 2" descr="C:\Users\asus\Desktop\gbr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6175" y="95250"/>
            <a:ext cx="5229225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Modulasi Modem Telepon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/>
          <a:srcRect l="3125" t="25000" r="20313" b="8333"/>
          <a:stretch>
            <a:fillRect/>
          </a:stretch>
        </p:blipFill>
        <p:spPr bwMode="auto">
          <a:xfrm>
            <a:off x="762000" y="1295400"/>
            <a:ext cx="746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228600"/>
            <a:ext cx="39147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3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4114800" cy="1139825"/>
          </a:xfrm>
        </p:spPr>
        <p:txBody>
          <a:bodyPr>
            <a:normAutofit fontScale="90000"/>
          </a:bodyPr>
          <a:lstStyle/>
          <a:p>
            <a:r>
              <a:rPr lang="en-US" sz="3400">
                <a:solidFill>
                  <a:schemeClr val="tx1"/>
                </a:solidFill>
                <a:latin typeface="Comic Sans MS" pitchFamily="66" charset="0"/>
              </a:rPr>
              <a:t>Konstalasi berbagai modulasi V.series</a:t>
            </a:r>
          </a:p>
        </p:txBody>
      </p:sp>
      <p:sp>
        <p:nvSpPr>
          <p:cNvPr id="39944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3733800" cy="4530725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V.22: 4 PSK</a:t>
            </a:r>
          </a:p>
          <a:p>
            <a:r>
              <a:rPr lang="en-US">
                <a:latin typeface="Comic Sans MS" pitchFamily="66" charset="0"/>
              </a:rPr>
              <a:t>V.22bis: 16 QAM</a:t>
            </a:r>
          </a:p>
          <a:p>
            <a:r>
              <a:rPr lang="en-US">
                <a:latin typeface="Comic Sans MS" pitchFamily="66" charset="0"/>
              </a:rPr>
              <a:t>V.25: 4 PSK</a:t>
            </a:r>
          </a:p>
          <a:p>
            <a:r>
              <a:rPr lang="en-US">
                <a:latin typeface="Comic Sans MS" pitchFamily="66" charset="0"/>
              </a:rPr>
              <a:t>V.27: 8 PSK</a:t>
            </a:r>
          </a:p>
          <a:p>
            <a:r>
              <a:rPr lang="en-US">
                <a:latin typeface="Comic Sans MS" pitchFamily="66" charset="0"/>
              </a:rPr>
              <a:t>V.29: 16 QAM</a:t>
            </a:r>
          </a:p>
          <a:p>
            <a:r>
              <a:rPr lang="en-US">
                <a:latin typeface="Comic Sans MS" pitchFamily="66" charset="0"/>
              </a:rPr>
              <a:t>V.32: 32 QAM</a:t>
            </a:r>
          </a:p>
          <a:p>
            <a:r>
              <a:rPr lang="en-US">
                <a:latin typeface="Comic Sans MS" pitchFamily="66" charset="0"/>
              </a:rPr>
              <a:t>V.33: 128TCM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33400" y="685800"/>
            <a:ext cx="266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2000">
              <a:latin typeface="Comic Sans MS" pitchFamily="66" charset="0"/>
            </a:endParaRP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Konstalasi V.34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2743200" cy="4530725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Terdapat 960 titik kontalasi</a:t>
            </a:r>
          </a:p>
          <a:p>
            <a:r>
              <a:rPr lang="en-US">
                <a:latin typeface="Comic Sans MS" pitchFamily="66" charset="0"/>
              </a:rPr>
              <a:t>Mampu memberikan laju data 28800 bps</a:t>
            </a:r>
          </a:p>
        </p:txBody>
      </p:sp>
      <p:pic>
        <p:nvPicPr>
          <p:cNvPr id="28674" name="Picture 2" descr="C:\Users\asus\Desktop\gb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276350"/>
            <a:ext cx="5848350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304800"/>
            <a:ext cx="2286000" cy="7620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Wired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495800" y="1143000"/>
            <a:ext cx="4191000" cy="4530725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Setiap media transmisi mempunyai bandwitdh kerja sendiri-sendiri.</a:t>
            </a:r>
          </a:p>
          <a:p>
            <a:r>
              <a:rPr lang="en-US">
                <a:latin typeface="Comic Sans MS" pitchFamily="66" charset="0"/>
              </a:rPr>
              <a:t>Semakin tinggi bandwith kerja akan semakin besar lajudata yang bisa dibawanya</a:t>
            </a:r>
          </a:p>
        </p:txBody>
      </p:sp>
      <p:pic>
        <p:nvPicPr>
          <p:cNvPr id="27650" name="Picture 2" descr="C:\Users\asus\Desktop\gbr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" y="433387"/>
            <a:ext cx="3524250" cy="599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228600"/>
            <a:ext cx="2209800" cy="636588"/>
          </a:xfrm>
        </p:spPr>
        <p:txBody>
          <a:bodyPr>
            <a:normAutofit fontScale="90000"/>
          </a:bodyPr>
          <a:lstStyle/>
          <a:p>
            <a:r>
              <a:rPr lang="en-US" sz="3400">
                <a:latin typeface="Comic Sans MS" pitchFamily="66" charset="0"/>
              </a:rPr>
              <a:t>Wireless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19800" y="914400"/>
            <a:ext cx="2667000" cy="5216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900">
                <a:latin typeface="Comic Sans MS" pitchFamily="66" charset="0"/>
              </a:rPr>
              <a:t>Spektrum frekuensi radio terbagi menjadi banyak band</a:t>
            </a:r>
          </a:p>
          <a:p>
            <a:pPr>
              <a:lnSpc>
                <a:spcPct val="80000"/>
              </a:lnSpc>
            </a:pPr>
            <a:r>
              <a:rPr lang="en-US" sz="1900">
                <a:latin typeface="Comic Sans MS" pitchFamily="66" charset="0"/>
              </a:rPr>
              <a:t>Telah ditentukan penggunaan setiap band yang bisa berbeda untuk masing-masing negara</a:t>
            </a:r>
          </a:p>
          <a:p>
            <a:pPr>
              <a:lnSpc>
                <a:spcPct val="80000"/>
              </a:lnSpc>
            </a:pPr>
            <a:r>
              <a:rPr lang="en-US" sz="1900">
                <a:latin typeface="Comic Sans MS" pitchFamily="66" charset="0"/>
              </a:rPr>
              <a:t>Pada prinsipnya alokasi band terbatas, sehingga telah dikembangkan banyak teknologi akses jamak untuk memperbesar kapasitas band tersebut</a:t>
            </a:r>
          </a:p>
        </p:txBody>
      </p:sp>
      <p:pic>
        <p:nvPicPr>
          <p:cNvPr id="20482" name="Picture 2" descr="C:\Users\asus\Desktop\gb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81000"/>
            <a:ext cx="58769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Blok Diagram Transmisi Data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762000" y="1600200"/>
          <a:ext cx="1495425" cy="1136650"/>
        </p:xfrm>
        <a:graphic>
          <a:graphicData uri="http://schemas.openxmlformats.org/presentationml/2006/ole">
            <p:oleObj spid="_x0000_s3077" name="Visio" r:id="rId4" imgW="1495958" imgH="1135990" progId="Visio.Drawing.11">
              <p:embed/>
            </p:oleObj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2743200" y="1600200"/>
          <a:ext cx="1495425" cy="1165225"/>
        </p:xfrm>
        <a:graphic>
          <a:graphicData uri="http://schemas.openxmlformats.org/presentationml/2006/ole">
            <p:oleObj spid="_x0000_s3081" name="Visio" r:id="rId5" imgW="1495958" imgH="1165250" progId="Visio.Drawing.11">
              <p:embed/>
            </p:oleObj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4724400" y="1600200"/>
          <a:ext cx="1495425" cy="1165225"/>
        </p:xfrm>
        <a:graphic>
          <a:graphicData uri="http://schemas.openxmlformats.org/presentationml/2006/ole">
            <p:oleObj spid="_x0000_s3085" name="Visio" r:id="rId6" imgW="1495958" imgH="1165250" progId="Visio.Drawing.11">
              <p:embed/>
            </p:oleObj>
          </a:graphicData>
        </a:graphic>
      </p:graphicFrame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6858000" y="1600200"/>
          <a:ext cx="1495425" cy="1136650"/>
        </p:xfrm>
        <a:graphic>
          <a:graphicData uri="http://schemas.openxmlformats.org/presentationml/2006/ole">
            <p:oleObj spid="_x0000_s3087" name="Visio" r:id="rId7" imgW="1495958" imgH="1135990" progId="Visio.Drawing.11">
              <p:embed/>
            </p:oleObj>
          </a:graphicData>
        </a:graphic>
      </p:graphicFrame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6858000" y="3352800"/>
          <a:ext cx="1495425" cy="1136650"/>
        </p:xfrm>
        <a:graphic>
          <a:graphicData uri="http://schemas.openxmlformats.org/presentationml/2006/ole">
            <p:oleObj spid="_x0000_s3090" name="Visio" r:id="rId8" imgW="1495958" imgH="1135990" progId="Visio.Drawing.11">
              <p:embed/>
            </p:oleObj>
          </a:graphicData>
        </a:graphic>
      </p:graphicFrame>
      <p:graphicFrame>
        <p:nvGraphicFramePr>
          <p:cNvPr id="3092" name="Object 20"/>
          <p:cNvGraphicFramePr>
            <a:graphicFrameLocks noChangeAspect="1"/>
          </p:cNvGraphicFramePr>
          <p:nvPr/>
        </p:nvGraphicFramePr>
        <p:xfrm>
          <a:off x="6858000" y="4953000"/>
          <a:ext cx="1495425" cy="1136650"/>
        </p:xfrm>
        <a:graphic>
          <a:graphicData uri="http://schemas.openxmlformats.org/presentationml/2006/ole">
            <p:oleObj spid="_x0000_s3092" name="Visio" r:id="rId9" imgW="1495958" imgH="1135990" progId="Visio.Drawing.11">
              <p:embed/>
            </p:oleObj>
          </a:graphicData>
        </a:graphic>
      </p:graphicFrame>
      <p:graphicFrame>
        <p:nvGraphicFramePr>
          <p:cNvPr id="3094" name="Object 22"/>
          <p:cNvGraphicFramePr>
            <a:graphicFrameLocks noChangeAspect="1"/>
          </p:cNvGraphicFramePr>
          <p:nvPr/>
        </p:nvGraphicFramePr>
        <p:xfrm>
          <a:off x="4648200" y="4953000"/>
          <a:ext cx="1495425" cy="1165225"/>
        </p:xfrm>
        <a:graphic>
          <a:graphicData uri="http://schemas.openxmlformats.org/presentationml/2006/ole">
            <p:oleObj spid="_x0000_s3094" name="Visio" r:id="rId10" imgW="1495958" imgH="1165250" progId="Visio.Drawing.11">
              <p:embed/>
            </p:oleObj>
          </a:graphicData>
        </a:graphic>
      </p:graphicFrame>
      <p:graphicFrame>
        <p:nvGraphicFramePr>
          <p:cNvPr id="3096" name="Object 24"/>
          <p:cNvGraphicFramePr>
            <a:graphicFrameLocks noChangeAspect="1"/>
          </p:cNvGraphicFramePr>
          <p:nvPr/>
        </p:nvGraphicFramePr>
        <p:xfrm>
          <a:off x="2667000" y="4953000"/>
          <a:ext cx="1495425" cy="1165225"/>
        </p:xfrm>
        <a:graphic>
          <a:graphicData uri="http://schemas.openxmlformats.org/presentationml/2006/ole">
            <p:oleObj spid="_x0000_s3096" name="Visio" r:id="rId11" imgW="1495958" imgH="1165250" progId="Visio.Drawing.11">
              <p:embed/>
            </p:oleObj>
          </a:graphicData>
        </a:graphic>
      </p:graphicFrame>
      <p:graphicFrame>
        <p:nvGraphicFramePr>
          <p:cNvPr id="3098" name="Object 26"/>
          <p:cNvGraphicFramePr>
            <a:graphicFrameLocks noChangeAspect="1"/>
          </p:cNvGraphicFramePr>
          <p:nvPr/>
        </p:nvGraphicFramePr>
        <p:xfrm>
          <a:off x="762000" y="4953000"/>
          <a:ext cx="1495425" cy="1136650"/>
        </p:xfrm>
        <a:graphic>
          <a:graphicData uri="http://schemas.openxmlformats.org/presentationml/2006/ole">
            <p:oleObj spid="_x0000_s3098" name="Visio" r:id="rId12" imgW="1495958" imgH="1135990" progId="Visio.Drawing.11">
              <p:embed/>
            </p:oleObj>
          </a:graphicData>
        </a:graphic>
      </p:graphicFrame>
      <p:sp>
        <p:nvSpPr>
          <p:cNvPr id="3104" name="Line 32"/>
          <p:cNvSpPr>
            <a:spLocks noChangeShapeType="1"/>
          </p:cNvSpPr>
          <p:nvPr/>
        </p:nvSpPr>
        <p:spPr bwMode="auto">
          <a:xfrm>
            <a:off x="2209800" y="2133600"/>
            <a:ext cx="533400" cy="0"/>
          </a:xfrm>
          <a:prstGeom prst="line">
            <a:avLst/>
          </a:prstGeom>
          <a:noFill/>
          <a:ln w="28575">
            <a:solidFill>
              <a:srgbClr val="FF010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>
            <a:off x="4191000" y="2133600"/>
            <a:ext cx="533400" cy="0"/>
          </a:xfrm>
          <a:prstGeom prst="line">
            <a:avLst/>
          </a:prstGeom>
          <a:noFill/>
          <a:ln w="28575">
            <a:solidFill>
              <a:srgbClr val="FF010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>
            <a:off x="6172200" y="2133600"/>
            <a:ext cx="685800" cy="0"/>
          </a:xfrm>
          <a:prstGeom prst="line">
            <a:avLst/>
          </a:prstGeom>
          <a:noFill/>
          <a:ln w="28575">
            <a:solidFill>
              <a:srgbClr val="FF010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7620000" y="2743200"/>
            <a:ext cx="0" cy="609600"/>
          </a:xfrm>
          <a:prstGeom prst="line">
            <a:avLst/>
          </a:prstGeom>
          <a:noFill/>
          <a:ln w="38100">
            <a:solidFill>
              <a:srgbClr val="FF010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 flipH="1">
            <a:off x="7620000" y="4495800"/>
            <a:ext cx="0" cy="457200"/>
          </a:xfrm>
          <a:prstGeom prst="line">
            <a:avLst/>
          </a:prstGeom>
          <a:noFill/>
          <a:ln w="28575">
            <a:solidFill>
              <a:srgbClr val="FF010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 flipH="1">
            <a:off x="6172200" y="5486400"/>
            <a:ext cx="685800" cy="0"/>
          </a:xfrm>
          <a:prstGeom prst="line">
            <a:avLst/>
          </a:prstGeom>
          <a:noFill/>
          <a:ln w="28575">
            <a:solidFill>
              <a:srgbClr val="FF010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 flipH="1">
            <a:off x="4114800" y="5486400"/>
            <a:ext cx="533400" cy="0"/>
          </a:xfrm>
          <a:prstGeom prst="line">
            <a:avLst/>
          </a:prstGeom>
          <a:noFill/>
          <a:ln w="28575">
            <a:solidFill>
              <a:srgbClr val="FF010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 flipH="1">
            <a:off x="2209800" y="5486400"/>
            <a:ext cx="457200" cy="0"/>
          </a:xfrm>
          <a:prstGeom prst="line">
            <a:avLst/>
          </a:prstGeom>
          <a:noFill/>
          <a:ln w="28575">
            <a:solidFill>
              <a:srgbClr val="FF010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4" grpId="0" animBg="1"/>
      <p:bldP spid="3105" grpId="0" animBg="1"/>
      <p:bldP spid="3106" grpId="0" animBg="1"/>
      <p:bldP spid="3107" grpId="0" animBg="1"/>
      <p:bldP spid="3108" grpId="0" animBg="1"/>
      <p:bldP spid="3109" grpId="0" animBg="1"/>
      <p:bldP spid="3110" grpId="0" animBg="1"/>
      <p:bldP spid="31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Blok Transmisi Data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>
                <a:latin typeface="Comic Sans MS" pitchFamily="66" charset="0"/>
              </a:rPr>
              <a:t>Sumber informasi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omic Sans MS" pitchFamily="66" charset="0"/>
              </a:rPr>
              <a:t>Didapat dari alam (suara, gambar, sinyal yang didapat oleh sensor) </a:t>
            </a:r>
            <a:r>
              <a:rPr lang="en-US" sz="2200">
                <a:latin typeface="Comic Sans MS" pitchFamily="66" charset="0"/>
                <a:sym typeface="Wingdings" pitchFamily="2" charset="2"/>
              </a:rPr>
              <a:t> sinyal analog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omic Sans MS" pitchFamily="66" charset="0"/>
                <a:sym typeface="Wingdings" pitchFamily="2" charset="2"/>
              </a:rPr>
              <a:t>Besaran tak hingga disumbu waktu dan amplitudo</a:t>
            </a:r>
          </a:p>
          <a:p>
            <a:pPr>
              <a:lnSpc>
                <a:spcPct val="80000"/>
              </a:lnSpc>
            </a:pPr>
            <a:r>
              <a:rPr lang="en-US" sz="2600">
                <a:latin typeface="Comic Sans MS" pitchFamily="66" charset="0"/>
              </a:rPr>
              <a:t>Pengkode sumber (source coder)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omic Sans MS" pitchFamily="66" charset="0"/>
              </a:rPr>
              <a:t>Melakukan pengubahan sinyal analog ke format sinyal digital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omic Sans MS" pitchFamily="66" charset="0"/>
              </a:rPr>
              <a:t>Dikenal 2 teknik pengkodean dasar</a:t>
            </a:r>
          </a:p>
          <a:p>
            <a:pPr lvl="2">
              <a:lnSpc>
                <a:spcPct val="80000"/>
              </a:lnSpc>
            </a:pPr>
            <a:r>
              <a:rPr lang="en-US" sz="2000">
                <a:latin typeface="Comic Sans MS" pitchFamily="66" charset="0"/>
              </a:rPr>
              <a:t>Lossless </a:t>
            </a:r>
            <a:r>
              <a:rPr lang="en-US" sz="2000">
                <a:latin typeface="Comic Sans MS" pitchFamily="66" charset="0"/>
                <a:sym typeface="Wingdings" pitchFamily="2" charset="2"/>
              </a:rPr>
              <a:t> “tidak ada” kehilangan kualitas sinyal</a:t>
            </a:r>
          </a:p>
          <a:p>
            <a:pPr lvl="2">
              <a:lnSpc>
                <a:spcPct val="80000"/>
              </a:lnSpc>
            </a:pPr>
            <a:r>
              <a:rPr lang="en-US" sz="2000">
                <a:latin typeface="Comic Sans MS" pitchFamily="66" charset="0"/>
                <a:sym typeface="Wingdings" pitchFamily="2" charset="2"/>
              </a:rPr>
              <a:t>Lossy  ada kehilangan kualitas sinyal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omic Sans MS" pitchFamily="66" charset="0"/>
              </a:rPr>
              <a:t>Dilakukan optimasi untuk media yang berbeda (gambar, suara, data) </a:t>
            </a:r>
            <a:r>
              <a:rPr lang="en-US" sz="2200">
                <a:latin typeface="Comic Sans MS" pitchFamily="66" charset="0"/>
                <a:sym typeface="Wingdings" pitchFamily="2" charset="2"/>
              </a:rPr>
              <a:t> untuk menghasilkan sinyal digital dengan laju data minimal</a:t>
            </a:r>
            <a:endParaRPr lang="en-US" sz="22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Blok Transmisi Data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Pengkode saluran (channel coder) + modulator digital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Melakukan teknik pengodean untuk mendapatkan laju data maksimal pada media itu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Bisa berubah-ubah pengkodeannya sesuai dengan kualitas saluran saat itu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 Saluran transmisi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Jalan yang dilalui sinyal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Mempunyai karakteristik khusus sesuai jenis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Pengkodean Sinyal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err="1">
                <a:latin typeface="Comic Sans MS" pitchFamily="66" charset="0"/>
              </a:rPr>
              <a:t>Mengapa</a:t>
            </a:r>
            <a:r>
              <a:rPr lang="en-US" sz="2600" dirty="0">
                <a:latin typeface="Comic Sans MS" pitchFamily="66" charset="0"/>
              </a:rPr>
              <a:t> </a:t>
            </a:r>
            <a:r>
              <a:rPr lang="en-US" sz="2600" dirty="0" err="1">
                <a:latin typeface="Comic Sans MS" pitchFamily="66" charset="0"/>
              </a:rPr>
              <a:t>dikodekan</a:t>
            </a:r>
            <a:r>
              <a:rPr lang="en-US" sz="2600" dirty="0">
                <a:latin typeface="Comic Sans MS" pitchFamily="66" charset="0"/>
              </a:rPr>
              <a:t> ?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omic Sans MS" pitchFamily="66" charset="0"/>
              </a:rPr>
              <a:t>Agar </a:t>
            </a:r>
            <a:r>
              <a:rPr lang="en-US" sz="2200" dirty="0" err="1">
                <a:latin typeface="Comic Sans MS" pitchFamily="66" charset="0"/>
              </a:rPr>
              <a:t>bisa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dikirimkan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dengan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jumlah</a:t>
            </a:r>
            <a:r>
              <a:rPr lang="en-US" sz="2200" dirty="0">
                <a:latin typeface="Comic Sans MS" pitchFamily="66" charset="0"/>
              </a:rPr>
              <a:t> bit minimal</a:t>
            </a:r>
          </a:p>
          <a:p>
            <a:pPr lvl="1">
              <a:lnSpc>
                <a:spcPct val="80000"/>
              </a:lnSpc>
            </a:pPr>
            <a:r>
              <a:rPr lang="en-US" sz="2200" dirty="0" err="1">
                <a:latin typeface="Comic Sans MS" pitchFamily="66" charset="0"/>
              </a:rPr>
              <a:t>Menanggulangi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pengaruh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derau</a:t>
            </a:r>
            <a:r>
              <a:rPr lang="en-US" sz="2200" dirty="0">
                <a:latin typeface="Comic Sans MS" pitchFamily="66" charset="0"/>
              </a:rPr>
              <a:t> (noise) </a:t>
            </a:r>
            <a:r>
              <a:rPr lang="en-US" sz="2200" dirty="0" err="1">
                <a:latin typeface="Comic Sans MS" pitchFamily="66" charset="0"/>
              </a:rPr>
              <a:t>dan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interferensi</a:t>
            </a:r>
            <a:r>
              <a:rPr lang="en-US" sz="2200" dirty="0">
                <a:latin typeface="Comic Sans MS" pitchFamily="66" charset="0"/>
              </a:rPr>
              <a:t> yang </a:t>
            </a:r>
            <a:r>
              <a:rPr lang="en-US" sz="2200" dirty="0" err="1">
                <a:latin typeface="Comic Sans MS" pitchFamily="66" charset="0"/>
              </a:rPr>
              <a:t>dialami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disaluran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transmisi</a:t>
            </a:r>
            <a:endParaRPr lang="en-US" sz="22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600" dirty="0" err="1">
                <a:latin typeface="Comic Sans MS" pitchFamily="66" charset="0"/>
              </a:rPr>
              <a:t>Jenis-jenis</a:t>
            </a:r>
            <a:r>
              <a:rPr lang="en-US" sz="2600" dirty="0">
                <a:latin typeface="Comic Sans MS" pitchFamily="66" charset="0"/>
              </a:rPr>
              <a:t> </a:t>
            </a:r>
            <a:r>
              <a:rPr lang="en-US" sz="2600" dirty="0" err="1">
                <a:latin typeface="Comic Sans MS" pitchFamily="66" charset="0"/>
              </a:rPr>
              <a:t>gangguan</a:t>
            </a:r>
            <a:endParaRPr lang="en-US" sz="2600" dirty="0">
              <a:latin typeface="Comic Sans MS" pitchFamily="66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 err="1">
                <a:latin typeface="Comic Sans MS" pitchFamily="66" charset="0"/>
              </a:rPr>
              <a:t>Derau</a:t>
            </a:r>
            <a:endParaRPr lang="en-US" sz="2200" dirty="0">
              <a:latin typeface="Comic Sans MS" pitchFamily="66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omic Sans MS" pitchFamily="66" charset="0"/>
              </a:rPr>
              <a:t>ISI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rgbClr val="FF0101"/>
                </a:solidFill>
                <a:latin typeface="Comic Sans MS" pitchFamily="66" charset="0"/>
              </a:rPr>
              <a:t>BER</a:t>
            </a:r>
          </a:p>
          <a:p>
            <a:pPr lvl="1">
              <a:lnSpc>
                <a:spcPct val="80000"/>
              </a:lnSpc>
            </a:pPr>
            <a:r>
              <a:rPr lang="en-US" sz="2200" dirty="0" err="1">
                <a:latin typeface="Comic Sans MS" pitchFamily="66" charset="0"/>
              </a:rPr>
              <a:t>Distorsi</a:t>
            </a:r>
            <a:endParaRPr lang="en-US" sz="2200" dirty="0">
              <a:latin typeface="Comic Sans MS" pitchFamily="66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omic Sans MS" pitchFamily="66" charset="0"/>
              </a:rPr>
              <a:t>Echo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rgbClr val="FF0101"/>
                </a:solidFill>
                <a:latin typeface="Comic Sans MS" pitchFamily="66" charset="0"/>
              </a:rPr>
              <a:t>Delay </a:t>
            </a:r>
            <a:r>
              <a:rPr lang="en-US" sz="2200" dirty="0" err="1">
                <a:solidFill>
                  <a:srgbClr val="FF0101"/>
                </a:solidFill>
                <a:latin typeface="Comic Sans MS" pitchFamily="66" charset="0"/>
              </a:rPr>
              <a:t>propagasi</a:t>
            </a:r>
            <a:endParaRPr lang="en-US" sz="2200" dirty="0">
              <a:solidFill>
                <a:srgbClr val="FF0101"/>
              </a:solidFill>
              <a:latin typeface="Comic Sans MS" pitchFamily="66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 err="1">
                <a:latin typeface="Comic Sans MS" pitchFamily="66" charset="0"/>
              </a:rPr>
              <a:t>Xtalk</a:t>
            </a:r>
            <a:endParaRPr lang="en-US" sz="2200" dirty="0">
              <a:latin typeface="Comic Sans MS" pitchFamily="66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00400" y="57912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Sinyal</a:t>
            </a:r>
            <a:r>
              <a:rPr lang="en-US" dirty="0" smtClean="0">
                <a:solidFill>
                  <a:srgbClr val="FF0000"/>
                </a:solidFill>
              </a:rPr>
              <a:t> Ideal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57912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92D050"/>
                </a:solidFill>
              </a:rPr>
              <a:t>Sinyal</a:t>
            </a:r>
            <a:r>
              <a:rPr lang="en-US" dirty="0" smtClean="0">
                <a:solidFill>
                  <a:srgbClr val="92D050"/>
                </a:solidFill>
              </a:rPr>
              <a:t> Real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7912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Sinyal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Menempuh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Jarak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5791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Sinyal</a:t>
            </a:r>
            <a:r>
              <a:rPr lang="en-US" dirty="0" smtClean="0">
                <a:solidFill>
                  <a:srgbClr val="7030A0"/>
                </a:solidFill>
              </a:rPr>
              <a:t> Di </a:t>
            </a:r>
            <a:r>
              <a:rPr lang="en-US" dirty="0" err="1" smtClean="0">
                <a:solidFill>
                  <a:srgbClr val="7030A0"/>
                </a:solidFill>
              </a:rPr>
              <a:t>Penerima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533400"/>
            <a:ext cx="6330002" cy="9233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Perubahan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Bentuk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Sinyal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554" name="Picture 2" descr="C:\Users\asus\Desktop\gbr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" y="1762125"/>
            <a:ext cx="8029575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81000" y="228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200">
                <a:solidFill>
                  <a:schemeClr val="tx2"/>
                </a:solidFill>
                <a:latin typeface="Comic Sans MS" pitchFamily="66" charset="0"/>
              </a:rPr>
              <a:t>Interferensi Antar Simbol (ISI)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1219200" y="1219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323975" y="14478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4038600" y="1219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4143375" y="14478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1438275" y="13335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447800" y="13716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2362200" y="1371600"/>
            <a:ext cx="1600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784725" y="1260475"/>
            <a:ext cx="43592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err="1">
                <a:latin typeface="Times New Roman" pitchFamily="18" charset="0"/>
              </a:rPr>
              <a:t>Misal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</a:rPr>
              <a:t> path.</a:t>
            </a:r>
          </a:p>
          <a:p>
            <a:r>
              <a:rPr lang="en-US" dirty="0">
                <a:latin typeface="Times New Roman" pitchFamily="18" charset="0"/>
              </a:rPr>
              <a:t>Path yang </a:t>
            </a:r>
            <a:r>
              <a:rPr lang="en-US" dirty="0" err="1">
                <a:latin typeface="Times New Roman" pitchFamily="18" charset="0"/>
              </a:rPr>
              <a:t>pendek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mempunyai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panjang</a:t>
            </a:r>
            <a:r>
              <a:rPr lang="en-US" dirty="0">
                <a:latin typeface="Times New Roman" pitchFamily="18" charset="0"/>
              </a:rPr>
              <a:t> d1, path yang </a:t>
            </a:r>
            <a:r>
              <a:rPr lang="en-US" dirty="0" err="1">
                <a:latin typeface="Times New Roman" pitchFamily="18" charset="0"/>
              </a:rPr>
              <a:t>panjang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mempunyai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panjang</a:t>
            </a:r>
            <a:r>
              <a:rPr lang="en-US" dirty="0">
                <a:latin typeface="Times New Roman" pitchFamily="18" charset="0"/>
              </a:rPr>
              <a:t> d2.</a:t>
            </a:r>
          </a:p>
          <a:p>
            <a:r>
              <a:rPr lang="en-US" dirty="0" err="1">
                <a:latin typeface="Times New Roman" pitchFamily="18" charset="0"/>
              </a:rPr>
              <a:t>Apa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perbedaan</a:t>
            </a:r>
            <a:r>
              <a:rPr lang="en-US" dirty="0">
                <a:latin typeface="Times New Roman" pitchFamily="18" charset="0"/>
              </a:rPr>
              <a:t> delay </a:t>
            </a:r>
            <a:r>
              <a:rPr lang="en-US" dirty="0" err="1">
                <a:latin typeface="Times New Roman" pitchFamily="18" charset="0"/>
              </a:rPr>
              <a:t>propagasi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keduanya</a:t>
            </a:r>
            <a:r>
              <a:rPr lang="en-US" dirty="0">
                <a:latin typeface="Times New Roman" pitchFamily="18" charset="0"/>
              </a:rPr>
              <a:t>?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1752600" y="2778125"/>
            <a:ext cx="0" cy="838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1752600" y="2778125"/>
            <a:ext cx="685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2438400" y="2778125"/>
            <a:ext cx="0" cy="5746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2438400" y="3352800"/>
            <a:ext cx="685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V="1">
            <a:off x="3124200" y="3048000"/>
            <a:ext cx="0" cy="304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3124200" y="3048000"/>
            <a:ext cx="685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3810000" y="3505200"/>
            <a:ext cx="685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V="1">
            <a:off x="3810000" y="3048000"/>
            <a:ext cx="0" cy="457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1965325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4038600" y="3048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0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26670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32766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381000" y="2622550"/>
            <a:ext cx="13112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>
                <a:latin typeface="Times New Roman" pitchFamily="18" charset="0"/>
              </a:rPr>
              <a:t>Simbol diterima di path pendek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381000" y="3841750"/>
            <a:ext cx="13112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>
                <a:latin typeface="Times New Roman" pitchFamily="18" charset="0"/>
              </a:rPr>
              <a:t>Simbol diterima di path panjang</a:t>
            </a:r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H="1">
            <a:off x="1066800" y="3616325"/>
            <a:ext cx="685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1752600" y="3692525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1752600" y="43783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1768475" y="3959225"/>
            <a:ext cx="31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sym typeface="Symbol" pitchFamily="18" charset="2"/>
              </a:rPr>
              <a:t>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1752600" y="5334000"/>
            <a:ext cx="381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 flipV="1">
            <a:off x="2133600" y="5029200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2133600" y="5029200"/>
            <a:ext cx="30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2438400" y="5029200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2438400" y="5334000"/>
            <a:ext cx="381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2819400" y="53340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819400" y="5791200"/>
            <a:ext cx="30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 flipV="1">
            <a:off x="3124200" y="55626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3124200" y="5562600"/>
            <a:ext cx="381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 flipV="1">
            <a:off x="3505200" y="5410200"/>
            <a:ext cx="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>
            <a:off x="3505200" y="5410200"/>
            <a:ext cx="381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90" name="Line 42"/>
          <p:cNvSpPr>
            <a:spLocks noChangeShapeType="1"/>
          </p:cNvSpPr>
          <p:nvPr/>
        </p:nvSpPr>
        <p:spPr bwMode="auto">
          <a:xfrm flipV="1">
            <a:off x="3886200" y="5257800"/>
            <a:ext cx="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91" name="Line 43"/>
          <p:cNvSpPr>
            <a:spLocks noChangeShapeType="1"/>
          </p:cNvSpPr>
          <p:nvPr/>
        </p:nvSpPr>
        <p:spPr bwMode="auto">
          <a:xfrm>
            <a:off x="3886200" y="5257800"/>
            <a:ext cx="228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92" name="Line 44"/>
          <p:cNvSpPr>
            <a:spLocks noChangeShapeType="1"/>
          </p:cNvSpPr>
          <p:nvPr/>
        </p:nvSpPr>
        <p:spPr bwMode="auto">
          <a:xfrm flipV="1">
            <a:off x="4114800" y="5105400"/>
            <a:ext cx="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93" name="Line 45"/>
          <p:cNvSpPr>
            <a:spLocks noChangeShapeType="1"/>
          </p:cNvSpPr>
          <p:nvPr/>
        </p:nvSpPr>
        <p:spPr bwMode="auto">
          <a:xfrm>
            <a:off x="4114800" y="5105400"/>
            <a:ext cx="457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94" name="Text Box 46"/>
          <p:cNvSpPr txBox="1">
            <a:spLocks noChangeArrowheads="1"/>
          </p:cNvSpPr>
          <p:nvPr/>
        </p:nvSpPr>
        <p:spPr bwMode="auto">
          <a:xfrm>
            <a:off x="457200" y="4876800"/>
            <a:ext cx="12350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>
                <a:latin typeface="Times New Roman" pitchFamily="18" charset="0"/>
              </a:rPr>
              <a:t>Sinyal diterima – gabungan kedua sinyal</a:t>
            </a:r>
          </a:p>
        </p:txBody>
      </p: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5165725" y="3352800"/>
            <a:ext cx="36734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err="1">
                <a:latin typeface="Times New Roman" pitchFamily="18" charset="0"/>
              </a:rPr>
              <a:t>Berapa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besar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 agar 3 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di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 path  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panjang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diterima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tepat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saat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 0 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di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 path 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pendek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diterima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?</a:t>
            </a:r>
          </a:p>
          <a:p>
            <a:r>
              <a:rPr lang="en-US" dirty="0" err="1">
                <a:latin typeface="Times New Roman" pitchFamily="18" charset="0"/>
                <a:sym typeface="Symbol" pitchFamily="18" charset="2"/>
              </a:rPr>
              <a:t>Berapa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perbedaan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panjang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 path agar 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hal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ini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bisa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terjadi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?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7696" name="Line 48"/>
          <p:cNvSpPr>
            <a:spLocks noChangeShapeType="1"/>
          </p:cNvSpPr>
          <p:nvPr/>
        </p:nvSpPr>
        <p:spPr bwMode="auto">
          <a:xfrm>
            <a:off x="2133600" y="3921125"/>
            <a:ext cx="0" cy="838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97" name="Line 49"/>
          <p:cNvSpPr>
            <a:spLocks noChangeShapeType="1"/>
          </p:cNvSpPr>
          <p:nvPr/>
        </p:nvSpPr>
        <p:spPr bwMode="auto">
          <a:xfrm>
            <a:off x="2133600" y="3921125"/>
            <a:ext cx="685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98" name="Line 50"/>
          <p:cNvSpPr>
            <a:spLocks noChangeShapeType="1"/>
          </p:cNvSpPr>
          <p:nvPr/>
        </p:nvSpPr>
        <p:spPr bwMode="auto">
          <a:xfrm>
            <a:off x="2819400" y="3921125"/>
            <a:ext cx="0" cy="5746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99" name="Line 51"/>
          <p:cNvSpPr>
            <a:spLocks noChangeShapeType="1"/>
          </p:cNvSpPr>
          <p:nvPr/>
        </p:nvSpPr>
        <p:spPr bwMode="auto">
          <a:xfrm>
            <a:off x="2819400" y="4495800"/>
            <a:ext cx="685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00" name="Line 52"/>
          <p:cNvSpPr>
            <a:spLocks noChangeShapeType="1"/>
          </p:cNvSpPr>
          <p:nvPr/>
        </p:nvSpPr>
        <p:spPr bwMode="auto">
          <a:xfrm flipV="1">
            <a:off x="3505200" y="4191000"/>
            <a:ext cx="0" cy="304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01" name="Line 53"/>
          <p:cNvSpPr>
            <a:spLocks noChangeShapeType="1"/>
          </p:cNvSpPr>
          <p:nvPr/>
        </p:nvSpPr>
        <p:spPr bwMode="auto">
          <a:xfrm>
            <a:off x="3505200" y="4191000"/>
            <a:ext cx="685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02" name="Line 54"/>
          <p:cNvSpPr>
            <a:spLocks noChangeShapeType="1"/>
          </p:cNvSpPr>
          <p:nvPr/>
        </p:nvSpPr>
        <p:spPr bwMode="auto">
          <a:xfrm>
            <a:off x="4191000" y="4648200"/>
            <a:ext cx="685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03" name="Line 55"/>
          <p:cNvSpPr>
            <a:spLocks noChangeShapeType="1"/>
          </p:cNvSpPr>
          <p:nvPr/>
        </p:nvSpPr>
        <p:spPr bwMode="auto">
          <a:xfrm flipV="1">
            <a:off x="4191000" y="4191000"/>
            <a:ext cx="0" cy="457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04" name="Text Box 56"/>
          <p:cNvSpPr txBox="1">
            <a:spLocks noChangeArrowheads="1"/>
          </p:cNvSpPr>
          <p:nvPr/>
        </p:nvSpPr>
        <p:spPr bwMode="auto">
          <a:xfrm>
            <a:off x="2346325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27705" name="Text Box 57"/>
          <p:cNvSpPr txBox="1">
            <a:spLocks noChangeArrowheads="1"/>
          </p:cNvSpPr>
          <p:nvPr/>
        </p:nvSpPr>
        <p:spPr bwMode="auto">
          <a:xfrm>
            <a:off x="44196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0</a:t>
            </a:r>
          </a:p>
        </p:txBody>
      </p:sp>
      <p:sp>
        <p:nvSpPr>
          <p:cNvPr id="27706" name="Text Box 58"/>
          <p:cNvSpPr txBox="1">
            <a:spLocks noChangeArrowheads="1"/>
          </p:cNvSpPr>
          <p:nvPr/>
        </p:nvSpPr>
        <p:spPr bwMode="auto">
          <a:xfrm>
            <a:off x="30480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27707" name="Text Box 59"/>
          <p:cNvSpPr txBox="1">
            <a:spLocks noChangeArrowheads="1"/>
          </p:cNvSpPr>
          <p:nvPr/>
        </p:nvSpPr>
        <p:spPr bwMode="auto">
          <a:xfrm>
            <a:off x="36576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27708" name="Line 60"/>
          <p:cNvSpPr>
            <a:spLocks noChangeShapeType="1"/>
          </p:cNvSpPr>
          <p:nvPr/>
        </p:nvSpPr>
        <p:spPr bwMode="auto">
          <a:xfrm flipH="1">
            <a:off x="1447800" y="4759325"/>
            <a:ext cx="685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Modulasi Digital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Mengapa dilakukan modulasi:</a:t>
            </a:r>
          </a:p>
          <a:p>
            <a:pPr lvl="1"/>
            <a:r>
              <a:rPr lang="en-US">
                <a:latin typeface="Comic Sans MS" pitchFamily="66" charset="0"/>
              </a:rPr>
              <a:t>Menyesuaikan dengan kondisi media untuk mengoptimalkan kecepatan transmisi</a:t>
            </a:r>
          </a:p>
          <a:p>
            <a:pPr lvl="1"/>
            <a:r>
              <a:rPr lang="en-US">
                <a:latin typeface="Comic Sans MS" pitchFamily="66" charset="0"/>
              </a:rPr>
              <a:t>Memperpanjang jarak tempuh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200" dirty="0" err="1" smtClean="0">
                <a:solidFill>
                  <a:schemeClr val="tx2"/>
                </a:solidFill>
                <a:latin typeface="Comic Sans MS" pitchFamily="66" charset="0"/>
              </a:rPr>
              <a:t>Bandwith</a:t>
            </a:r>
            <a:r>
              <a:rPr lang="en-US" sz="4200" dirty="0" smtClean="0">
                <a:solidFill>
                  <a:schemeClr val="tx2"/>
                </a:solidFill>
                <a:latin typeface="Comic Sans MS" pitchFamily="66" charset="0"/>
              </a:rPr>
              <a:t> (</a:t>
            </a:r>
            <a:r>
              <a:rPr lang="en-US" sz="4200" dirty="0" err="1" smtClean="0">
                <a:solidFill>
                  <a:schemeClr val="tx2"/>
                </a:solidFill>
                <a:latin typeface="Comic Sans MS" pitchFamily="66" charset="0"/>
              </a:rPr>
              <a:t>Laju</a:t>
            </a:r>
            <a:r>
              <a:rPr lang="en-US" sz="4200" dirty="0" smtClean="0">
                <a:solidFill>
                  <a:schemeClr val="tx2"/>
                </a:solidFill>
                <a:latin typeface="Comic Sans MS" pitchFamily="66" charset="0"/>
              </a:rPr>
              <a:t> Data </a:t>
            </a:r>
            <a:r>
              <a:rPr lang="en-US" sz="4200" dirty="0" err="1" smtClean="0">
                <a:solidFill>
                  <a:schemeClr val="tx2"/>
                </a:solidFill>
                <a:latin typeface="Comic Sans MS" pitchFamily="66" charset="0"/>
              </a:rPr>
              <a:t>Teoritis</a:t>
            </a:r>
            <a:r>
              <a:rPr lang="en-US" sz="4200" dirty="0" smtClean="0">
                <a:solidFill>
                  <a:schemeClr val="tx2"/>
                </a:solidFill>
                <a:latin typeface="Comic Sans MS" pitchFamily="66" charset="0"/>
              </a:rPr>
              <a:t>) </a:t>
            </a:r>
            <a:r>
              <a:rPr lang="en-US" sz="4200" dirty="0" err="1">
                <a:solidFill>
                  <a:schemeClr val="tx2"/>
                </a:solidFill>
                <a:latin typeface="Comic Sans MS" pitchFamily="66" charset="0"/>
              </a:rPr>
              <a:t>Maksimum</a:t>
            </a:r>
            <a:endParaRPr lang="en-US" sz="4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3400" y="198120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Menurut teorema Nyquist, laju data maksimum yang dapat dicapai adalah menurut rumus berikut :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09600" y="3048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C = 2 W log</a:t>
            </a:r>
            <a:r>
              <a:rPr lang="en-US" sz="1600" b="1">
                <a:latin typeface="Comic Sans MS" pitchFamily="66" charset="0"/>
              </a:rPr>
              <a:t>2</a:t>
            </a:r>
            <a:r>
              <a:rPr lang="en-US" sz="2400" b="1">
                <a:latin typeface="Comic Sans MS" pitchFamily="66" charset="0"/>
              </a:rPr>
              <a:t> M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791200" y="2819400"/>
            <a:ext cx="2209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W = bandwidth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M = level sinyal</a:t>
            </a:r>
            <a:endParaRPr lang="en-US" sz="2400">
              <a:latin typeface="Comic Sans MS" pitchFamily="66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09600" y="3810000"/>
            <a:ext cx="762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Laju data teoritis maksimum berhubungan erat dengan rasio SNR, dinyatakan dengan hukum Shannon-Hartley :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276600" y="4729163"/>
            <a:ext cx="380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C =  W log</a:t>
            </a:r>
            <a:r>
              <a:rPr lang="en-US" sz="1600" b="1">
                <a:latin typeface="Comic Sans MS" pitchFamily="66" charset="0"/>
              </a:rPr>
              <a:t>2</a:t>
            </a:r>
            <a:r>
              <a:rPr lang="en-US" sz="2400" b="1">
                <a:latin typeface="Comic Sans MS" pitchFamily="66" charset="0"/>
              </a:rPr>
              <a:t> [1 + (SNR)]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  <p:bldP spid="15368" grpId="0"/>
      <p:bldP spid="1536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1221</TotalTime>
  <Words>584</Words>
  <Application>Microsoft Office PowerPoint</Application>
  <PresentationFormat>On-screen Show (4:3)</PresentationFormat>
  <Paragraphs>127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Equity</vt:lpstr>
      <vt:lpstr>Visio</vt:lpstr>
      <vt:lpstr>Jaringan Komputer I</vt:lpstr>
      <vt:lpstr>Blok Diagram Transmisi Data</vt:lpstr>
      <vt:lpstr>Blok Transmisi Data</vt:lpstr>
      <vt:lpstr>Blok Transmisi Data</vt:lpstr>
      <vt:lpstr>Pengkodean Sinyal</vt:lpstr>
      <vt:lpstr>Slide 6</vt:lpstr>
      <vt:lpstr>Slide 7</vt:lpstr>
      <vt:lpstr>Modulasi Digital</vt:lpstr>
      <vt:lpstr>Slide 9</vt:lpstr>
      <vt:lpstr>Channel Coding</vt:lpstr>
      <vt:lpstr>Slide 11</vt:lpstr>
      <vt:lpstr>Metoda Modulasi Multilevel</vt:lpstr>
      <vt:lpstr>Modulasi Modem</vt:lpstr>
      <vt:lpstr>Modulasi Modem Telepon</vt:lpstr>
      <vt:lpstr>Konstalasi berbagai modulasi V.series</vt:lpstr>
      <vt:lpstr>Konstalasi V.34</vt:lpstr>
      <vt:lpstr>Wired</vt:lpstr>
      <vt:lpstr>Wireless</vt:lpstr>
    </vt:vector>
  </TitlesOfParts>
  <Company>STTTelkom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 2 - Transmisi Data</dc:title>
  <dc:subject>Jaringan Komputer I</dc:subject>
  <dc:creator>Agus Virgono</dc:creator>
  <cp:lastModifiedBy>asus</cp:lastModifiedBy>
  <cp:revision>39</cp:revision>
  <dcterms:created xsi:type="dcterms:W3CDTF">2005-07-19T02:48:07Z</dcterms:created>
  <dcterms:modified xsi:type="dcterms:W3CDTF">2013-02-14T05:14:14Z</dcterms:modified>
</cp:coreProperties>
</file>