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13" r:id="rId2"/>
  </p:sldMasterIdLst>
  <p:notesMasterIdLst>
    <p:notesMasterId r:id="rId32"/>
  </p:notesMasterIdLst>
  <p:sldIdLst>
    <p:sldId id="257" r:id="rId3"/>
    <p:sldId id="373" r:id="rId4"/>
    <p:sldId id="374" r:id="rId5"/>
    <p:sldId id="375" r:id="rId6"/>
    <p:sldId id="376" r:id="rId7"/>
    <p:sldId id="421" r:id="rId8"/>
    <p:sldId id="422" r:id="rId9"/>
    <p:sldId id="377" r:id="rId10"/>
    <p:sldId id="378" r:id="rId11"/>
    <p:sldId id="410" r:id="rId12"/>
    <p:sldId id="379" r:id="rId13"/>
    <p:sldId id="380" r:id="rId14"/>
    <p:sldId id="381" r:id="rId15"/>
    <p:sldId id="382" r:id="rId16"/>
    <p:sldId id="411" r:id="rId17"/>
    <p:sldId id="413" r:id="rId18"/>
    <p:sldId id="423" r:id="rId19"/>
    <p:sldId id="414" r:id="rId20"/>
    <p:sldId id="427" r:id="rId21"/>
    <p:sldId id="428" r:id="rId22"/>
    <p:sldId id="429" r:id="rId23"/>
    <p:sldId id="430" r:id="rId24"/>
    <p:sldId id="415" r:id="rId25"/>
    <p:sldId id="424" r:id="rId26"/>
    <p:sldId id="425" r:id="rId27"/>
    <p:sldId id="420" r:id="rId28"/>
    <p:sldId id="426" r:id="rId29"/>
    <p:sldId id="419" r:id="rId30"/>
    <p:sldId id="329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4CBAD6-7BE1-4AC2-90A1-6B1356C76871}" type="datetimeFigureOut">
              <a:rPr lang="en-US"/>
              <a:pPr>
                <a:defRPr/>
              </a:pPr>
              <a:t>10/17/2012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8C1921-8DA6-44F3-8CEC-D1401611F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C7865A-2FF0-485D-BA3C-A5D02422C6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26381EC-7B63-47E4-986F-EFB6FDC128F6}" type="slidenum">
              <a:rPr lang="en-US" sz="1200">
                <a:latin typeface="+mn-lt"/>
              </a:rPr>
              <a:pPr algn="r">
                <a:defRPr/>
              </a:pPr>
              <a:t>3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6DF8B17-4DAA-4ADE-A0F6-70ED63E686D4}" type="slidenum">
              <a:rPr lang="en-US" sz="1200">
                <a:latin typeface="+mn-lt"/>
              </a:rPr>
              <a:pPr algn="r">
                <a:defRPr/>
              </a:pPr>
              <a:t>12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5A24978-8CA9-4F18-8376-C0E3881E6D16}" type="slidenum">
              <a:rPr lang="en-US" sz="1200">
                <a:latin typeface="+mn-lt"/>
              </a:rPr>
              <a:pPr algn="r">
                <a:defRPr/>
              </a:pPr>
              <a:t>13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C768D72-35D4-4C07-A04E-AFE7B44F6F7E}" type="slidenum">
              <a:rPr lang="en-US" sz="1200">
                <a:latin typeface="+mn-lt"/>
              </a:rPr>
              <a:pPr algn="r">
                <a:defRPr/>
              </a:pPr>
              <a:t>14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8A196B5-B81D-4F99-9126-52FF961C467A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55DF4AF-9F1D-4827-868F-041896A9F158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089C069-BFCD-4C55-A6AC-F105724FD358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ED1C371-7813-4756-BBD1-99B2DD7E4759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</p:grpSp>
        </p:grpSp>
      </p:grpSp>
      <p:sp>
        <p:nvSpPr>
          <p:cNvPr id="10656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656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B8A2E-2072-475E-AE6D-32E05D74C2B6}" type="datetimeFigureOut">
              <a:rPr lang="en-US"/>
              <a:pPr>
                <a:defRPr/>
              </a:pPr>
              <a:t>10/17/2012</a:t>
            </a:fld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37805-DCF1-4BA2-AB55-518024191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09494-06FC-440D-B47B-4903F0BB7AD3}" type="datetimeFigureOut">
              <a:rPr lang="en-US"/>
              <a:pPr>
                <a:defRPr/>
              </a:pPr>
              <a:t>10/17/2012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17232-2660-4547-8D29-CBEDC5ADC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FE34C-2288-4431-B519-3370C28AC03B}" type="datetimeFigureOut">
              <a:rPr lang="en-US"/>
              <a:pPr>
                <a:defRPr/>
              </a:pPr>
              <a:t>10/17/2012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A3B43-3946-4182-8728-6DB6E89DC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EC458-EDD0-45FB-B2BC-F3104AF80CE7}" type="datetimeFigureOut">
              <a:rPr lang="en-US"/>
              <a:pPr>
                <a:defRPr/>
              </a:pPr>
              <a:t>10/17/2012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06595-5690-4ABE-BE3A-6FD5AAB01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FFB3E-125B-4195-A5C6-A394DD7F7ECF}" type="datetimeFigureOut">
              <a:rPr lang="en-US"/>
              <a:pPr>
                <a:defRPr/>
              </a:pPr>
              <a:t>10/17/2012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3DA2E-B987-41B9-97C9-66E5A6D1E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48B49-D82B-4A4C-A88A-0B77F5B6F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6C29C-CEE0-4C90-87C0-1567D968E409}" type="datetimeFigureOut">
              <a:rPr lang="en-US"/>
              <a:pPr>
                <a:defRPr/>
              </a:pPr>
              <a:t>10/17/2012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980A3-B28B-4CFB-B0F7-6D1931EF3BA4}" type="datetimeFigureOut">
              <a:rPr lang="en-US"/>
              <a:pPr>
                <a:defRPr/>
              </a:pPr>
              <a:t>10/17/2012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12D5E-445B-4D84-B1B1-5F6DFB87D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E3219-FF2D-419E-AB3D-C85B58A25CE5}" type="datetimeFigureOut">
              <a:rPr lang="en-US"/>
              <a:pPr>
                <a:defRPr/>
              </a:pPr>
              <a:t>10/17/2012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FED34-6FEA-444F-830C-294FB39A8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6E9DD-D173-4635-A083-B28C62880186}" type="datetimeFigureOut">
              <a:rPr lang="en-US"/>
              <a:pPr>
                <a:defRPr/>
              </a:pPr>
              <a:t>10/17/2012</a:t>
            </a:fld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94272-0E75-4FE9-8B46-D869EF48F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DD2B8-229D-4963-8D52-3125F0DEC043}" type="datetimeFigureOut">
              <a:rPr lang="en-US"/>
              <a:pPr>
                <a:defRPr/>
              </a:pPr>
              <a:t>10/17/2012</a:t>
            </a:fld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4443C-FB0A-4520-95A1-9EC83A70D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01B25-C23C-4751-84E5-A0BC3969838D}" type="datetimeFigureOut">
              <a:rPr lang="en-US"/>
              <a:pPr>
                <a:defRPr/>
              </a:pPr>
              <a:t>10/17/2012</a:t>
            </a:fld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22069-B283-4B9B-B67C-0B1D824D0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F5DAA-9E96-408D-8EF2-FD29F0F93176}" type="datetimeFigureOut">
              <a:rPr lang="en-US"/>
              <a:pPr>
                <a:defRPr/>
              </a:pPr>
              <a:t>10/17/2012</a:t>
            </a:fld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52534-B8E1-4F4C-9FD8-4809CF549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52345-456E-4655-A2AD-59F4E4FAC283}" type="datetimeFigureOut">
              <a:rPr lang="en-US"/>
              <a:pPr>
                <a:defRPr/>
              </a:pPr>
              <a:t>10/17/2012</a:t>
            </a:fld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C6091-6859-411F-997B-270A072FA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E8E9F-B858-4B23-BE3A-531297E6EB2E}" type="datetimeFigureOut">
              <a:rPr lang="en-US"/>
              <a:pPr>
                <a:defRPr/>
              </a:pPr>
              <a:t>10/17/2012</a:t>
            </a:fld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D2F29-62AF-4ED2-95FF-C95888653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547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3082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0547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47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48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48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48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48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48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48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48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48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48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8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0549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49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49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49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49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49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49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49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49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49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0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0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0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0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0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0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0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0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8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0550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1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1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1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1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1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1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1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1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1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1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2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2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2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2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2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2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85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552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2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2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3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3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3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3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grpSp>
            <p:nvGrpSpPr>
              <p:cNvPr id="3093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553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10553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10553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10553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</p:grpSp>
        </p:grpSp>
      </p:grpSp>
      <p:sp>
        <p:nvSpPr>
          <p:cNvPr id="10553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54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554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D428775-BEF4-4EEA-9370-431912CA534B}" type="datetimeFigureOut">
              <a:rPr lang="en-US"/>
              <a:pPr>
                <a:defRPr/>
              </a:pPr>
              <a:t>10/17/2012</a:t>
            </a:fld>
            <a:endParaRPr lang="en-US"/>
          </a:p>
        </p:txBody>
      </p:sp>
      <p:sp>
        <p:nvSpPr>
          <p:cNvPr id="10554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54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BF78566-BCD9-4023-8027-624379C67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4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0990A8E-5514-4FE2-8881-20E1FB112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DC3C7F4-F811-4BEE-B16E-C66A4E2C81DD}" type="datetimeFigureOut">
              <a:rPr lang="en-US"/>
              <a:pPr>
                <a:defRPr/>
              </a:pPr>
              <a:t>10/17/2012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6" r:id="rId1"/>
    <p:sldLayoutId id="2147483807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Arial" pitchFamily="34" charset="0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3700463"/>
            <a:ext cx="8305800" cy="1143000"/>
          </a:xfrm>
        </p:spPr>
        <p:txBody>
          <a:bodyPr>
            <a:no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sz="280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2800" smtClean="0">
                <a:solidFill>
                  <a:schemeClr val="tx2"/>
                </a:solidFill>
                <a:latin typeface="Comic Sans MS" pitchFamily="66" charset="0"/>
              </a:rPr>
              <a:t>Lapis Datalink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1433732"/>
            <a:ext cx="8305800" cy="1981200"/>
          </a:xfrm>
          <a:ln w="6350" cap="rnd"/>
        </p:spPr>
        <p:txBody>
          <a:bodyPr anchor="b" anchorCtr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kern="1200" spc="-10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omic Sans MS" pitchFamily="66" charset="0"/>
              </a:rPr>
              <a:t>Jaringan</a:t>
            </a:r>
            <a:r>
              <a:rPr lang="en-US" sz="4800" kern="1200" spc="-10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4800" kern="1200" spc="-10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omic Sans MS" pitchFamily="66" charset="0"/>
              </a:rPr>
              <a:t>Komputer</a:t>
            </a:r>
            <a:endParaRPr lang="en-US" sz="4800" kern="1200" spc="-10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rIns="0" bIns="0" anchor="b" anchorCtr="0"/>
          <a:lstStyle/>
          <a:p>
            <a:pPr eaLnBrk="1" hangingPunct="1">
              <a:defRPr/>
            </a:pPr>
            <a:r>
              <a:rPr lang="en-US" sz="2300" b="1" smtClean="0">
                <a:latin typeface="Tahoma" pitchFamily="34" charset="0"/>
              </a:rPr>
              <a:t>Kategori untuk Sharing Medium Transmisi</a:t>
            </a:r>
            <a:br>
              <a:rPr lang="en-US" sz="2300" b="1" smtClean="0">
                <a:latin typeface="Tahoma" pitchFamily="34" charset="0"/>
              </a:rPr>
            </a:br>
            <a:endParaRPr lang="en-US" sz="2300" b="1" smtClean="0">
              <a:latin typeface="Tahoma" pitchFamily="34" charset="0"/>
            </a:endParaRPr>
          </a:p>
        </p:txBody>
      </p:sp>
      <p:pic>
        <p:nvPicPr>
          <p:cNvPr id="993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9238" y="1985963"/>
            <a:ext cx="610076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1524000" y="3505200"/>
            <a:ext cx="2362200" cy="914400"/>
          </a:xfrm>
          <a:prstGeom prst="ellipse">
            <a:avLst/>
          </a:prstGeom>
          <a:solidFill>
            <a:srgbClr val="FFC00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itle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 anchorCtr="0"/>
          <a:lstStyle/>
          <a:p>
            <a:pPr eaLnBrk="1" hangingPunct="1">
              <a:defRPr/>
            </a:pPr>
            <a:r>
              <a:rPr lang="en-US" smtClean="0"/>
              <a:t>Channelization</a:t>
            </a:r>
          </a:p>
        </p:txBody>
      </p:sp>
      <p:sp>
        <p:nvSpPr>
          <p:cNvPr id="25395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73050" indent="-273050" eaLnBrk="1" hangingPunct="1">
              <a:defRPr/>
            </a:pPr>
            <a:r>
              <a:rPr lang="en-US" smtClean="0"/>
              <a:t>FDMA</a:t>
            </a:r>
          </a:p>
          <a:p>
            <a:pPr marL="273050" indent="-273050" eaLnBrk="1" hangingPunct="1">
              <a:defRPr/>
            </a:pPr>
            <a:r>
              <a:rPr lang="en-US" smtClean="0"/>
              <a:t>TDMA</a:t>
            </a:r>
          </a:p>
          <a:p>
            <a:pPr marL="273050" indent="-273050" eaLnBrk="1" hangingPunct="1">
              <a:defRPr/>
            </a:pPr>
            <a:r>
              <a:rPr lang="en-US" smtClean="0"/>
              <a:t>CDMA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28600"/>
            <a:ext cx="7313613" cy="1263650"/>
          </a:xfrm>
        </p:spPr>
        <p:txBody>
          <a:bodyPr lIns="0" rIns="0" bIns="0" anchor="b" anchorCtr="0">
            <a:normAutofit/>
          </a:bodyPr>
          <a:lstStyle/>
          <a:p>
            <a:pPr eaLnBrk="1" hangingPunct="1">
              <a:defRPr/>
            </a:pPr>
            <a:r>
              <a:rPr lang="en-US" sz="3900" smtClean="0"/>
              <a:t>Masalah Kedua : Pengalamatan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400" y="1747838"/>
            <a:ext cx="7313613" cy="4303338"/>
          </a:xfrm>
        </p:spPr>
        <p:txBody>
          <a:bodyPr rtlCol="0">
            <a:normAutofit fontScale="92500" lnSpcReduction="10000"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l"/>
              <a:defRPr/>
            </a:pPr>
            <a:r>
              <a:rPr lang="en-US" sz="2600" kern="1200">
                <a:effectLst/>
              </a:rPr>
              <a:t>Solusi : manusia </a:t>
            </a:r>
            <a:r>
              <a:rPr lang="en-US" sz="2600" kern="1200">
                <a:effectLst/>
                <a:sym typeface="Wingdings" pitchFamily="2" charset="2"/>
              </a:rPr>
              <a:t></a:t>
            </a:r>
            <a:r>
              <a:rPr lang="en-US" sz="2600" kern="1200">
                <a:effectLst/>
              </a:rPr>
              <a:t> nama , mesin </a:t>
            </a:r>
            <a:r>
              <a:rPr lang="en-US" sz="2600" kern="1200">
                <a:effectLst/>
                <a:sym typeface="Wingdings" pitchFamily="2" charset="2"/>
              </a:rPr>
              <a:t> alamat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l"/>
              <a:defRPr/>
            </a:pPr>
            <a:r>
              <a:rPr lang="en-US" sz="2600" kern="1200">
                <a:effectLst/>
                <a:sym typeface="Wingdings" pitchFamily="2" charset="2"/>
              </a:rPr>
              <a:t>Alamat yang bagaimana?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2400" kern="1200">
                <a:effectLst/>
                <a:ea typeface="+mn-ea"/>
                <a:cs typeface="+mn-cs"/>
              </a:rPr>
              <a:t>Idealnya : alamat harus beda</a:t>
            </a:r>
          </a:p>
          <a:p>
            <a:pPr marL="914400" lvl="2" indent="-246888" eaLnBrk="1" fontAlgn="auto" hangingPunct="1">
              <a:lnSpc>
                <a:spcPct val="90000"/>
              </a:lnSpc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lang="en-US" sz="2100" kern="1200">
                <a:effectLst/>
                <a:ea typeface="+mn-ea"/>
                <a:cs typeface="+mn-cs"/>
              </a:rPr>
              <a:t>Sebeda apa?</a:t>
            </a:r>
          </a:p>
          <a:p>
            <a:pPr marL="1188720" lvl="3" indent="-21031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SzPct val="65000"/>
              <a:defRPr/>
            </a:pPr>
            <a:r>
              <a:rPr lang="en-US" kern="1200">
                <a:effectLst/>
                <a:ea typeface="+mn-ea"/>
                <a:cs typeface="+mn-cs"/>
              </a:rPr>
              <a:t>Paling tidak berbeda pada satu kelompok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2400" kern="1200">
                <a:effectLst/>
                <a:ea typeface="+mn-ea"/>
                <a:cs typeface="+mn-cs"/>
              </a:rPr>
              <a:t>Jurus yang dipilih untuk LAN : benar-benar beda (unik) </a:t>
            </a:r>
            <a:r>
              <a:rPr lang="en-US" sz="2400" kern="1200">
                <a:effectLst/>
                <a:ea typeface="+mn-ea"/>
                <a:cs typeface="+mn-cs"/>
                <a:sym typeface="Wingdings" pitchFamily="2" charset="2"/>
              </a:rPr>
              <a:t> MAC address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l"/>
              <a:defRPr/>
            </a:pPr>
            <a:r>
              <a:rPr lang="en-US" sz="2600" kern="1200">
                <a:effectLst/>
              </a:rPr>
              <a:t>Bagaimana caranya biar unik? 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2400" kern="1200">
                <a:effectLst/>
                <a:ea typeface="+mn-ea"/>
                <a:cs typeface="+mn-cs"/>
              </a:rPr>
              <a:t>Dibuat dua bagian alamat : </a:t>
            </a:r>
          </a:p>
          <a:p>
            <a:pPr marL="914400" lvl="2" indent="-246888" eaLnBrk="1" fontAlgn="auto" hangingPunct="1">
              <a:lnSpc>
                <a:spcPct val="90000"/>
              </a:lnSpc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lang="en-US" sz="2100" kern="1200">
                <a:effectLst/>
                <a:ea typeface="+mn-ea"/>
                <a:cs typeface="+mn-cs"/>
              </a:rPr>
              <a:t>Bagian pertama (XX-XX-XX) ditentukan oleh suatu badan</a:t>
            </a:r>
          </a:p>
          <a:p>
            <a:pPr marL="914400" lvl="2" indent="-246888" eaLnBrk="1" fontAlgn="auto" hangingPunct="1">
              <a:lnSpc>
                <a:spcPct val="90000"/>
              </a:lnSpc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lang="en-US" sz="2100" kern="1200">
                <a:effectLst/>
                <a:ea typeface="+mn-ea"/>
                <a:cs typeface="+mn-cs"/>
              </a:rPr>
              <a:t>Bagian kedua (YY-YY-YY) ditentukan oleh pabrik pembuatnya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2400" kern="1200">
                <a:effectLst/>
                <a:ea typeface="+mn-ea"/>
                <a:cs typeface="+mn-cs"/>
              </a:rPr>
              <a:t>48 bit = XX-XX-XX-YY-YY-YY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4"/>
          <p:cNvPicPr>
            <a:picLocks noChangeAspect="1" noChangeArrowheads="1"/>
          </p:cNvPicPr>
          <p:nvPr/>
        </p:nvPicPr>
        <p:blipFill>
          <a:blip r:embed="rId3"/>
          <a:srcRect r="17969" b="18750"/>
          <a:stretch>
            <a:fillRect/>
          </a:stretch>
        </p:blipFill>
        <p:spPr bwMode="auto">
          <a:xfrm>
            <a:off x="457200" y="457200"/>
            <a:ext cx="8001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28600"/>
            <a:ext cx="7313613" cy="1263650"/>
          </a:xfrm>
        </p:spPr>
        <p:txBody>
          <a:bodyPr lIns="0" rIns="0" bIns="0" anchor="b" anchorCtr="0">
            <a:normAutofit/>
          </a:bodyPr>
          <a:lstStyle/>
          <a:p>
            <a:pPr eaLnBrk="1" hangingPunct="1">
              <a:defRPr/>
            </a:pPr>
            <a:r>
              <a:rPr lang="en-US" sz="3900" smtClean="0"/>
              <a:t>Syarat bisa berkomunikasi di LAN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400" y="1747838"/>
            <a:ext cx="7313613" cy="4303338"/>
          </a:xfrm>
        </p:spPr>
        <p:txBody>
          <a:bodyPr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l"/>
              <a:defRPr/>
            </a:pPr>
            <a:r>
              <a:rPr lang="en-US" sz="2600" kern="1200" dirty="0" err="1">
                <a:effectLst/>
              </a:rPr>
              <a:t>Tahu</a:t>
            </a:r>
            <a:r>
              <a:rPr lang="en-US" sz="2600" kern="1200" dirty="0">
                <a:effectLst/>
              </a:rPr>
              <a:t> MAC Address </a:t>
            </a:r>
            <a:r>
              <a:rPr lang="en-US" sz="2600" kern="1200" dirty="0" err="1">
                <a:effectLst/>
              </a:rPr>
              <a:t>tujuan</a:t>
            </a:r>
            <a:endParaRPr lang="en-US" sz="2600" kern="1200" dirty="0">
              <a:effectLst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l"/>
              <a:defRPr/>
            </a:pPr>
            <a:r>
              <a:rPr lang="en-US" sz="2600" kern="1200" dirty="0" err="1">
                <a:effectLst/>
              </a:rPr>
              <a:t>Kirim</a:t>
            </a:r>
            <a:r>
              <a:rPr lang="en-US" sz="2600" kern="1200" dirty="0">
                <a:effectLst/>
              </a:rPr>
              <a:t> frame </a:t>
            </a:r>
            <a:r>
              <a:rPr lang="en-US" sz="2600" kern="1200" dirty="0" err="1">
                <a:effectLst/>
              </a:rPr>
              <a:t>pertanyaan</a:t>
            </a:r>
            <a:r>
              <a:rPr lang="en-US" sz="2600" kern="1200" dirty="0">
                <a:effectLst/>
              </a:rPr>
              <a:t> </a:t>
            </a:r>
            <a:r>
              <a:rPr lang="en-US" sz="2600" kern="1200" dirty="0" err="1">
                <a:effectLst/>
              </a:rPr>
              <a:t>ke</a:t>
            </a:r>
            <a:r>
              <a:rPr lang="en-US" sz="2600" kern="1200" dirty="0">
                <a:effectLst/>
              </a:rPr>
              <a:t> MAC broadcast (FF:FF:FF:FF:FF:FF)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2400" kern="1200" dirty="0" err="1">
                <a:effectLst/>
                <a:ea typeface="+mn-ea"/>
                <a:cs typeface="+mn-cs"/>
              </a:rPr>
              <a:t>Siapa</a:t>
            </a:r>
            <a:r>
              <a:rPr lang="en-US" sz="2400" kern="1200" dirty="0">
                <a:effectLst/>
                <a:ea typeface="+mn-ea"/>
                <a:cs typeface="+mn-cs"/>
              </a:rPr>
              <a:t> yang </a:t>
            </a:r>
            <a:r>
              <a:rPr lang="en-US" sz="2400" kern="1200" dirty="0" err="1">
                <a:effectLst/>
                <a:ea typeface="+mn-ea"/>
                <a:cs typeface="+mn-cs"/>
              </a:rPr>
              <a:t>beralamat</a:t>
            </a:r>
            <a:r>
              <a:rPr lang="en-US" sz="2400" kern="1200" dirty="0">
                <a:effectLst/>
                <a:ea typeface="+mn-ea"/>
                <a:cs typeface="+mn-cs"/>
              </a:rPr>
              <a:t> 10.14.xx.yy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l"/>
              <a:defRPr/>
            </a:pPr>
            <a:r>
              <a:rPr lang="en-US" sz="2600" kern="1200" dirty="0" err="1">
                <a:effectLst/>
              </a:rPr>
              <a:t>Balasan</a:t>
            </a:r>
            <a:endParaRPr lang="en-US" sz="2600" kern="1200" dirty="0">
              <a:effectLst/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2400" kern="1200" dirty="0">
                <a:effectLst/>
                <a:ea typeface="+mn-ea"/>
                <a:cs typeface="+mn-cs"/>
              </a:rPr>
              <a:t>10.14.xx.yy = xx-xx-xx-</a:t>
            </a:r>
            <a:r>
              <a:rPr lang="en-US" sz="2400" kern="1200" dirty="0" err="1">
                <a:effectLst/>
                <a:ea typeface="+mn-ea"/>
                <a:cs typeface="+mn-cs"/>
              </a:rPr>
              <a:t>yy</a:t>
            </a:r>
            <a:r>
              <a:rPr lang="en-US" sz="2400" kern="1200" dirty="0">
                <a:effectLst/>
                <a:ea typeface="+mn-ea"/>
                <a:cs typeface="+mn-cs"/>
              </a:rPr>
              <a:t>-</a:t>
            </a:r>
            <a:r>
              <a:rPr lang="en-US" sz="2400" kern="1200" dirty="0" err="1">
                <a:effectLst/>
                <a:ea typeface="+mn-ea"/>
                <a:cs typeface="+mn-cs"/>
              </a:rPr>
              <a:t>yy</a:t>
            </a:r>
            <a:r>
              <a:rPr lang="en-US" sz="2400" kern="1200" dirty="0">
                <a:effectLst/>
                <a:ea typeface="+mn-ea"/>
                <a:cs typeface="+mn-cs"/>
              </a:rPr>
              <a:t>-</a:t>
            </a:r>
            <a:r>
              <a:rPr lang="en-US" sz="2400" kern="1200" dirty="0" err="1">
                <a:effectLst/>
                <a:ea typeface="+mn-ea"/>
                <a:cs typeface="+mn-cs"/>
              </a:rPr>
              <a:t>yy</a:t>
            </a:r>
            <a:endParaRPr lang="en-US" sz="2400" kern="1200" dirty="0">
              <a:effectLst/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l"/>
              <a:defRPr/>
            </a:pPr>
            <a:endParaRPr lang="en-US" sz="2600" kern="1200" dirty="0">
              <a:effectLst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l"/>
              <a:defRPr/>
            </a:pPr>
            <a:r>
              <a:rPr lang="en-US" sz="2600" kern="1200" dirty="0" err="1">
                <a:effectLst/>
              </a:rPr>
              <a:t>Protokol</a:t>
            </a:r>
            <a:r>
              <a:rPr lang="en-US" sz="2600" kern="1200" dirty="0">
                <a:effectLst/>
              </a:rPr>
              <a:t> ARP (address resolution protocol)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endParaRPr lang="en-US" sz="2400" dirty="0" smtClean="0"/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81000"/>
            <a:ext cx="5410200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Spesifikasi Untuk Ethernet 802.3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8800"/>
            <a:ext cx="86106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Frame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65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81200"/>
            <a:ext cx="77263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>
              <a:defRPr/>
            </a:pPr>
            <a:r>
              <a:rPr lang="en-US" smtClean="0"/>
              <a:t>802.11 Standar dan Spektrum</a:t>
            </a:r>
            <a:endParaRPr lang="en-GB" smtClean="0"/>
          </a:p>
        </p:txBody>
      </p:sp>
      <p:graphicFrame>
        <p:nvGraphicFramePr>
          <p:cNvPr id="169045" name="Group 85"/>
          <p:cNvGraphicFramePr>
            <a:graphicFrameLocks noGrp="1"/>
          </p:cNvGraphicFramePr>
          <p:nvPr>
            <p:ph type="tbl" idx="1"/>
          </p:nvPr>
        </p:nvGraphicFramePr>
        <p:xfrm>
          <a:off x="184150" y="1066800"/>
          <a:ext cx="8845550" cy="3581401"/>
        </p:xfrm>
        <a:graphic>
          <a:graphicData uri="http://schemas.openxmlformats.org/drawingml/2006/table">
            <a:tbl>
              <a:tblPr/>
              <a:tblGrid>
                <a:gridCol w="1670050"/>
                <a:gridCol w="1689100"/>
                <a:gridCol w="1765300"/>
                <a:gridCol w="2774950"/>
                <a:gridCol w="946150"/>
              </a:tblGrid>
              <a:tr h="781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Standard</a:t>
                      </a:r>
                      <a:endParaRPr kumimoji="0" lang="en-GB" sz="2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Max Rate</a:t>
                      </a:r>
                      <a:endParaRPr kumimoji="0" lang="en-GB" sz="2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Spectrum</a:t>
                      </a:r>
                      <a:endParaRPr kumimoji="0" lang="en-GB" sz="2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Radio</a:t>
                      </a:r>
                      <a:endParaRPr kumimoji="0" lang="en-GB" sz="2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Year</a:t>
                      </a:r>
                      <a:endParaRPr kumimoji="0" lang="en-GB" sz="2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802.11</a:t>
                      </a:r>
                      <a:endParaRPr kumimoji="0" lang="en-GB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2 Mbps</a:t>
                      </a:r>
                      <a:endParaRPr kumimoji="0" lang="en-GB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2.4 GHz</a:t>
                      </a:r>
                      <a:endParaRPr kumimoji="0" lang="en-GB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CSMA/CA,FHSS/DSSS PSK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1997</a:t>
                      </a:r>
                      <a:endParaRPr kumimoji="0" lang="en-GB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802.11a</a:t>
                      </a:r>
                      <a:endParaRPr kumimoji="0" lang="en-GB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54 Mbps</a:t>
                      </a:r>
                      <a:endParaRPr kumimoji="0" lang="en-GB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5 GHz</a:t>
                      </a:r>
                      <a:endParaRPr kumimoji="0" lang="en-GB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CSMA/CA, OFDM, 16QAM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1999</a:t>
                      </a:r>
                      <a:endParaRPr kumimoji="0" lang="en-GB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802.11b</a:t>
                      </a:r>
                      <a:endParaRPr kumimoji="0" lang="en-GB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11 Mbps</a:t>
                      </a:r>
                      <a:endParaRPr kumimoji="0" lang="en-GB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2.4 GHz</a:t>
                      </a:r>
                      <a:endParaRPr kumimoji="0" lang="en-GB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CSMA/CA, DSSS, CKK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1999</a:t>
                      </a:r>
                      <a:endParaRPr kumimoji="0" lang="en-GB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802.11g</a:t>
                      </a:r>
                      <a:endParaRPr kumimoji="0" lang="en-GB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54 Mbps</a:t>
                      </a:r>
                      <a:endParaRPr kumimoji="0" lang="en-GB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2.4 GHz</a:t>
                      </a:r>
                      <a:endParaRPr kumimoji="0" lang="en-GB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CSMA/CA, DSSS, OFDM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2003</a:t>
                      </a:r>
                      <a:endParaRPr kumimoji="0" lang="en-GB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7561" name="Text Box 45"/>
          <p:cNvSpPr txBox="1">
            <a:spLocks noChangeArrowheads="1"/>
          </p:cNvSpPr>
          <p:nvPr/>
        </p:nvSpPr>
        <p:spPr bwMode="auto">
          <a:xfrm>
            <a:off x="1295400" y="4876800"/>
            <a:ext cx="64770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2.4 – 2.5 GHz C-band ISM (Industrial, Scientific and Medical)</a:t>
            </a:r>
          </a:p>
          <a:p>
            <a:pPr eaLnBrk="0" hangingPunct="0">
              <a:spcBef>
                <a:spcPct val="50000"/>
              </a:spcBef>
            </a:pPr>
            <a:r>
              <a:rPr lang="en-US"/>
              <a:t>802.11a Unlicensed National Information Infrastructure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/>
              <a:t> 5.15 – 5.25 GHz,  5.25 – 5.35 GHz,  5.725 – 5.825 GHz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std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22813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rIns="0" bIns="0" anchor="b" anchorCtr="0"/>
          <a:lstStyle/>
          <a:p>
            <a:pPr eaLnBrk="1" hangingPunct="1">
              <a:defRPr/>
            </a:pPr>
            <a:r>
              <a:rPr lang="en-US" sz="2300" b="1" smtClean="0">
                <a:latin typeface="Tahoma" pitchFamily="34" charset="0"/>
              </a:rPr>
              <a:t>Kategori untuk Sharing Medium Transmisi</a:t>
            </a:r>
            <a:br>
              <a:rPr lang="en-US" sz="2300" b="1" smtClean="0">
                <a:latin typeface="Tahoma" pitchFamily="34" charset="0"/>
              </a:rPr>
            </a:br>
            <a:endParaRPr lang="en-US" sz="2300" b="1" smtClean="0">
              <a:latin typeface="Tahoma" pitchFamily="34" charset="0"/>
            </a:endParaRPr>
          </a:p>
        </p:txBody>
      </p:sp>
      <p:pic>
        <p:nvPicPr>
          <p:cNvPr id="9113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9238" y="1985963"/>
            <a:ext cx="610076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2819400" y="5105400"/>
            <a:ext cx="2362200" cy="914400"/>
          </a:xfrm>
          <a:prstGeom prst="ellipse">
            <a:avLst/>
          </a:prstGeom>
          <a:solidFill>
            <a:srgbClr val="FFC00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std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5"/>
          <p:cNvGrpSpPr/>
          <p:nvPr/>
        </p:nvGrpSpPr>
        <p:grpSpPr>
          <a:xfrm>
            <a:off x="457199" y="1295400"/>
            <a:ext cx="8229601" cy="4876800"/>
            <a:chOff x="457199" y="1143000"/>
            <a:chExt cx="8229601" cy="48768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199" y="1600200"/>
              <a:ext cx="8229601" cy="441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1143000"/>
              <a:ext cx="822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std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312426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std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34048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313613" cy="1263650"/>
          </a:xfrm>
        </p:spPr>
        <p:txBody>
          <a:bodyPr rtlCol="0">
            <a:sp3d extrusionH="12700">
              <a:extrusionClr>
                <a:schemeClr val="bg1"/>
              </a:extrusion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Arsitektur</a:t>
            </a:r>
            <a:r>
              <a:rPr lang="en-US" dirty="0" smtClean="0"/>
              <a:t> WLAN</a:t>
            </a:r>
            <a:endParaRPr lang="en-GB" dirty="0"/>
          </a:p>
        </p:txBody>
      </p:sp>
      <p:pic>
        <p:nvPicPr>
          <p:cNvPr id="108547" name="Picture 3" descr="802_11 archite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447800"/>
            <a:ext cx="800100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95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8600"/>
            <a:ext cx="73152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362200"/>
            <a:ext cx="7315200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05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7810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981200"/>
            <a:ext cx="77724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4953000"/>
            <a:ext cx="4876800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>
              <a:defRPr/>
            </a:pPr>
            <a:r>
              <a:rPr lang="en-US" smtClean="0"/>
              <a:t>Format alamat MAC 802.11</a:t>
            </a:r>
            <a:endParaRPr lang="en-GB" smtClean="0"/>
          </a:p>
        </p:txBody>
      </p:sp>
      <p:graphicFrame>
        <p:nvGraphicFramePr>
          <p:cNvPr id="181347" name="Group 99"/>
          <p:cNvGraphicFramePr>
            <a:graphicFrameLocks noGrp="1"/>
          </p:cNvGraphicFramePr>
          <p:nvPr>
            <p:ph type="tbl" idx="1"/>
          </p:nvPr>
        </p:nvGraphicFramePr>
        <p:xfrm>
          <a:off x="657225" y="1143000"/>
          <a:ext cx="7832725" cy="2711133"/>
        </p:xfrm>
        <a:graphic>
          <a:graphicData uri="http://schemas.openxmlformats.org/drawingml/2006/table">
            <a:tbl>
              <a:tblPr/>
              <a:tblGrid>
                <a:gridCol w="1905000"/>
                <a:gridCol w="692150"/>
                <a:gridCol w="930275"/>
                <a:gridCol w="1076325"/>
                <a:gridCol w="1076325"/>
                <a:gridCol w="1076325"/>
                <a:gridCol w="1076325"/>
              </a:tblGrid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scenario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to DS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from DS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address 1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address 2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address 3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address 4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ad-hoc network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DA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SA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BSSID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-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infrastructure network, from AP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DA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BSSID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SA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-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infrastructure network, to AP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BSSID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SA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DA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-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infrastructure network, within DS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RA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TA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DA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SA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1669" name="Text Box 100"/>
          <p:cNvSpPr txBox="1">
            <a:spLocks noChangeArrowheads="1"/>
          </p:cNvSpPr>
          <p:nvPr/>
        </p:nvSpPr>
        <p:spPr bwMode="auto">
          <a:xfrm>
            <a:off x="2514600" y="4343400"/>
            <a:ext cx="609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11670" name="Text Box 101"/>
          <p:cNvSpPr txBox="1">
            <a:spLocks noChangeArrowheads="1"/>
          </p:cNvSpPr>
          <p:nvPr/>
        </p:nvSpPr>
        <p:spPr bwMode="auto">
          <a:xfrm>
            <a:off x="2478088" y="4014788"/>
            <a:ext cx="41910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DS : Distribution System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/>
              <a:t>AP : Access Point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/>
              <a:t>DA : Destination Address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/>
              <a:t>SA : Source Address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/>
              <a:t>BSSID : Basic Service Set Identifier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/>
              <a:t>RA : Receiver Address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/>
              <a:t>TA : Transmitter Address</a:t>
            </a:r>
            <a:endParaRPr lang="en-GB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366" y="1578119"/>
            <a:ext cx="8299634" cy="428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313613" cy="1263650"/>
          </a:xfrm>
        </p:spPr>
        <p:txBody>
          <a:bodyPr/>
          <a:lstStyle/>
          <a:p>
            <a:pPr>
              <a:defRPr/>
            </a:pPr>
            <a:r>
              <a:rPr lang="en-US" smtClean="0"/>
              <a:t>Format MAC</a:t>
            </a:r>
            <a:endParaRPr lang="en-GB" smtClean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4988" y="1295400"/>
            <a:ext cx="4038600" cy="3049588"/>
          </a:xfrm>
        </p:spPr>
        <p:txBody>
          <a:bodyPr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dirty="0"/>
              <a:t>802.3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l"/>
              <a:defRPr/>
            </a:pPr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alamat</a:t>
            </a:r>
            <a:r>
              <a:rPr lang="en-US" dirty="0" smtClean="0"/>
              <a:t> MAC (</a:t>
            </a:r>
            <a:r>
              <a:rPr lang="en-US" dirty="0"/>
              <a:t>Destination &amp; Source)</a:t>
            </a: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l"/>
              <a:defRPr/>
            </a:pPr>
            <a:r>
              <a:rPr lang="en-US" dirty="0" err="1" smtClean="0"/>
              <a:t>Panjang</a:t>
            </a:r>
            <a:r>
              <a:rPr lang="en-US" dirty="0" smtClean="0"/>
              <a:t> Frame 64 </a:t>
            </a:r>
            <a:r>
              <a:rPr lang="en-US" dirty="0"/>
              <a:t>B – 1518 B</a:t>
            </a:r>
            <a:endParaRPr lang="en-GB" dirty="0"/>
          </a:p>
        </p:txBody>
      </p:sp>
      <p:sp>
        <p:nvSpPr>
          <p:cNvPr id="17920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73588" y="1219200"/>
            <a:ext cx="4038600" cy="3278188"/>
          </a:xfrm>
        </p:spPr>
        <p:txBody>
          <a:bodyPr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dirty="0"/>
              <a:t>802.11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l"/>
              <a:defRPr/>
            </a:pPr>
            <a:r>
              <a:rPr lang="en-US" dirty="0"/>
              <a:t>4</a:t>
            </a:r>
            <a:r>
              <a:rPr lang="en-US" dirty="0" smtClean="0"/>
              <a:t> </a:t>
            </a:r>
            <a:r>
              <a:rPr lang="en-US" dirty="0" err="1" smtClean="0"/>
              <a:t>alamat</a:t>
            </a:r>
            <a:r>
              <a:rPr lang="en-US" dirty="0" smtClean="0"/>
              <a:t> MAC (</a:t>
            </a:r>
            <a:r>
              <a:rPr lang="en-US" dirty="0"/>
              <a:t>Receiver, Transmitter, BSS identifier, sender)</a:t>
            </a: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l"/>
              <a:defRPr/>
            </a:pPr>
            <a:r>
              <a:rPr lang="en-US" dirty="0" err="1" smtClean="0"/>
              <a:t>Panjang</a:t>
            </a:r>
            <a:r>
              <a:rPr lang="en-US" dirty="0" smtClean="0"/>
              <a:t> Frame </a:t>
            </a:r>
            <a:r>
              <a:rPr lang="en-US" dirty="0"/>
              <a:t>34 B – 2346 B</a:t>
            </a:r>
            <a:endParaRPr lang="en-GB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62000" y="4572000"/>
          <a:ext cx="6927850" cy="773113"/>
        </p:xfrm>
        <a:graphic>
          <a:graphicData uri="http://schemas.openxmlformats.org/presentationml/2006/ole">
            <p:oleObj spid="_x0000_s2050" name="Visio" r:id="rId4" imgW="8326831" imgH="947014" progId="Visio.Drawing.11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762000" y="5410200"/>
          <a:ext cx="8153400" cy="885825"/>
        </p:xfrm>
        <a:graphic>
          <a:graphicData uri="http://schemas.openxmlformats.org/presentationml/2006/ole">
            <p:oleObj spid="_x0000_s2051" name="Visio" r:id="rId5" imgW="7315200" imgH="85090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5117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Selamat Belajar, Jangan Jemu Membaca Buku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itle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 anchorCtr="0"/>
          <a:lstStyle/>
          <a:p>
            <a:pPr eaLnBrk="1" hangingPunct="1">
              <a:defRPr/>
            </a:pPr>
            <a:r>
              <a:rPr lang="en-US" smtClean="0"/>
              <a:t>Scheduling</a:t>
            </a:r>
          </a:p>
        </p:txBody>
      </p:sp>
      <p:sp>
        <p:nvSpPr>
          <p:cNvPr id="24781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73050" indent="-273050" eaLnBrk="1" hangingPunct="1">
              <a:defRPr/>
            </a:pPr>
            <a:r>
              <a:rPr lang="en-US" smtClean="0"/>
              <a:t>3 metode yang umum digunakan :</a:t>
            </a:r>
          </a:p>
          <a:p>
            <a:pPr marL="639763" lvl="1" indent="-246063" eaLnBrk="1" hangingPunct="1">
              <a:defRPr/>
            </a:pPr>
            <a:r>
              <a:rPr lang="en-US" smtClean="0"/>
              <a:t>Reservation</a:t>
            </a:r>
          </a:p>
          <a:p>
            <a:pPr marL="639763" lvl="1" indent="-246063" eaLnBrk="1" hangingPunct="1">
              <a:defRPr/>
            </a:pPr>
            <a:r>
              <a:rPr lang="en-US" smtClean="0"/>
              <a:t>Pooling</a:t>
            </a:r>
          </a:p>
          <a:p>
            <a:pPr marL="639763" lvl="1" indent="-246063" eaLnBrk="1" hangingPunct="1">
              <a:defRPr/>
            </a:pPr>
            <a:r>
              <a:rPr lang="en-US" smtClean="0"/>
              <a:t>Token passing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itle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 anchorCtr="0"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4985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73050" indent="-273050" eaLnBrk="1" hangingPunct="1">
              <a:defRPr/>
            </a:pPr>
            <a:r>
              <a:rPr lang="en-US" smtClean="0"/>
              <a:t>Reservation :</a:t>
            </a:r>
          </a:p>
          <a:p>
            <a:pPr marL="639763" lvl="1" indent="-246063" eaLnBrk="1" hangingPunct="1">
              <a:defRPr/>
            </a:pPr>
            <a:r>
              <a:rPr lang="en-US" smtClean="0"/>
              <a:t>Setiap station melakukan reservasi sebelum mengirim data</a:t>
            </a:r>
          </a:p>
          <a:p>
            <a:pPr marL="639763" lvl="1" indent="-246063" eaLnBrk="1" hangingPunct="1">
              <a:defRPr/>
            </a:pPr>
            <a:r>
              <a:rPr lang="en-US" smtClean="0"/>
              <a:t>Jika ada N station pada sistem, maka dibutuhkan N reservation minislot pada reservation frame.</a:t>
            </a:r>
          </a:p>
          <a:p>
            <a:pPr marL="273050" indent="-273050" eaLnBrk="1" hangingPunct="1">
              <a:defRPr/>
            </a:pPr>
            <a:endParaRPr lang="en-US" smtClean="0"/>
          </a:p>
        </p:txBody>
      </p:sp>
      <p:pic>
        <p:nvPicPr>
          <p:cNvPr id="9318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4648200"/>
            <a:ext cx="53911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itle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 anchorCtr="0"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5088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73050" indent="-273050" eaLnBrk="1" hangingPunct="1">
              <a:defRPr/>
            </a:pPr>
            <a:r>
              <a:rPr lang="en-US" smtClean="0"/>
              <a:t>Pooling :</a:t>
            </a:r>
          </a:p>
          <a:p>
            <a:pPr marL="639763" lvl="1" indent="-246063" eaLnBrk="1" hangingPunct="1">
              <a:defRPr/>
            </a:pPr>
            <a:r>
              <a:rPr lang="en-US" smtClean="0"/>
              <a:t>Bekerja dengan topologi :</a:t>
            </a:r>
          </a:p>
          <a:p>
            <a:pPr marL="914400" lvl="2" indent="-246063" eaLnBrk="1" hangingPunct="1">
              <a:defRPr/>
            </a:pPr>
            <a:r>
              <a:rPr lang="en-US" smtClean="0"/>
              <a:t>Satu device sebagai primary station </a:t>
            </a:r>
          </a:p>
          <a:p>
            <a:pPr marL="914400" lvl="2" indent="-246063" eaLnBrk="1" hangingPunct="1">
              <a:defRPr/>
            </a:pPr>
            <a:r>
              <a:rPr lang="en-US" smtClean="0"/>
              <a:t>Dan device yang lain sebagai secondary stations</a:t>
            </a:r>
          </a:p>
          <a:p>
            <a:pPr marL="639763" lvl="1" indent="-246063" eaLnBrk="1" hangingPunct="1">
              <a:defRPr/>
            </a:pPr>
            <a:r>
              <a:rPr lang="en-US" smtClean="0"/>
              <a:t>Pertukaran data dilakukan harus melalui primary device.</a:t>
            </a:r>
          </a:p>
          <a:p>
            <a:pPr marL="639763" lvl="1" indent="-246063" eaLnBrk="1" hangingPunct="1">
              <a:defRPr/>
            </a:pPr>
            <a:r>
              <a:rPr lang="en-US" smtClean="0"/>
              <a:t>Primary device mengendalikan link; secondary devices mengikuti instruksi/perintah.</a:t>
            </a:r>
          </a:p>
          <a:p>
            <a:pPr marL="639763" lvl="1" indent="-246063" eaLnBrk="1" hangingPunct="1">
              <a:defRPr/>
            </a:pPr>
            <a:r>
              <a:rPr lang="en-US" smtClean="0"/>
              <a:t>Primary device yang menentukan device mana yang boleh menduduki kanal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825" y="1295400"/>
            <a:ext cx="79787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273050" indent="-273050" eaLnBrk="1" hangingPunct="1">
              <a:lnSpc>
                <a:spcPct val="80000"/>
              </a:lnSpc>
              <a:defRPr/>
            </a:pPr>
            <a:r>
              <a:rPr lang="en-US" sz="2200" i="1" dirty="0" smtClean="0"/>
              <a:t>Pool function </a:t>
            </a:r>
            <a:r>
              <a:rPr lang="en-US" sz="2200" dirty="0" smtClean="0"/>
              <a:t>: </a:t>
            </a:r>
            <a:r>
              <a:rPr lang="en-US" sz="2200" dirty="0" err="1" smtClean="0"/>
              <a:t>Jika</a:t>
            </a:r>
            <a:r>
              <a:rPr lang="en-US" sz="2200" dirty="0" smtClean="0"/>
              <a:t> primary </a:t>
            </a:r>
            <a:r>
              <a:rPr lang="en-US" sz="2200" dirty="0" err="1" smtClean="0"/>
              <a:t>ingin</a:t>
            </a:r>
            <a:r>
              <a:rPr lang="en-US" sz="2200" dirty="0" smtClean="0"/>
              <a:t> </a:t>
            </a:r>
            <a:r>
              <a:rPr lang="en-US" sz="2200" dirty="0" err="1" smtClean="0"/>
              <a:t>menerima</a:t>
            </a:r>
            <a:r>
              <a:rPr lang="en-US" sz="2200" dirty="0" smtClean="0"/>
              <a:t> data, </a:t>
            </a:r>
            <a:r>
              <a:rPr lang="en-US" sz="2200" dirty="0" err="1" smtClean="0"/>
              <a:t>maka</a:t>
            </a:r>
            <a:r>
              <a:rPr lang="en-US" sz="2200" dirty="0" smtClean="0"/>
              <a:t> primary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bertanya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secondary </a:t>
            </a:r>
            <a:r>
              <a:rPr lang="en-US" sz="2200" dirty="0" err="1" smtClean="0"/>
              <a:t>apakah</a:t>
            </a:r>
            <a:r>
              <a:rPr lang="en-US" sz="2200" dirty="0" smtClean="0"/>
              <a:t> </a:t>
            </a:r>
            <a:r>
              <a:rPr lang="en-US" sz="2200" dirty="0" err="1" smtClean="0"/>
              <a:t>ada</a:t>
            </a:r>
            <a:r>
              <a:rPr lang="en-US" sz="2200" dirty="0" smtClean="0"/>
              <a:t> data yang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mereka</a:t>
            </a:r>
            <a:r>
              <a:rPr lang="en-US" sz="2200" dirty="0" smtClean="0"/>
              <a:t> </a:t>
            </a:r>
            <a:r>
              <a:rPr lang="en-US" sz="2200" dirty="0" err="1" smtClean="0"/>
              <a:t>kirimkan</a:t>
            </a:r>
            <a:r>
              <a:rPr lang="en-US" sz="2200" dirty="0" smtClean="0"/>
              <a:t>. </a:t>
            </a:r>
          </a:p>
          <a:p>
            <a:pPr marL="273050" indent="-273050" eaLnBrk="1" hangingPunct="1">
              <a:lnSpc>
                <a:spcPct val="80000"/>
              </a:lnSpc>
              <a:defRPr/>
            </a:pPr>
            <a:r>
              <a:rPr lang="en-US" sz="2200" i="1" dirty="0" smtClean="0"/>
              <a:t>Select </a:t>
            </a:r>
            <a:r>
              <a:rPr lang="en-US" sz="2200" i="1" dirty="0" err="1" smtClean="0"/>
              <a:t>function</a:t>
            </a:r>
            <a:r>
              <a:rPr lang="en-US" sz="2200" dirty="0" err="1" smtClean="0"/>
              <a:t>:Jika</a:t>
            </a:r>
            <a:r>
              <a:rPr lang="en-US" sz="2200" dirty="0" smtClean="0"/>
              <a:t> primary </a:t>
            </a:r>
            <a:r>
              <a:rPr lang="en-US" sz="2200" dirty="0" err="1" smtClean="0"/>
              <a:t>ingin</a:t>
            </a:r>
            <a:r>
              <a:rPr lang="en-US" sz="2200" dirty="0" smtClean="0"/>
              <a:t> </a:t>
            </a:r>
            <a:r>
              <a:rPr lang="en-US" sz="2200" dirty="0" err="1" smtClean="0"/>
              <a:t>mengirim</a:t>
            </a:r>
            <a:r>
              <a:rPr lang="en-US" sz="2200" dirty="0" smtClean="0"/>
              <a:t> data. Primary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meminta</a:t>
            </a:r>
            <a:r>
              <a:rPr lang="en-US" sz="2200" dirty="0" smtClean="0"/>
              <a:t> secondary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siap</a:t>
            </a:r>
            <a:r>
              <a:rPr lang="en-US" sz="2200" dirty="0" smtClean="0"/>
              <a:t> </a:t>
            </a:r>
            <a:r>
              <a:rPr lang="en-US" sz="2200" dirty="0" err="1" smtClean="0"/>
              <a:t>menerima</a:t>
            </a:r>
            <a:r>
              <a:rPr lang="en-US" sz="2200" dirty="0" smtClean="0"/>
              <a:t> data.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273050" indent="-273050" eaLnBrk="1" hangingPunct="1">
              <a:lnSpc>
                <a:spcPct val="80000"/>
              </a:lnSpc>
              <a:defRPr/>
            </a:pPr>
            <a:r>
              <a:rPr lang="en-US" sz="3000" dirty="0" smtClean="0"/>
              <a:t>Token Passing :</a:t>
            </a:r>
          </a:p>
          <a:p>
            <a:pPr marL="673100" lvl="1" indent="-273050" eaLnBrk="1" hangingPunct="1">
              <a:lnSpc>
                <a:spcPct val="80000"/>
              </a:lnSpc>
              <a:defRPr/>
            </a:pPr>
            <a:r>
              <a:rPr lang="en-US" sz="2600" dirty="0" err="1" smtClean="0"/>
              <a:t>Tiga</a:t>
            </a:r>
            <a:r>
              <a:rPr lang="en-US" sz="2600" dirty="0" smtClean="0"/>
              <a:t> </a:t>
            </a:r>
            <a:r>
              <a:rPr lang="en-US" sz="2600" dirty="0" err="1" smtClean="0"/>
              <a:t>macam</a:t>
            </a:r>
            <a:r>
              <a:rPr lang="en-US" sz="2600" dirty="0" smtClean="0"/>
              <a:t> status:</a:t>
            </a:r>
          </a:p>
          <a:p>
            <a:pPr marL="1039813" lvl="2" indent="-246063" eaLnBrk="1" hangingPunct="1">
              <a:lnSpc>
                <a:spcPct val="80000"/>
              </a:lnSpc>
              <a:defRPr/>
            </a:pPr>
            <a:r>
              <a:rPr lang="en-US" sz="2200" dirty="0" smtClean="0"/>
              <a:t>Current station</a:t>
            </a:r>
          </a:p>
          <a:p>
            <a:pPr marL="1039813" lvl="2" indent="-246063" eaLnBrk="1" hangingPunct="1">
              <a:lnSpc>
                <a:spcPct val="80000"/>
              </a:lnSpc>
              <a:defRPr/>
            </a:pPr>
            <a:r>
              <a:rPr lang="en-US" sz="2200" dirty="0" smtClean="0"/>
              <a:t>Predecessor </a:t>
            </a:r>
          </a:p>
          <a:p>
            <a:pPr marL="1039813" lvl="2" indent="-246063" eaLnBrk="1" hangingPunct="1">
              <a:lnSpc>
                <a:spcPct val="80000"/>
              </a:lnSpc>
              <a:defRPr/>
            </a:pPr>
            <a:r>
              <a:rPr lang="en-US" sz="2200" dirty="0" smtClean="0"/>
              <a:t>Successor</a:t>
            </a:r>
          </a:p>
          <a:p>
            <a:pPr marL="673100" lvl="1" indent="-273050" eaLnBrk="1" hangingPunct="1">
              <a:lnSpc>
                <a:spcPct val="80000"/>
              </a:lnSpc>
              <a:defRPr/>
            </a:pPr>
            <a:r>
              <a:rPr lang="en-US" sz="2600" dirty="0" smtClean="0"/>
              <a:t>Special packet (token) </a:t>
            </a:r>
            <a:r>
              <a:rPr lang="en-US" sz="2600" dirty="0" err="1" smtClean="0"/>
              <a:t>berputar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ring, </a:t>
            </a:r>
            <a:r>
              <a:rPr lang="en-US" sz="2600" dirty="0" err="1" smtClean="0"/>
              <a:t>keberadaan</a:t>
            </a:r>
            <a:r>
              <a:rPr lang="en-US" sz="2600" dirty="0" smtClean="0"/>
              <a:t> token </a:t>
            </a:r>
            <a:r>
              <a:rPr lang="en-US" sz="2600" dirty="0" err="1" smtClean="0"/>
              <a:t>memberikan</a:t>
            </a:r>
            <a:r>
              <a:rPr lang="en-US" sz="2600" dirty="0" smtClean="0"/>
              <a:t> station </a:t>
            </a:r>
            <a:r>
              <a:rPr lang="en-US" sz="2600" dirty="0" err="1" smtClean="0"/>
              <a:t>hak</a:t>
            </a:r>
            <a:r>
              <a:rPr lang="en-US" sz="2600" dirty="0" smtClean="0"/>
              <a:t> </a:t>
            </a:r>
            <a:r>
              <a:rPr lang="en-US" sz="2600" dirty="0" err="1" smtClean="0"/>
              <a:t>untuk</a:t>
            </a:r>
            <a:r>
              <a:rPr lang="en-US" sz="2600" dirty="0" smtClean="0"/>
              <a:t> </a:t>
            </a:r>
            <a:r>
              <a:rPr lang="en-US" sz="2600" dirty="0" err="1" smtClean="0"/>
              <a:t>menduduki</a:t>
            </a:r>
            <a:r>
              <a:rPr lang="en-US" sz="2600" dirty="0" smtClean="0"/>
              <a:t> </a:t>
            </a:r>
            <a:r>
              <a:rPr lang="en-US" sz="2600" dirty="0" err="1" smtClean="0"/>
              <a:t>kanal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mengirimkan</a:t>
            </a:r>
            <a:r>
              <a:rPr lang="en-US" sz="2600" dirty="0" smtClean="0"/>
              <a:t> data.</a:t>
            </a:r>
          </a:p>
          <a:p>
            <a:pPr marL="673100" lvl="1" indent="-273050" eaLnBrk="1" hangingPunct="1">
              <a:lnSpc>
                <a:spcPct val="80000"/>
              </a:lnSpc>
              <a:defRPr/>
            </a:pPr>
            <a:r>
              <a:rPr lang="en-US" sz="2600" dirty="0" smtClean="0"/>
              <a:t>Token management </a:t>
            </a:r>
            <a:r>
              <a:rPr lang="en-US" sz="2600" dirty="0" err="1" smtClean="0"/>
              <a:t>dibutuhkan</a:t>
            </a:r>
            <a:r>
              <a:rPr lang="en-US" sz="2600" dirty="0" smtClean="0"/>
              <a:t>:</a:t>
            </a:r>
          </a:p>
          <a:p>
            <a:pPr marL="1039813" lvl="2" indent="-246063" eaLnBrk="1" hangingPunct="1">
              <a:lnSpc>
                <a:spcPct val="80000"/>
              </a:lnSpc>
              <a:defRPr/>
            </a:pPr>
            <a:r>
              <a:rPr lang="en-US" sz="2200" dirty="0" err="1" smtClean="0"/>
              <a:t>Menentukan</a:t>
            </a:r>
            <a:r>
              <a:rPr lang="en-US" sz="2200" dirty="0" smtClean="0"/>
              <a:t> </a:t>
            </a:r>
            <a:r>
              <a:rPr lang="en-US" sz="2200" dirty="0" err="1" smtClean="0"/>
              <a:t>lamanya</a:t>
            </a:r>
            <a:r>
              <a:rPr lang="en-US" sz="2200" dirty="0" smtClean="0"/>
              <a:t> token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suatu</a:t>
            </a:r>
            <a:r>
              <a:rPr lang="en-US" sz="2200" dirty="0" smtClean="0"/>
              <a:t> station</a:t>
            </a:r>
          </a:p>
          <a:p>
            <a:pPr marL="1039813" lvl="2" indent="-246063" eaLnBrk="1" hangingPunct="1">
              <a:lnSpc>
                <a:spcPct val="80000"/>
              </a:lnSpc>
              <a:defRPr/>
            </a:pPr>
            <a:r>
              <a:rPr lang="en-US" sz="2200" dirty="0" err="1" smtClean="0"/>
              <a:t>Memastikan</a:t>
            </a:r>
            <a:r>
              <a:rPr lang="en-US" sz="2200" dirty="0" smtClean="0"/>
              <a:t> </a:t>
            </a:r>
            <a:r>
              <a:rPr lang="en-US" sz="2200" dirty="0" err="1" smtClean="0"/>
              <a:t>keberadaan</a:t>
            </a:r>
            <a:r>
              <a:rPr lang="en-US" sz="2200" dirty="0" smtClean="0"/>
              <a:t> token</a:t>
            </a:r>
          </a:p>
          <a:p>
            <a:pPr marL="1039813" lvl="2" indent="-246063" eaLnBrk="1" hangingPunct="1">
              <a:lnSpc>
                <a:spcPct val="80000"/>
              </a:lnSpc>
              <a:defRPr/>
            </a:pPr>
            <a:r>
              <a:rPr lang="en-US" sz="2200" dirty="0" err="1" smtClean="0"/>
              <a:t>Prioritas</a:t>
            </a:r>
            <a:r>
              <a:rPr lang="en-US" sz="2200" dirty="0" smtClean="0"/>
              <a:t> (</a:t>
            </a:r>
            <a:r>
              <a:rPr lang="en-US" sz="2200" dirty="0" err="1" smtClean="0"/>
              <a:t>tambahan</a:t>
            </a:r>
            <a:r>
              <a:rPr lang="en-US" sz="2200" dirty="0" smtClean="0"/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itle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 anchorCtr="0"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5293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73050" indent="-273050" eaLnBrk="1" hangingPunct="1">
              <a:defRPr/>
            </a:pPr>
            <a:r>
              <a:rPr lang="en-US" smtClean="0"/>
              <a:t>Fisik dan logik </a:t>
            </a:r>
          </a:p>
        </p:txBody>
      </p:sp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28850"/>
            <a:ext cx="57150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4_Paper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3817</TotalTime>
  <Words>544</Words>
  <Application>Microsoft Office PowerPoint</Application>
  <PresentationFormat>On-screen Show (4:3)</PresentationFormat>
  <Paragraphs>153</Paragraphs>
  <Slides>29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Ripple</vt:lpstr>
      <vt:lpstr>4_Paper</vt:lpstr>
      <vt:lpstr>Visio</vt:lpstr>
      <vt:lpstr>Jaringan Komputer</vt:lpstr>
      <vt:lpstr>Kategori untuk Sharing Medium Transmisi </vt:lpstr>
      <vt:lpstr>Scheduling</vt:lpstr>
      <vt:lpstr>Slide 4</vt:lpstr>
      <vt:lpstr>Slide 5</vt:lpstr>
      <vt:lpstr>Slide 6</vt:lpstr>
      <vt:lpstr>Slide 7</vt:lpstr>
      <vt:lpstr>Slide 8</vt:lpstr>
      <vt:lpstr>Slide 9</vt:lpstr>
      <vt:lpstr>Kategori untuk Sharing Medium Transmisi </vt:lpstr>
      <vt:lpstr>Channelization</vt:lpstr>
      <vt:lpstr>Masalah Kedua : Pengalamatan</vt:lpstr>
      <vt:lpstr>Slide 13</vt:lpstr>
      <vt:lpstr>Syarat bisa berkomunikasi di LAN</vt:lpstr>
      <vt:lpstr>Slide 15</vt:lpstr>
      <vt:lpstr>Spesifikasi Untuk Ethernet 802.3</vt:lpstr>
      <vt:lpstr>Frame Format</vt:lpstr>
      <vt:lpstr>802.11 Standar dan Spektrum</vt:lpstr>
      <vt:lpstr>802.11 std</vt:lpstr>
      <vt:lpstr>802.11 std</vt:lpstr>
      <vt:lpstr>802.11 std</vt:lpstr>
      <vt:lpstr>802.11 std</vt:lpstr>
      <vt:lpstr>Arsitektur WLAN</vt:lpstr>
      <vt:lpstr>Slide 24</vt:lpstr>
      <vt:lpstr>Slide 25</vt:lpstr>
      <vt:lpstr>Format alamat MAC 802.11</vt:lpstr>
      <vt:lpstr>Slide 27</vt:lpstr>
      <vt:lpstr>Format MAC</vt:lpstr>
      <vt:lpstr>Selamat Belajar, Jangan Jemu Membaca Buku</vt:lpstr>
    </vt:vector>
  </TitlesOfParts>
  <Company>ITB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Jaringan Komputer</dc:title>
  <dc:creator>Tody Ariefianto Wibowo</dc:creator>
  <cp:lastModifiedBy>Tody Ariefianto W</cp:lastModifiedBy>
  <cp:revision>87</cp:revision>
  <dcterms:created xsi:type="dcterms:W3CDTF">2010-03-01T00:48:05Z</dcterms:created>
  <dcterms:modified xsi:type="dcterms:W3CDTF">2012-10-17T05:32:10Z</dcterms:modified>
</cp:coreProperties>
</file>