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300" r:id="rId2"/>
    <p:sldId id="301" r:id="rId3"/>
    <p:sldId id="308" r:id="rId4"/>
    <p:sldId id="310" r:id="rId5"/>
    <p:sldId id="311" r:id="rId6"/>
    <p:sldId id="312" r:id="rId7"/>
    <p:sldId id="313" r:id="rId8"/>
    <p:sldId id="315" r:id="rId9"/>
    <p:sldId id="316" r:id="rId10"/>
    <p:sldId id="309" r:id="rId11"/>
    <p:sldId id="319" r:id="rId12"/>
    <p:sldId id="318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256" r:id="rId27"/>
    <p:sldId id="257" r:id="rId28"/>
    <p:sldId id="258" r:id="rId29"/>
    <p:sldId id="259" r:id="rId30"/>
    <p:sldId id="260" r:id="rId31"/>
    <p:sldId id="263" r:id="rId32"/>
    <p:sldId id="264" r:id="rId33"/>
    <p:sldId id="265" r:id="rId34"/>
    <p:sldId id="267" r:id="rId35"/>
    <p:sldId id="278" r:id="rId36"/>
    <p:sldId id="270" r:id="rId37"/>
    <p:sldId id="271" r:id="rId38"/>
    <p:sldId id="273" r:id="rId39"/>
    <p:sldId id="274" r:id="rId40"/>
    <p:sldId id="276" r:id="rId41"/>
    <p:sldId id="29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87FCECB-A765-4A82-A308-FE0910A08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8451C-DFDE-4DC3-9809-6C1A5F74E74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4AA28-5D98-4742-9AB3-FF35285B688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0EEE8-EF46-4151-BF60-FA148BED3E07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EFB97-2400-47A5-8EF6-9875B3816699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resiliency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5BFAA-2EF8-4E22-8237-B6F60EE29A05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3C3F1-0935-494C-9E00-A4B0D403EB9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AD319-5FC9-4B16-ACFD-2289B287BB13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AD2C5-2ADE-44AB-97C5-7378D5E677E3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9B7A4-CA5B-434E-A7F9-EA1E1AB0C398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B2AF-75DE-4456-9EB9-4A4078BAB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72C5-D1CD-4440-B0B1-7D7CEB6D1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D73EF-FEB7-4A17-8C64-6D41E7AFE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37FE-EC08-4497-A5AF-C72184CC9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751E1-E204-4037-846D-30B60BF25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DCC62-0A32-4156-A5DF-E68E8596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A8BB-DA9E-4041-90C7-0AD5C1791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8B3C-ECFD-4856-8159-A48222C93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E8AF-7D61-45F1-8384-BF6D9F05F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6848-FC0C-4424-A208-372544503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FDA5-3C6B-4D38-AE80-AF2FFBE5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9FFC0A1-B36B-4008-B312-C8CA56B75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COMMUNICATION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Data Networking Role, Components, and Challenges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The role of converged networks in communications</a:t>
            </a:r>
          </a:p>
          <a:p>
            <a:pPr lvl="1" eaLnBrk="1" hangingPunct="1">
              <a:defRPr/>
            </a:pPr>
            <a:r>
              <a:rPr lang="en-US" sz="2000" smtClean="0"/>
              <a:t>Converged network</a:t>
            </a:r>
          </a:p>
          <a:p>
            <a:pPr lvl="2" eaLnBrk="1" hangingPunct="1">
              <a:defRPr/>
            </a:pPr>
            <a:r>
              <a:rPr lang="en-US" sz="1800" smtClean="0"/>
              <a:t>  A type of network that can carry voice, video &amp; data over the same network</a:t>
            </a:r>
          </a:p>
          <a:p>
            <a:pPr lvl="1" eaLnBrk="1" hangingPunct="1">
              <a:defRPr/>
            </a:pPr>
            <a:endParaRPr lang="en-US" sz="20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3" y="3276600"/>
            <a:ext cx="5121275" cy="324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Communicating Over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114800" cy="563562"/>
          </a:xfrm>
        </p:spPr>
        <p:txBody>
          <a:bodyPr lIns="0" rIns="0" bIns="0" anchor="b"/>
          <a:lstStyle/>
          <a:p>
            <a:pPr>
              <a:defRPr/>
            </a:pPr>
            <a:r>
              <a:rPr lang="en-US" sz="2700" b="1"/>
              <a:t>MODEL KOMUNIKASI</a:t>
            </a:r>
          </a:p>
        </p:txBody>
      </p:sp>
      <p:pic>
        <p:nvPicPr>
          <p:cNvPr id="15363" name="Picture 4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3375" y="1130300"/>
            <a:ext cx="8810625" cy="3746500"/>
          </a:xfrm>
        </p:spPr>
      </p:pic>
      <p:sp>
        <p:nvSpPr>
          <p:cNvPr id="5" name="TextBox 4"/>
          <p:cNvSpPr txBox="1"/>
          <p:nvPr/>
        </p:nvSpPr>
        <p:spPr>
          <a:xfrm>
            <a:off x="0" y="4876800"/>
            <a:ext cx="914400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Data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Source                      3.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                     5. Destination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Transmitter              4. Receiver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114800" cy="563562"/>
          </a:xfrm>
        </p:spPr>
        <p:txBody>
          <a:bodyPr lIns="0" rIns="0" bIns="0" anchor="b"/>
          <a:lstStyle/>
          <a:p>
            <a:pPr>
              <a:defRPr/>
            </a:pPr>
            <a:r>
              <a:rPr lang="en-US" sz="2700" b="1"/>
              <a:t>KOMUNIKASI DATA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505200"/>
            <a:ext cx="84963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charset="0"/>
              </a:rPr>
              <a:t>Contoh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Arial" charset="0"/>
              </a:rPr>
              <a:t>pengiriman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email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srgbClr val="002060"/>
                </a:solidFill>
              </a:rPr>
              <a:t>Pengguna</a:t>
            </a:r>
            <a:r>
              <a:rPr lang="en-US" sz="2000" dirty="0">
                <a:solidFill>
                  <a:srgbClr val="002060"/>
                </a:solidFill>
              </a:rPr>
              <a:t> PC </a:t>
            </a:r>
            <a:r>
              <a:rPr lang="en-US" sz="2000" dirty="0" err="1">
                <a:solidFill>
                  <a:srgbClr val="002060"/>
                </a:solidFill>
              </a:rPr>
              <a:t>ingin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mengirimkan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pesan</a:t>
            </a:r>
            <a:r>
              <a:rPr lang="en-US" sz="2000" dirty="0">
                <a:solidFill>
                  <a:srgbClr val="002060"/>
                </a:solidFill>
              </a:rPr>
              <a:t> m </a:t>
            </a:r>
            <a:r>
              <a:rPr lang="en-US" sz="2000" dirty="0" err="1">
                <a:solidFill>
                  <a:srgbClr val="002060"/>
                </a:solidFill>
              </a:rPr>
              <a:t>ke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pengguna</a:t>
            </a:r>
            <a:r>
              <a:rPr lang="en-US" sz="2000" dirty="0">
                <a:solidFill>
                  <a:srgbClr val="002060"/>
                </a:solidFill>
              </a:rPr>
              <a:t> lain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srgbClr val="002060"/>
                </a:solidFill>
              </a:rPr>
              <a:t>Deretan</a:t>
            </a:r>
            <a:r>
              <a:rPr lang="en-US" sz="2000" dirty="0">
                <a:solidFill>
                  <a:srgbClr val="002060"/>
                </a:solidFill>
              </a:rPr>
              <a:t> bit g </a:t>
            </a:r>
            <a:r>
              <a:rPr lang="en-US" sz="2000" dirty="0" err="1">
                <a:solidFill>
                  <a:srgbClr val="002060"/>
                </a:solidFill>
              </a:rPr>
              <a:t>disimpan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dalam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memori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</a:rPr>
              <a:t>Data </a:t>
            </a:r>
            <a:r>
              <a:rPr lang="en-US" sz="2000" dirty="0" err="1">
                <a:solidFill>
                  <a:srgbClr val="002060"/>
                </a:solidFill>
              </a:rPr>
              <a:t>masukan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ditransfer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ke</a:t>
            </a:r>
            <a:r>
              <a:rPr lang="en-US" sz="2000" dirty="0">
                <a:solidFill>
                  <a:srgbClr val="002060"/>
                </a:solidFill>
              </a:rPr>
              <a:t> transmitter </a:t>
            </a:r>
            <a:r>
              <a:rPr lang="en-US" sz="2000" dirty="0" err="1">
                <a:solidFill>
                  <a:srgbClr val="002060"/>
                </a:solidFill>
              </a:rPr>
              <a:t>sebagai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perbedaan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tegangan</a:t>
            </a:r>
            <a:r>
              <a:rPr lang="en-US" sz="2000" dirty="0">
                <a:solidFill>
                  <a:srgbClr val="002060"/>
                </a:solidFill>
              </a:rPr>
              <a:t> g(t) yang </a:t>
            </a:r>
            <a:r>
              <a:rPr lang="en-US" sz="2000" dirty="0" err="1">
                <a:solidFill>
                  <a:srgbClr val="002060"/>
                </a:solidFill>
              </a:rPr>
              <a:t>merepresentasikan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nilai</a:t>
            </a:r>
            <a:r>
              <a:rPr lang="en-US" sz="2000" dirty="0">
                <a:solidFill>
                  <a:srgbClr val="002060"/>
                </a:solidFill>
              </a:rPr>
              <a:t> bit </a:t>
            </a:r>
            <a:r>
              <a:rPr lang="en-US" sz="2000" dirty="0" err="1">
                <a:solidFill>
                  <a:srgbClr val="002060"/>
                </a:solidFill>
              </a:rPr>
              <a:t>tertentu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</a:rPr>
              <a:t>Transmitter </a:t>
            </a:r>
            <a:r>
              <a:rPr lang="en-US" sz="2000" dirty="0" err="1">
                <a:solidFill>
                  <a:srgbClr val="002060"/>
                </a:solidFill>
              </a:rPr>
              <a:t>mengkonversi</a:t>
            </a:r>
            <a:r>
              <a:rPr lang="en-US" sz="2000" dirty="0">
                <a:solidFill>
                  <a:srgbClr val="002060"/>
                </a:solidFill>
              </a:rPr>
              <a:t> g(t) </a:t>
            </a:r>
            <a:r>
              <a:rPr lang="en-US" sz="2000" dirty="0" err="1">
                <a:solidFill>
                  <a:srgbClr val="002060"/>
                </a:solidFill>
              </a:rPr>
              <a:t>menjadi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sinyal</a:t>
            </a:r>
            <a:r>
              <a:rPr lang="en-US" sz="2000" dirty="0">
                <a:solidFill>
                  <a:srgbClr val="002060"/>
                </a:solidFill>
              </a:rPr>
              <a:t> s(t) yang </a:t>
            </a:r>
            <a:r>
              <a:rPr lang="en-US" sz="2000" dirty="0" err="1">
                <a:solidFill>
                  <a:srgbClr val="002060"/>
                </a:solidFill>
              </a:rPr>
              <a:t>sesuai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untuk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transmisi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114800" cy="563562"/>
          </a:xfrm>
        </p:spPr>
        <p:txBody>
          <a:bodyPr lIns="0" rIns="0" bIns="0" anchor="b"/>
          <a:lstStyle/>
          <a:p>
            <a:pPr>
              <a:defRPr/>
            </a:pPr>
            <a:r>
              <a:rPr lang="en-US" sz="2700" b="1"/>
              <a:t>JARKOMDAT</a:t>
            </a:r>
          </a:p>
        </p:txBody>
      </p:sp>
      <p:pic>
        <p:nvPicPr>
          <p:cNvPr id="17411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0938"/>
            <a:ext cx="8763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Kategori Jaringan </a:t>
            </a:r>
            <a:r>
              <a:rPr lang="en-US" sz="1800"/>
              <a:t>[Tanenbaum]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/>
              <a:t>   Berdasarkan skalanya, jaringan dapat dibagi menjadi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/>
          </a:p>
          <a:p>
            <a:pPr>
              <a:lnSpc>
                <a:spcPct val="90000"/>
              </a:lnSpc>
              <a:defRPr/>
            </a:pPr>
            <a:r>
              <a:rPr lang="en-US" sz="2800"/>
              <a:t>PAN (Personal Area Network)</a:t>
            </a:r>
          </a:p>
          <a:p>
            <a:pPr>
              <a:lnSpc>
                <a:spcPct val="90000"/>
              </a:lnSpc>
              <a:defRPr/>
            </a:pPr>
            <a:r>
              <a:rPr lang="en-US" sz="2800"/>
              <a:t>LAN (Local Area Network)</a:t>
            </a:r>
          </a:p>
          <a:p>
            <a:pPr>
              <a:lnSpc>
                <a:spcPct val="90000"/>
              </a:lnSpc>
              <a:defRPr/>
            </a:pPr>
            <a:r>
              <a:rPr lang="en-US" sz="2800"/>
              <a:t>MAN ( Metropolitan Area Network )</a:t>
            </a:r>
          </a:p>
          <a:p>
            <a:pPr>
              <a:lnSpc>
                <a:spcPct val="90000"/>
              </a:lnSpc>
              <a:defRPr/>
            </a:pPr>
            <a:r>
              <a:rPr lang="en-US" sz="2800"/>
              <a:t>WAN (Wide Area Network)</a:t>
            </a:r>
          </a:p>
          <a:p>
            <a:pPr>
              <a:lnSpc>
                <a:spcPct val="90000"/>
              </a:lnSpc>
              <a:defRPr/>
            </a:pPr>
            <a:r>
              <a:rPr lang="en-US" sz="2800"/>
              <a:t>Internet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9248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LAN </a:t>
            </a:r>
            <a:r>
              <a:rPr lang="en-US" sz="2800" dirty="0" err="1"/>
              <a:t>tradisional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kecepatan</a:t>
            </a:r>
            <a:r>
              <a:rPr lang="en-US" sz="2800" dirty="0"/>
              <a:t> 10Mbps-100Mbps, </a:t>
            </a:r>
            <a:r>
              <a:rPr lang="en-US" sz="2800" dirty="0" err="1"/>
              <a:t>sekarang</a:t>
            </a:r>
            <a:r>
              <a:rPr lang="en-US" sz="2800" dirty="0"/>
              <a:t> : s/d 10Gbps</a:t>
            </a:r>
          </a:p>
          <a:p>
            <a:pPr>
              <a:defRPr/>
            </a:pPr>
            <a:r>
              <a:rPr lang="en-US" sz="2800" dirty="0"/>
              <a:t>Low delay : microsecond </a:t>
            </a:r>
            <a:r>
              <a:rPr lang="en-US" sz="2800" dirty="0" err="1"/>
              <a:t>atau</a:t>
            </a:r>
            <a:r>
              <a:rPr lang="en-US" sz="2800" dirty="0"/>
              <a:t> nanosecond</a:t>
            </a:r>
          </a:p>
          <a:p>
            <a:pPr>
              <a:defRPr/>
            </a:pPr>
            <a:r>
              <a:rPr lang="en-US" sz="2800" dirty="0" err="1"/>
              <a:t>Sedikit</a:t>
            </a:r>
            <a:r>
              <a:rPr lang="en-US" sz="2800" dirty="0"/>
              <a:t> error</a:t>
            </a:r>
          </a:p>
          <a:p>
            <a:pPr>
              <a:defRPr/>
            </a:pPr>
            <a:r>
              <a:rPr lang="en-US" sz="2800" dirty="0"/>
              <a:t>LAN </a:t>
            </a:r>
            <a:r>
              <a:rPr lang="en-US" sz="2800" dirty="0" err="1"/>
              <a:t>sederhana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PC </a:t>
            </a:r>
            <a:r>
              <a:rPr lang="en-US" sz="2800" dirty="0" err="1"/>
              <a:t>dan</a:t>
            </a:r>
            <a:r>
              <a:rPr lang="en-US" sz="2800" dirty="0"/>
              <a:t> Printer yang </a:t>
            </a:r>
            <a:r>
              <a:rPr lang="en-US" sz="2800" dirty="0" err="1"/>
              <a:t>dihubungkan</a:t>
            </a:r>
            <a:r>
              <a:rPr lang="en-US" sz="2800" dirty="0"/>
              <a:t>. 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konektifitas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internet) 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end </a:t>
            </a:r>
            <a:r>
              <a:rPr lang="en-US" dirty="0" err="1"/>
              <a:t>poin</a:t>
            </a:r>
            <a:r>
              <a:rPr lang="en-US" dirty="0"/>
              <a:t> yang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sekeliling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Contoh ilustrasi MAN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1150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Networks Impact Daily Life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2214563"/>
            <a:ext cx="6762750" cy="394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WAN  </a:t>
            </a:r>
            <a:r>
              <a:rPr lang="en-US" dirty="0" err="1" smtClean="0"/>
              <a:t>merupakan</a:t>
            </a:r>
            <a:r>
              <a:rPr lang="en-US" dirty="0" smtClean="0"/>
              <a:t> packet switch,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backbone  yang </a:t>
            </a:r>
            <a:r>
              <a:rPr lang="en-US" dirty="0" err="1"/>
              <a:t>menghubungkan</a:t>
            </a:r>
            <a:r>
              <a:rPr lang="en-US" dirty="0"/>
              <a:t> internet 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3200"/>
              <a:t>LAN yang terpisah secara geografis dapat dihubungkan dengan sebuah WAN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3000375"/>
            <a:ext cx="7986713" cy="308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5532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Sekarang ini sangat jarang ditemukan LAN, MAN dan WAN yang terisolasi. Semuanya saling terhubung dan menjadi sebuah internetworking atau dikenal dengan nama </a:t>
            </a:r>
            <a:r>
              <a:rPr lang="en-US" b="1"/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Skala : dunia</a:t>
            </a:r>
          </a:p>
          <a:p>
            <a:pPr>
              <a:defRPr/>
            </a:pPr>
            <a:r>
              <a:rPr lang="en-US"/>
              <a:t>Kumpulan jaringan yang saling terinterkoneksi</a:t>
            </a:r>
          </a:p>
          <a:p>
            <a:pPr>
              <a:defRPr/>
            </a:pPr>
            <a:r>
              <a:rPr lang="en-US"/>
              <a:t>Kumpulan LAN yang dihubungkan dengan 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162800" cy="534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Circuit Switch vs Packet Switch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Permasalahan yang timbul jika jaringan memiliki banyak perangkat:</a:t>
            </a:r>
          </a:p>
          <a:p>
            <a:pPr lvl="1" eaLnBrk="1" hangingPunct="1">
              <a:defRPr/>
            </a:pPr>
            <a:r>
              <a:rPr lang="en-US" smtClean="0"/>
              <a:t>Boros</a:t>
            </a:r>
          </a:p>
          <a:p>
            <a:pPr lvl="1" eaLnBrk="1" hangingPunct="1">
              <a:defRPr/>
            </a:pPr>
            <a:r>
              <a:rPr lang="en-US" smtClean="0"/>
              <a:t>semakin banyak perangkat akan makin banyak dan makin panjang link </a:t>
            </a:r>
            <a:r>
              <a:rPr lang="en-US" smtClean="0">
                <a:sym typeface="Wingdings" pitchFamily="2" charset="2"/>
              </a:rPr>
              <a:t> tidak efisien dalam cost</a:t>
            </a:r>
          </a:p>
          <a:p>
            <a:pPr lvl="1" eaLnBrk="1" hangingPunct="1">
              <a:defRPr/>
            </a:pPr>
            <a:r>
              <a:rPr lang="en-US" smtClean="0">
                <a:sym typeface="Wingdings" pitchFamily="2" charset="2"/>
              </a:rPr>
              <a:t>Mayoritas link akan idle dalam suatu waktu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36787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/>
              <a:t>Solusi??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3082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				SWITCHING 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Sebuah jaringan switching akan terdiri dari  satu set  node interlink  yang disebut switch. Switch merupakan  perangkat yang mampu menciptakan  koneksi sementara (temporary connection) antara 2 atau lebih perangkat yang terhubung ke switch.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4676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Data Networking Role, Components, and Challenges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522413"/>
            <a:ext cx="3641725" cy="49149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Various elements make up a network</a:t>
            </a:r>
          </a:p>
          <a:p>
            <a:pPr lvl="1" eaLnBrk="1" hangingPunct="1">
              <a:defRPr/>
            </a:pPr>
            <a:r>
              <a:rPr lang="en-US" sz="1800" smtClean="0"/>
              <a:t>Devices</a:t>
            </a:r>
          </a:p>
          <a:p>
            <a:pPr lvl="2" eaLnBrk="1" hangingPunct="1">
              <a:defRPr/>
            </a:pPr>
            <a:r>
              <a:rPr lang="en-US" sz="1600" smtClean="0"/>
              <a:t>These are used to communicate with one another</a:t>
            </a:r>
          </a:p>
          <a:p>
            <a:pPr lvl="1" eaLnBrk="1" hangingPunct="1">
              <a:defRPr/>
            </a:pPr>
            <a:r>
              <a:rPr lang="en-US" sz="1800" smtClean="0"/>
              <a:t>Medium</a:t>
            </a:r>
          </a:p>
          <a:p>
            <a:pPr lvl="2" eaLnBrk="1" hangingPunct="1">
              <a:defRPr/>
            </a:pPr>
            <a:r>
              <a:rPr lang="en-US" sz="1600" smtClean="0"/>
              <a:t>This is how the devices are connected together</a:t>
            </a:r>
          </a:p>
          <a:p>
            <a:pPr lvl="1" eaLnBrk="1" hangingPunct="1">
              <a:defRPr/>
            </a:pPr>
            <a:r>
              <a:rPr lang="en-US" sz="1800" smtClean="0"/>
              <a:t>Messages</a:t>
            </a:r>
          </a:p>
          <a:p>
            <a:pPr lvl="2" eaLnBrk="1" hangingPunct="1">
              <a:defRPr/>
            </a:pPr>
            <a:r>
              <a:rPr lang="en-US" sz="1600" smtClean="0"/>
              <a:t>Information that travels over the medium</a:t>
            </a:r>
          </a:p>
          <a:p>
            <a:pPr lvl="1" eaLnBrk="1" hangingPunct="1">
              <a:defRPr/>
            </a:pPr>
            <a:r>
              <a:rPr lang="en-US" sz="1800" smtClean="0"/>
              <a:t>Rules</a:t>
            </a:r>
          </a:p>
          <a:p>
            <a:pPr lvl="2" eaLnBrk="1" hangingPunct="1">
              <a:defRPr/>
            </a:pPr>
            <a:r>
              <a:rPr lang="en-US" sz="1600" smtClean="0"/>
              <a:t>Governs how messages flow across network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2527300"/>
            <a:ext cx="5056188" cy="322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Taksonomi Jaringan Switching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72390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82EE886D-2E29-4EB5-8334-10A4377EFA4F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525" y="1549400"/>
            <a:ext cx="556895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192588" y="53213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Arial" charset="0"/>
              </a:rPr>
              <a:t>Switching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0013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id-ID"/>
              <a:t>Message Switching</a:t>
            </a: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6202363" cy="4525962"/>
          </a:xfrm>
        </p:spPr>
        <p:txBody>
          <a:bodyPr/>
          <a:lstStyle/>
          <a:p>
            <a:pPr eaLnBrk="1" hangingPunct="1">
              <a:defRPr/>
            </a:pPr>
            <a:r>
              <a:rPr lang="id-ID" sz="2800" smtClean="0"/>
              <a:t>Digunakan pada jaringan telegraph</a:t>
            </a:r>
          </a:p>
          <a:p>
            <a:pPr lvl="1" eaLnBrk="1" hangingPunct="1">
              <a:defRPr/>
            </a:pPr>
            <a:r>
              <a:rPr lang="id-ID" sz="2400" smtClean="0"/>
              <a:t>Telegraphy : writing in distance</a:t>
            </a:r>
          </a:p>
          <a:p>
            <a:pPr eaLnBrk="1" hangingPunct="1">
              <a:defRPr/>
            </a:pPr>
            <a:r>
              <a:rPr lang="id-ID" sz="2800" smtClean="0"/>
              <a:t>Sinyal-sinyal morse dari suatu stasiun telegraph ditransfer ke stasiun yang lain (bisa jadi melalui beberapa perantara)</a:t>
            </a:r>
          </a:p>
        </p:txBody>
      </p:sp>
      <p:pic>
        <p:nvPicPr>
          <p:cNvPr id="35844" name="Picture 4" descr="sam_mo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6275" y="836613"/>
            <a:ext cx="172243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6821488" y="3117850"/>
            <a:ext cx="2222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Samuel F.B. Morse </a:t>
            </a:r>
            <a:endParaRPr lang="id-ID">
              <a:latin typeface="Arial" charset="0"/>
            </a:endParaRPr>
          </a:p>
          <a:p>
            <a:pPr algn="ctr"/>
            <a:r>
              <a:rPr lang="en-US">
                <a:latin typeface="Arial" charset="0"/>
              </a:rPr>
              <a:t>1791-1872</a:t>
            </a:r>
            <a:endParaRPr lang="id-ID">
              <a:latin typeface="Arial" charset="0"/>
            </a:endParaRPr>
          </a:p>
          <a:p>
            <a:pPr algn="ctr"/>
            <a:r>
              <a:rPr lang="id-ID" sz="1200">
                <a:latin typeface="Arial" charset="0"/>
              </a:rPr>
              <a:t>Copyrighted</a:t>
            </a:r>
          </a:p>
          <a:p>
            <a:pPr algn="ctr"/>
            <a:r>
              <a:rPr lang="en-US" sz="1200">
                <a:latin typeface="Arial" charset="0"/>
              </a:rPr>
              <a:t>A Short History of Telegraphy </a:t>
            </a:r>
            <a:endParaRPr lang="id-ID" sz="1200">
              <a:latin typeface="Arial" charset="0"/>
            </a:endParaRPr>
          </a:p>
          <a:p>
            <a:pPr algn="ctr"/>
            <a:r>
              <a:rPr lang="en-US" sz="1200">
                <a:latin typeface="Arial" charset="0"/>
              </a:rPr>
              <a:t>AG Hobbs &amp; SM Hallas</a:t>
            </a:r>
          </a:p>
        </p:txBody>
      </p:sp>
      <p:pic>
        <p:nvPicPr>
          <p:cNvPr id="35846" name="Picture 9" descr="full_telegraph_mess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6225"/>
            <a:ext cx="9144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468313" y="5897563"/>
            <a:ext cx="7943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WHAT HATH GOD WROUGHT</a:t>
            </a:r>
            <a:r>
              <a:rPr lang="id-ID">
                <a:latin typeface="Arial" charset="0"/>
              </a:rPr>
              <a:t>” The first telegraph message sent by Morse</a:t>
            </a:r>
          </a:p>
          <a:p>
            <a:r>
              <a:rPr lang="id-ID">
                <a:latin typeface="Arial" charset="0"/>
              </a:rPr>
              <a:t>from </a:t>
            </a:r>
            <a:r>
              <a:rPr lang="en-US">
                <a:latin typeface="Arial" charset="0"/>
              </a:rPr>
              <a:t>Baltimore </a:t>
            </a:r>
            <a:r>
              <a:rPr lang="id-ID">
                <a:latin typeface="Arial" charset="0"/>
              </a:rPr>
              <a:t>to </a:t>
            </a:r>
            <a:r>
              <a:rPr lang="en-US">
                <a:latin typeface="Arial" charset="0"/>
              </a:rPr>
              <a:t>Washington</a:t>
            </a:r>
            <a:endParaRPr lang="id-ID">
              <a:latin typeface="Arial" charset="0"/>
            </a:endParaRPr>
          </a:p>
          <a:p>
            <a:r>
              <a:rPr lang="id-ID">
                <a:latin typeface="Arial" charset="0"/>
              </a:rPr>
              <a:t>About.com</a:t>
            </a:r>
            <a:endParaRPr lang="en-US">
              <a:latin typeface="Arial" charset="0"/>
            </a:endParaRPr>
          </a:p>
        </p:txBody>
      </p:sp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4265613"/>
            <a:ext cx="73453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302BEF42-91C7-4A6C-B13E-A4D82D580F67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33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49784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d-ID" sz="2400" smtClean="0"/>
              <a:t>Stasiun perantara akan menerima keseluruhan message lalu memeriksa stasiun berikutnya yang harus dituju (this is routing process), kemudian mem-forward message ke stasiun berikutnya tersebut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smtClean="0"/>
              <a:t>Ini merupakan pr</a:t>
            </a:r>
            <a:r>
              <a:rPr lang="en-US" sz="2000" smtClean="0"/>
              <a:t>o</a:t>
            </a:r>
            <a:r>
              <a:rPr lang="id-ID" sz="2000" smtClean="0"/>
              <a:t>ses store-and-forward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smtClean="0"/>
              <a:t>Proses store-and-forward ini diulangi sampai message tiba di tujuan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smtClean="0"/>
              <a:t>Tidak ada proses pembentukan dan pemutusan koneksi</a:t>
            </a: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  <p:sp>
        <p:nvSpPr>
          <p:cNvPr id="36868" name="AutoShape 5" descr="Sam Morse"/>
          <p:cNvSpPr>
            <a:spLocks noChangeAspect="1" noChangeArrowheads="1"/>
          </p:cNvSpPr>
          <p:nvPr/>
        </p:nvSpPr>
        <p:spPr bwMode="auto">
          <a:xfrm>
            <a:off x="3619500" y="21717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75" y="765175"/>
            <a:ext cx="34321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6537325" y="5805488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>
                <a:latin typeface="Arial" charset="0"/>
              </a:rPr>
              <a:t>IEEE Virtual Museum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15B3541A-C12E-4337-854A-DBAE21DB0D63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34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/>
              <a:t>Circuit switching</a:t>
            </a:r>
            <a:endParaRPr lang="en-US" sz="40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id-ID" sz="2400" smtClean="0"/>
              <a:t>Digunakan pada jaringan telepon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id-ID" sz="2400" smtClean="0"/>
              <a:t>Komunikasi berlangsung di dalam tiga tahap: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id-ID" sz="2000" smtClean="0"/>
              <a:t>Pembentukan koneksi antara dua pihak yang berkomunikasi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id-ID" sz="1800" smtClean="0"/>
              <a:t>Proses ini ditujukan untuk mendefinisikan jalur yang harus ditempuh oleh informasi yang akan dikirimkan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id-ID" sz="1800" smtClean="0"/>
              <a:t>Koneksi yang dibentuk (resource jaringan yang sudah dialokasikan bagi suatu panggilan) bersifat dedicated (tidak di-share bersama panggilan lain)</a:t>
            </a:r>
          </a:p>
          <a:p>
            <a:pPr marL="1714500" lvl="3" indent="-342900" eaLnBrk="1" hangingPunct="1">
              <a:lnSpc>
                <a:spcPct val="80000"/>
              </a:lnSpc>
              <a:defRPr/>
            </a:pPr>
            <a:r>
              <a:rPr lang="id-ID" sz="1600" smtClean="0"/>
              <a:t>Baik ada maupun tidak ada informasi yang ditransfer, koneksi terhubung terus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id-ID" sz="2000" smtClean="0"/>
              <a:t>Transfer informasi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id-ID" sz="2000" smtClean="0"/>
              <a:t>Pemutusan koneksi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50000"/>
              <a:defRPr/>
            </a:pPr>
            <a:r>
              <a:rPr lang="id-ID" dirty="0" smtClean="0"/>
              <a:t>Berdasarkan adanya keharusan pembentukan koneksi sebelum transfer informasi berlangsung maka teknik circuit switching disebut bersifat </a:t>
            </a:r>
            <a:r>
              <a:rPr lang="id-ID" i="1" dirty="0" smtClean="0"/>
              <a:t>connection oriented</a:t>
            </a:r>
            <a:endParaRPr lang="id-ID" dirty="0" smtClean="0"/>
          </a:p>
          <a:p>
            <a:pPr eaLnBrk="1" hangingPunct="1">
              <a:lnSpc>
                <a:spcPct val="90000"/>
              </a:lnSpc>
              <a:buSzPct val="50000"/>
              <a:defRPr/>
            </a:pPr>
            <a:r>
              <a:rPr lang="id-ID" dirty="0" smtClean="0"/>
              <a:t>Teknik circuit switching cocok untuk mentransfer voice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d-ID" dirty="0" smtClean="0"/>
              <a:t>Sifat koneksi yang dedicated dapat menjamin delay dan jitter yang disyaratkan untuk transfer voice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537543B-032E-45BD-89A8-72F540BC847D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36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/>
              <a:t>Packet Switching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/>
              <a:t>Digunakan pada jaringan untuk mentransfer informasi data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/>
              <a:t>Sebelum dikirimkan ke jaringan,message dipecah ke dalam beberapa message yang ukurannya lebih pendek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Message-message yang ukurannya pendek ini disebut paket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Di penerima, paket-paket itu akan disusun kembali membentuk message semula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/>
              <a:t>Resource jaringan di-share oleh user-user yang ada pada jaringan (tidak dedicated)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Bila suatu user tidak mentransfer informasi maka user tsb tidak akan menggunakan resource jaringan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/>
              <a:t>Ada dua macam teknik packet switching: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Datagram packet switching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Virtual circuit packet switching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4085AFB6-EEDB-4379-8125-497A9EF4F54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08088"/>
            <a:ext cx="8229600" cy="473551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id-ID" dirty="0" smtClean="0"/>
              <a:t>Connectionless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dirty="0" smtClean="0"/>
              <a:t>Tidak ada pembentukan koneksi dahulu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dirty="0" smtClean="0"/>
              <a:t>Paket-paket yang dikirimkan diberi identifier node pengirim dan tujuan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dirty="0" smtClean="0"/>
              <a:t>Paket yang sampai di </a:t>
            </a:r>
            <a:r>
              <a:rPr lang="id-ID" i="1" dirty="0" smtClean="0"/>
              <a:t>intermediate node</a:t>
            </a:r>
            <a:r>
              <a:rPr lang="id-ID" dirty="0" smtClean="0"/>
              <a:t> akan diforward ke node berikutnya (bila memungkinkan)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dirty="0" smtClean="0"/>
              <a:t>Intermediate node tidak perlu menunggu sampainya semua paket yang berasal dari suatu message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dirty="0" smtClean="0"/>
              <a:t>This is store-and-forward process (just like in message switching)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Datagram Packet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A04E552A-AFBD-4F38-AA96-2C9A814E0740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87" name="Picture 4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497887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132138" y="5084763"/>
            <a:ext cx="374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Arial" charset="0"/>
              </a:rPr>
              <a:t>Ilustrasi datagram packet switching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D3004FE0-FF9A-4BF5-A195-EE97EA82EC9F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39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5054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Memadukan keunggulan circuit switching dan datagram packet switching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sz="1800" dirty="0" smtClean="0"/>
              <a:t>Connection oriented; komunikasi berlangsung di dalam tiga tahap seperti pada circuit switching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sz="1800" dirty="0" smtClean="0"/>
              <a:t>Pemakaian resource jaringan tidak dedicated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id-ID" sz="1600" dirty="0" smtClean="0"/>
              <a:t>Store-and-forward process masih berlangsung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Setelah koneksi terbentuk,paket-paket yang berasal dari suatu message yang sama akan dikirimkan melalui jalur yang sudah ditentukan ketika pembentukan koneksi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sz="1800" dirty="0" smtClean="0"/>
              <a:t>Paket-paket tiba di tujuan secara terurut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VIRTUAL CIRCUIT PACKET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81175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The four characteristics that are addressed by network architecture design</a:t>
            </a:r>
          </a:p>
          <a:p>
            <a:pPr lvl="1" eaLnBrk="1" hangingPunct="1">
              <a:defRPr/>
            </a:pPr>
            <a:r>
              <a:rPr lang="en-US" sz="1800" smtClean="0"/>
              <a:t>Fault tolerance</a:t>
            </a:r>
          </a:p>
          <a:p>
            <a:pPr lvl="1" eaLnBrk="1" hangingPunct="1">
              <a:defRPr/>
            </a:pPr>
            <a:r>
              <a:rPr lang="en-US" sz="1800" smtClean="0"/>
              <a:t>Scalability</a:t>
            </a:r>
          </a:p>
          <a:p>
            <a:pPr lvl="1" eaLnBrk="1" hangingPunct="1">
              <a:defRPr/>
            </a:pPr>
            <a:r>
              <a:rPr lang="en-US" sz="1800" smtClean="0"/>
              <a:t>Quality of service</a:t>
            </a:r>
          </a:p>
          <a:p>
            <a:pPr lvl="1" eaLnBrk="1" hangingPunct="1">
              <a:defRPr/>
            </a:pPr>
            <a:r>
              <a:rPr lang="en-US" sz="1800" smtClean="0"/>
              <a:t>Security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900" y="2225675"/>
            <a:ext cx="4878388" cy="372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460BCB33-C240-42C1-B636-4951BE8DBDD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40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4035" name="Picture 4" descr="im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8863"/>
            <a:ext cx="82804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771775" y="4508500"/>
            <a:ext cx="404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Arial" charset="0"/>
              </a:rPr>
              <a:t>Ilustrasi virtual circuit packet switching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Selamat Belajar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Packet switching helps improve the resiliency and fault tolerance of the Internet architecture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130425"/>
            <a:ext cx="6638925" cy="446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Characteristics of the Internet that help it scale to meet user demand</a:t>
            </a:r>
          </a:p>
          <a:p>
            <a:pPr lvl="1" eaLnBrk="1" hangingPunct="1">
              <a:defRPr/>
            </a:pPr>
            <a:r>
              <a:rPr lang="en-US" sz="2000" smtClean="0"/>
              <a:t>Hierarchical</a:t>
            </a:r>
          </a:p>
          <a:p>
            <a:pPr lvl="1" eaLnBrk="1" hangingPunct="1">
              <a:defRPr/>
            </a:pPr>
            <a:r>
              <a:rPr lang="en-US" sz="2000" smtClean="0"/>
              <a:t>Common standards</a:t>
            </a:r>
          </a:p>
          <a:p>
            <a:pPr lvl="1" eaLnBrk="1" hangingPunct="1">
              <a:defRPr/>
            </a:pPr>
            <a:r>
              <a:rPr lang="en-US" sz="2000" smtClean="0"/>
              <a:t>Common protocols</a:t>
            </a:r>
          </a:p>
          <a:p>
            <a:pPr lvl="1"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3613150"/>
            <a:ext cx="6061075" cy="309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0638" y="3321050"/>
            <a:ext cx="4175125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Explain the factors that necessitate Quality of Service and the mechanisms necessary to ensure it</a:t>
            </a:r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2181225"/>
            <a:ext cx="6680200" cy="450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Why networks must be secure</a:t>
            </a:r>
          </a:p>
          <a:p>
            <a:pPr eaLnBrk="1" hangingPunct="1">
              <a:defRPr/>
            </a:pPr>
            <a:endParaRPr lang="en-US" sz="360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913" y="2066925"/>
            <a:ext cx="6184900" cy="419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371600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Basic measures to secure data networks</a:t>
            </a:r>
          </a:p>
          <a:p>
            <a:pPr lvl="1" eaLnBrk="1" hangingPunct="1">
              <a:defRPr/>
            </a:pPr>
            <a:r>
              <a:rPr lang="en-US" sz="2000" dirty="0" smtClean="0"/>
              <a:t>Ensure confidentiality through use of</a:t>
            </a:r>
          </a:p>
          <a:p>
            <a:pPr lvl="2" eaLnBrk="1" hangingPunct="1">
              <a:defRPr/>
            </a:pPr>
            <a:r>
              <a:rPr lang="en-US" sz="1800" dirty="0" smtClean="0"/>
              <a:t>User authentication</a:t>
            </a:r>
          </a:p>
          <a:p>
            <a:pPr lvl="2" eaLnBrk="1" hangingPunct="1">
              <a:defRPr/>
            </a:pPr>
            <a:r>
              <a:rPr lang="en-US" sz="1800" dirty="0" smtClean="0"/>
              <a:t>Data encryption</a:t>
            </a:r>
          </a:p>
          <a:p>
            <a:pPr lvl="1" eaLnBrk="1" hangingPunct="1">
              <a:defRPr/>
            </a:pPr>
            <a:r>
              <a:rPr lang="en-US" sz="2000" dirty="0" smtClean="0"/>
              <a:t>Maintain communication integrity through use of</a:t>
            </a:r>
          </a:p>
          <a:p>
            <a:pPr lvl="2" eaLnBrk="1" hangingPunct="1">
              <a:defRPr/>
            </a:pPr>
            <a:r>
              <a:rPr lang="en-US" sz="1800" dirty="0" smtClean="0"/>
              <a:t>Digital signatures</a:t>
            </a:r>
          </a:p>
          <a:p>
            <a:pPr lvl="1" eaLnBrk="1" hangingPunct="1">
              <a:defRPr/>
            </a:pPr>
            <a:r>
              <a:rPr lang="en-US" sz="2000" dirty="0" smtClean="0"/>
              <a:t>Ensure availability through use of</a:t>
            </a:r>
          </a:p>
          <a:p>
            <a:pPr lvl="2" eaLnBrk="1" hangingPunct="1">
              <a:defRPr/>
            </a:pPr>
            <a:r>
              <a:rPr lang="en-US" sz="1800" dirty="0" smtClean="0"/>
              <a:t>Firewalls</a:t>
            </a:r>
          </a:p>
          <a:p>
            <a:pPr lvl="2" eaLnBrk="1" hangingPunct="1">
              <a:defRPr/>
            </a:pPr>
            <a:r>
              <a:rPr lang="en-US" sz="1800" dirty="0" smtClean="0"/>
              <a:t>Redundant </a:t>
            </a:r>
            <a:r>
              <a:rPr lang="en-US" sz="1800" dirty="0" smtClean="0"/>
              <a:t>network architecture</a:t>
            </a: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Network and </a:t>
            </a:r>
            <a:r>
              <a:rPr lang="en-US" sz="1800" dirty="0" smtClean="0"/>
              <a:t>hardware without </a:t>
            </a:r>
            <a:r>
              <a:rPr lang="en-US" sz="1800" dirty="0" smtClean="0"/>
              <a:t>a single </a:t>
            </a:r>
            <a:r>
              <a:rPr lang="en-US" sz="1800" dirty="0" smtClean="0"/>
              <a:t>point </a:t>
            </a:r>
            <a:r>
              <a:rPr lang="en-US" sz="1800" dirty="0" smtClean="0"/>
              <a:t>of failure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10">
      <a:dk1>
        <a:srgbClr val="5B7B65"/>
      </a:dk1>
      <a:lt1>
        <a:srgbClr val="FFFFFF"/>
      </a:lt1>
      <a:dk2>
        <a:srgbClr val="79C7DF"/>
      </a:dk2>
      <a:lt2>
        <a:srgbClr val="336600"/>
      </a:lt2>
      <a:accent1>
        <a:srgbClr val="00CC66"/>
      </a:accent1>
      <a:accent2>
        <a:srgbClr val="4E7050"/>
      </a:accent2>
      <a:accent3>
        <a:srgbClr val="BEE0EC"/>
      </a:accent3>
      <a:accent4>
        <a:srgbClr val="DADADA"/>
      </a:accent4>
      <a:accent5>
        <a:srgbClr val="AAE2B8"/>
      </a:accent5>
      <a:accent6>
        <a:srgbClr val="466548"/>
      </a:accent6>
      <a:hlink>
        <a:srgbClr val="FFFFCC"/>
      </a:hlink>
      <a:folHlink>
        <a:srgbClr val="9CE8A3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9">
        <a:dk1>
          <a:srgbClr val="5B7B65"/>
        </a:dk1>
        <a:lt1>
          <a:srgbClr val="FFFFFF"/>
        </a:lt1>
        <a:dk2>
          <a:srgbClr val="F9DC5F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FBEBB6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10">
        <a:dk1>
          <a:srgbClr val="5B7B65"/>
        </a:dk1>
        <a:lt1>
          <a:srgbClr val="FFFFFF"/>
        </a:lt1>
        <a:dk2>
          <a:srgbClr val="79C7DF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BEE0E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1491</TotalTime>
  <Words>943</Words>
  <Application>Microsoft Office PowerPoint</Application>
  <PresentationFormat>On-screen Show (4:3)</PresentationFormat>
  <Paragraphs>169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Verdana</vt:lpstr>
      <vt:lpstr>Arial</vt:lpstr>
      <vt:lpstr>Wingdings</vt:lpstr>
      <vt:lpstr>Globe</vt:lpstr>
      <vt:lpstr>COMMUNICATION NETWORK</vt:lpstr>
      <vt:lpstr>How Networks Impact Daily Life</vt:lpstr>
      <vt:lpstr>Data Networking Role, Components, and Challenges</vt:lpstr>
      <vt:lpstr>Network Architecture Characteristics</vt:lpstr>
      <vt:lpstr>Network Architecture Characteristics</vt:lpstr>
      <vt:lpstr>Network Architecture Characteristics</vt:lpstr>
      <vt:lpstr>Network Architecture Characteristics</vt:lpstr>
      <vt:lpstr>Network Architecture Characteristics</vt:lpstr>
      <vt:lpstr>Network Architecture Characteristics</vt:lpstr>
      <vt:lpstr>Data Networking Role, Components, and Challenges</vt:lpstr>
      <vt:lpstr>Communicating Over The Network</vt:lpstr>
      <vt:lpstr>MODEL KOMUNIKASI</vt:lpstr>
      <vt:lpstr>KOMUNIKASI DATA</vt:lpstr>
      <vt:lpstr>JARKOMDAT</vt:lpstr>
      <vt:lpstr>Kategori Jaringan [Tanenbaum]</vt:lpstr>
      <vt:lpstr> </vt:lpstr>
      <vt:lpstr>LAN</vt:lpstr>
      <vt:lpstr>MAN</vt:lpstr>
      <vt:lpstr>Contoh ilustrasi MAN</vt:lpstr>
      <vt:lpstr>WAN</vt:lpstr>
      <vt:lpstr>LAN yang terpisah secara geografis dapat dihubungkan dengan sebuah WAN</vt:lpstr>
      <vt:lpstr>Slide 22</vt:lpstr>
      <vt:lpstr>Slide 23</vt:lpstr>
      <vt:lpstr>Internetwork</vt:lpstr>
      <vt:lpstr>Slide 25</vt:lpstr>
      <vt:lpstr>Circuit Switch vs Packet Switch</vt:lpstr>
      <vt:lpstr>Slide 27</vt:lpstr>
      <vt:lpstr>Solusi??</vt:lpstr>
      <vt:lpstr>Slide 29</vt:lpstr>
      <vt:lpstr>Taksonomi Jaringan Switching</vt:lpstr>
      <vt:lpstr>Slide 31</vt:lpstr>
      <vt:lpstr>Message Switching</vt:lpstr>
      <vt:lpstr>Slide 33</vt:lpstr>
      <vt:lpstr>Circuit switching</vt:lpstr>
      <vt:lpstr>Slide 35</vt:lpstr>
      <vt:lpstr>Packet Switching</vt:lpstr>
      <vt:lpstr>Slide 37</vt:lpstr>
      <vt:lpstr>Slide 38</vt:lpstr>
      <vt:lpstr>Slide 39</vt:lpstr>
      <vt:lpstr>Slide 40</vt:lpstr>
      <vt:lpstr>Selamat Belajar</vt:lpstr>
    </vt:vector>
  </TitlesOfParts>
  <Company>Prive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Switch vs Packet Switch</dc:title>
  <dc:creator>UserXP</dc:creator>
  <cp:lastModifiedBy>Tody Ariefianto W</cp:lastModifiedBy>
  <cp:revision>66</cp:revision>
  <dcterms:created xsi:type="dcterms:W3CDTF">2012-02-13T14:47:20Z</dcterms:created>
  <dcterms:modified xsi:type="dcterms:W3CDTF">2012-09-25T01:45:57Z</dcterms:modified>
</cp:coreProperties>
</file>