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28"/>
  </p:notesMasterIdLst>
  <p:sldIdLst>
    <p:sldId id="256" r:id="rId3"/>
    <p:sldId id="257" r:id="rId4"/>
    <p:sldId id="258" r:id="rId5"/>
    <p:sldId id="261" r:id="rId6"/>
    <p:sldId id="262" r:id="rId7"/>
    <p:sldId id="263" r:id="rId8"/>
    <p:sldId id="259" r:id="rId9"/>
    <p:sldId id="260" r:id="rId10"/>
    <p:sldId id="267" r:id="rId11"/>
    <p:sldId id="264" r:id="rId12"/>
    <p:sldId id="265" r:id="rId13"/>
    <p:sldId id="268" r:id="rId14"/>
    <p:sldId id="269" r:id="rId15"/>
    <p:sldId id="270" r:id="rId16"/>
    <p:sldId id="271" r:id="rId17"/>
    <p:sldId id="272" r:id="rId18"/>
    <p:sldId id="273" r:id="rId19"/>
    <p:sldId id="274" r:id="rId20"/>
    <p:sldId id="275" r:id="rId21"/>
    <p:sldId id="276" r:id="rId22"/>
    <p:sldId id="280" r:id="rId23"/>
    <p:sldId id="277" r:id="rId24"/>
    <p:sldId id="278" r:id="rId25"/>
    <p:sldId id="279"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059" autoAdjust="0"/>
  </p:normalViewPr>
  <p:slideViewPr>
    <p:cSldViewPr snapToGrid="0">
      <p:cViewPr varScale="1">
        <p:scale>
          <a:sx n="67" d="100"/>
          <a:sy n="67" d="100"/>
        </p:scale>
        <p:origin x="85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FACE4F-4CA7-4E7F-8C7A-18D68CF2215B}" type="datetimeFigureOut">
              <a:rPr lang="id-ID" smtClean="0"/>
              <a:pPr/>
              <a:t>02/11/2016</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0559B6-5FCC-45F1-8F5D-2747A8E17090}" type="slidenum">
              <a:rPr lang="id-ID" smtClean="0"/>
              <a:pPr/>
              <a:t>‹#›</a:t>
            </a:fld>
            <a:endParaRPr lang="id-ID"/>
          </a:p>
        </p:txBody>
      </p:sp>
    </p:spTree>
    <p:extLst>
      <p:ext uri="{BB962C8B-B14F-4D97-AF65-F5344CB8AC3E}">
        <p14:creationId xmlns:p14="http://schemas.microsoft.com/office/powerpoint/2010/main" val="325439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faceb00k-log.co.cc/"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a:latin typeface="Corbel" panose="020B0503020204020204" pitchFamily="34" charset="0"/>
              </a:rPr>
              <a:t>Phishing Attack adalah suatu bentuk penipuan yang dicirikan dengan percobaan untuk mendapatkan informasi korban, seperti kata sandi dan kartu kredit, dengan menyamar sebagai orang atau bisnis yang tepercaya dalam sebuah komunikasi elektronik resmi, seperti surat elektronik atau pesan instan.</a:t>
            </a:r>
            <a:endParaRPr lang="en-US" dirty="0">
              <a:latin typeface="Corbel" panose="020B0503020204020204" pitchFamily="34" charset="0"/>
            </a:endParaRPr>
          </a:p>
          <a:p>
            <a:endParaRPr lang="en-US" b="1" dirty="0"/>
          </a:p>
        </p:txBody>
      </p:sp>
      <p:sp>
        <p:nvSpPr>
          <p:cNvPr id="4" name="Slide Number Placeholder 3"/>
          <p:cNvSpPr>
            <a:spLocks noGrp="1"/>
          </p:cNvSpPr>
          <p:nvPr>
            <p:ph type="sldNum" sz="quarter" idx="10"/>
          </p:nvPr>
        </p:nvSpPr>
        <p:spPr/>
        <p:txBody>
          <a:bodyPr/>
          <a:lstStyle/>
          <a:p>
            <a:fld id="{200559B6-5FCC-45F1-8F5D-2747A8E17090}" type="slidenum">
              <a:rPr lang="id-ID" smtClean="0"/>
              <a:pPr/>
              <a:t>3</a:t>
            </a:fld>
            <a:endParaRPr lang="id-ID"/>
          </a:p>
        </p:txBody>
      </p:sp>
    </p:spTree>
    <p:extLst>
      <p:ext uri="{BB962C8B-B14F-4D97-AF65-F5344CB8AC3E}">
        <p14:creationId xmlns:p14="http://schemas.microsoft.com/office/powerpoint/2010/main" val="2766693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baseline="0" dirty="0"/>
              <a:t>Seorang attacker utk mendapatkan informasi dari korban seperti username dan password yaitu dgn cara memancing korban untuk login melalui halaman palsu yang telah disiapkannya. Halaman palsu tsb dibuat dgn tampilan yg mirip dgn halaman aslinya, tujuannya agar korban tidak curiga. Setelah korban login, maka informasi yang dibutuhkan oleh seorang attacker tercatat dalam sebuah log. Biasanya korban akan sadar bahwa dia telah ditipu setelah mengisikan username dan password kemudian login namun tidak dapat masuk ke akun yang dituju, justru malah terdirect ke halaman lain.</a:t>
            </a:r>
          </a:p>
          <a:p>
            <a:endParaRPr lang="id-ID" baseline="0" dirty="0"/>
          </a:p>
        </p:txBody>
      </p:sp>
      <p:sp>
        <p:nvSpPr>
          <p:cNvPr id="4" name="Slide Number Placeholder 3"/>
          <p:cNvSpPr>
            <a:spLocks noGrp="1"/>
          </p:cNvSpPr>
          <p:nvPr>
            <p:ph type="sldNum" sz="quarter" idx="10"/>
          </p:nvPr>
        </p:nvSpPr>
        <p:spPr/>
        <p:txBody>
          <a:bodyPr/>
          <a:lstStyle/>
          <a:p>
            <a:fld id="{200559B6-5FCC-45F1-8F5D-2747A8E17090}" type="slidenum">
              <a:rPr lang="id-ID" smtClean="0"/>
              <a:pPr/>
              <a:t>4</a:t>
            </a:fld>
            <a:endParaRPr lang="id-ID"/>
          </a:p>
        </p:txBody>
      </p:sp>
    </p:spTree>
    <p:extLst>
      <p:ext uri="{BB962C8B-B14F-4D97-AF65-F5344CB8AC3E}">
        <p14:creationId xmlns:p14="http://schemas.microsoft.com/office/powerpoint/2010/main" val="482374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a:t>Sebagai contoh halaman login facebook tsb,</a:t>
            </a:r>
            <a:r>
              <a:rPr lang="id-ID" baseline="0" dirty="0"/>
              <a:t> apabila diperhatikan sepintas tidak ada perbedaan dgn tampilan web facebook resmi, namun apabila dilihat url dari halaman website tsb bukanlah facebook.com, melainkan url lain buatan si hacker, jadi apabila kita login pada web tsb tanpa mengecek url nya benar atau tidak maka akun kita akan terkena hack.</a:t>
            </a:r>
            <a:endParaRPr lang="id-ID" dirty="0"/>
          </a:p>
        </p:txBody>
      </p:sp>
      <p:sp>
        <p:nvSpPr>
          <p:cNvPr id="4" name="Slide Number Placeholder 3"/>
          <p:cNvSpPr>
            <a:spLocks noGrp="1"/>
          </p:cNvSpPr>
          <p:nvPr>
            <p:ph type="sldNum" sz="quarter" idx="10"/>
          </p:nvPr>
        </p:nvSpPr>
        <p:spPr/>
        <p:txBody>
          <a:bodyPr/>
          <a:lstStyle/>
          <a:p>
            <a:fld id="{200559B6-5FCC-45F1-8F5D-2747A8E17090}" type="slidenum">
              <a:rPr lang="id-ID" smtClean="0"/>
              <a:pPr/>
              <a:t>7</a:t>
            </a:fld>
            <a:endParaRPr lang="id-ID"/>
          </a:p>
        </p:txBody>
      </p:sp>
    </p:spTree>
    <p:extLst>
      <p:ext uri="{BB962C8B-B14F-4D97-AF65-F5344CB8AC3E}">
        <p14:creationId xmlns:p14="http://schemas.microsoft.com/office/powerpoint/2010/main" val="3751823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Learnability	</a:t>
            </a:r>
            <a:r>
              <a:rPr lang="en-US" baseline="0" dirty="0"/>
              <a:t>: </a:t>
            </a:r>
            <a:r>
              <a:rPr lang="en-US" sz="1200" b="0" i="0" kern="1200" dirty="0" err="1">
                <a:solidFill>
                  <a:schemeClr val="tx1"/>
                </a:solidFill>
                <a:effectLst/>
                <a:latin typeface="+mn-lt"/>
                <a:ea typeface="+mn-ea"/>
                <a:cs typeface="+mn-cs"/>
              </a:rPr>
              <a:t>Seseorang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pengguna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pemula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mampu</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mempelajari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sistem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dan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memanfaatkan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sistem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secara</a:t>
            </a:r>
            <a:r>
              <a:rPr lang="en-US" sz="1200" b="0" i="0" kern="1200" dirty="0">
                <a:solidFill>
                  <a:schemeClr val="tx1"/>
                </a:solidFill>
                <a:effectLst/>
                <a:latin typeface="+mn-lt"/>
                <a:ea typeface="+mn-ea"/>
                <a:cs typeface="+mn-cs"/>
              </a:rPr>
              <a:t> optimal.</a:t>
            </a:r>
          </a:p>
          <a:p>
            <a:pPr marL="228600" indent="-228600">
              <a:buAutoNum type="arabicPeriod"/>
            </a:pPr>
            <a:r>
              <a:rPr lang="en-US" sz="1200" b="0" i="0" kern="1200" dirty="0">
                <a:solidFill>
                  <a:schemeClr val="tx1"/>
                </a:solidFill>
                <a:effectLst/>
                <a:latin typeface="+mn-lt"/>
                <a:ea typeface="+mn-ea"/>
                <a:cs typeface="+mn-cs"/>
              </a:rPr>
              <a:t>Flexibility</a:t>
            </a:r>
            <a:r>
              <a:rPr lang="en-US" sz="1200" b="0" i="0" kern="1200" baseline="0" dirty="0">
                <a:solidFill>
                  <a:schemeClr val="tx1"/>
                </a:solidFill>
                <a:effectLst/>
                <a:latin typeface="+mn-lt"/>
                <a:ea typeface="+mn-ea"/>
                <a:cs typeface="+mn-cs"/>
              </a:rPr>
              <a:t>		: </a:t>
            </a:r>
            <a:r>
              <a:rPr lang="en-US" sz="1200" b="0" i="0" kern="1200" dirty="0" err="1">
                <a:solidFill>
                  <a:schemeClr val="tx1"/>
                </a:solidFill>
                <a:effectLst/>
                <a:latin typeface="+mn-lt"/>
                <a:ea typeface="+mn-ea"/>
                <a:cs typeface="+mn-cs"/>
              </a:rPr>
              <a:t>Sebuah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sistem</a:t>
            </a:r>
            <a:r>
              <a:rPr lang="en-US" sz="1200" b="0" i="0" kern="1200" dirty="0">
                <a:solidFill>
                  <a:schemeClr val="tx1"/>
                </a:solidFill>
                <a:effectLst/>
                <a:latin typeface="+mn-lt"/>
                <a:ea typeface="+mn-ea"/>
                <a:cs typeface="+mn-cs"/>
              </a:rPr>
              <a:t> yang </a:t>
            </a:r>
            <a:r>
              <a:rPr lang="en-US" sz="1200" b="0" i="0" kern="1200" dirty="0" err="1">
                <a:solidFill>
                  <a:schemeClr val="tx1"/>
                </a:solidFill>
                <a:effectLst/>
                <a:latin typeface="+mn-lt"/>
                <a:ea typeface="+mn-ea"/>
                <a:cs typeface="+mn-cs"/>
              </a:rPr>
              <a:t>dianggap</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memnuhi</a:t>
            </a:r>
            <a:r>
              <a:rPr lang="en-US" sz="1200" b="0" i="0" kern="1200" dirty="0">
                <a:solidFill>
                  <a:schemeClr val="tx1"/>
                </a:solidFill>
                <a:effectLst/>
                <a:latin typeface="+mn-lt"/>
                <a:ea typeface="+mn-ea"/>
                <a:cs typeface="+mn-cs"/>
              </a:rPr>
              <a:t> usability, </a:t>
            </a:r>
            <a:r>
              <a:rPr lang="en-US" sz="1200" b="0" i="0" kern="1200" dirty="0" err="1">
                <a:solidFill>
                  <a:schemeClr val="tx1"/>
                </a:solidFill>
                <a:effectLst/>
                <a:latin typeface="+mn-lt"/>
                <a:ea typeface="+mn-ea"/>
                <a:cs typeface="+mn-cs"/>
              </a:rPr>
              <a:t>diharapkan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dapat</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dioperasikan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dengan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prosedur</a:t>
            </a:r>
            <a:r>
              <a:rPr lang="en-US" sz="1200" b="0" i="0" kern="1200" dirty="0">
                <a:solidFill>
                  <a:schemeClr val="tx1"/>
                </a:solidFill>
                <a:effectLst/>
                <a:latin typeface="+mn-lt"/>
                <a:ea typeface="+mn-ea"/>
                <a:cs typeface="+mn-cs"/>
              </a:rPr>
              <a:t> yang </a:t>
            </a:r>
            <a:r>
              <a:rPr lang="en-US" sz="1200" b="0" i="0" kern="1200" dirty="0" err="1">
                <a:solidFill>
                  <a:schemeClr val="tx1"/>
                </a:solidFill>
                <a:effectLst/>
                <a:latin typeface="+mn-lt"/>
                <a:ea typeface="+mn-ea"/>
                <a:cs typeface="+mn-cs"/>
              </a:rPr>
              <a:t>tidak</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kaku</a:t>
            </a:r>
            <a:r>
              <a:rPr lang="en-US" sz="1200" b="0" i="0" kern="1200" dirty="0">
                <a:solidFill>
                  <a:schemeClr val="tx1"/>
                </a:solidFill>
                <a:effectLst/>
                <a:latin typeface="+mn-lt"/>
                <a:ea typeface="+mn-ea"/>
                <a:cs typeface="+mn-cs"/>
              </a:rPr>
              <a:t>.</a:t>
            </a:r>
          </a:p>
          <a:p>
            <a:pPr marL="228600" indent="-228600">
              <a:buAutoNum type="arabicPeriod"/>
            </a:pPr>
            <a:r>
              <a:rPr lang="en-US" sz="1200" b="0" i="0" kern="1200" dirty="0">
                <a:solidFill>
                  <a:schemeClr val="tx1"/>
                </a:solidFill>
                <a:effectLst/>
                <a:latin typeface="+mn-lt"/>
                <a:ea typeface="+mn-ea"/>
                <a:cs typeface="+mn-cs"/>
              </a:rPr>
              <a:t>Robustness	:</a:t>
            </a:r>
            <a:r>
              <a:rPr lang="en-US" sz="1200" b="0" i="0" kern="1200" baseline="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Prinsip</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ini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diartikan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sebagai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kehandalan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sebuah</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sistem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dalam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mencapai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tujuan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khususnya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dari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sudut</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pandang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pengguna</a:t>
            </a:r>
            <a:endParaRPr lang="en-US" dirty="0"/>
          </a:p>
        </p:txBody>
      </p:sp>
      <p:sp>
        <p:nvSpPr>
          <p:cNvPr id="4" name="Slide Number Placeholder 3"/>
          <p:cNvSpPr>
            <a:spLocks noGrp="1"/>
          </p:cNvSpPr>
          <p:nvPr>
            <p:ph type="sldNum" sz="quarter" idx="10"/>
          </p:nvPr>
        </p:nvSpPr>
        <p:spPr/>
        <p:txBody>
          <a:bodyPr/>
          <a:lstStyle/>
          <a:p>
            <a:fld id="{200559B6-5FCC-45F1-8F5D-2747A8E17090}" type="slidenum">
              <a:rPr lang="id-ID" smtClean="0"/>
              <a:pPr/>
              <a:t>11</a:t>
            </a:fld>
            <a:endParaRPr lang="id-ID"/>
          </a:p>
        </p:txBody>
      </p:sp>
    </p:spTree>
    <p:extLst>
      <p:ext uri="{BB962C8B-B14F-4D97-AF65-F5344CB8AC3E}">
        <p14:creationId xmlns:p14="http://schemas.microsoft.com/office/powerpoint/2010/main" val="2622438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Topologi</a:t>
            </a:r>
            <a:r>
              <a:rPr lang="en-US" dirty="0"/>
              <a:t> </a:t>
            </a:r>
            <a:r>
              <a:rPr lang="en-US" dirty="0" err="1"/>
              <a:t>jaringan</a:t>
            </a:r>
            <a:r>
              <a:rPr lang="en-US" dirty="0"/>
              <a:t> </a:t>
            </a:r>
            <a:r>
              <a:rPr lang="en-US" dirty="0" err="1"/>
              <a:t>komputer</a:t>
            </a:r>
            <a:r>
              <a:rPr lang="en-US" dirty="0"/>
              <a:t> </a:t>
            </a:r>
            <a:r>
              <a:rPr lang="en-US" dirty="0" err="1"/>
              <a:t>memiliki</a:t>
            </a:r>
            <a:r>
              <a:rPr lang="en-US" dirty="0"/>
              <a:t> </a:t>
            </a:r>
            <a:r>
              <a:rPr lang="en-US" dirty="0" err="1"/>
              <a:t>peranan</a:t>
            </a:r>
            <a:r>
              <a:rPr lang="en-US" dirty="0"/>
              <a:t> yang </a:t>
            </a:r>
            <a:r>
              <a:rPr lang="en-US" dirty="0" err="1"/>
              <a:t>sangat</a:t>
            </a:r>
            <a:r>
              <a:rPr lang="en-US" dirty="0"/>
              <a:t> </a:t>
            </a:r>
            <a:r>
              <a:rPr lang="en-US" dirty="0" err="1"/>
              <a:t>penting</a:t>
            </a:r>
            <a:r>
              <a:rPr lang="en-US" dirty="0"/>
              <a:t> </a:t>
            </a:r>
            <a:r>
              <a:rPr lang="en-US" dirty="0" err="1"/>
              <a:t>dalam</a:t>
            </a:r>
            <a:r>
              <a:rPr lang="en-US" dirty="0"/>
              <a:t> </a:t>
            </a:r>
            <a:r>
              <a:rPr lang="en-US" dirty="0" err="1"/>
              <a:t>keamanan</a:t>
            </a:r>
            <a:r>
              <a:rPr lang="en-US" dirty="0"/>
              <a:t> </a:t>
            </a:r>
            <a:r>
              <a:rPr lang="en-US" dirty="0" err="1"/>
              <a:t>jaringan</a:t>
            </a:r>
            <a:r>
              <a:rPr lang="en-US" dirty="0"/>
              <a:t> </a:t>
            </a:r>
            <a:r>
              <a:rPr lang="en-US" dirty="0" err="1"/>
              <a:t>komputer</a:t>
            </a:r>
            <a:r>
              <a:rPr lang="en-US" dirty="0"/>
              <a:t>. </a:t>
            </a:r>
            <a:r>
              <a:rPr lang="en-US" dirty="0" err="1"/>
              <a:t>Metode</a:t>
            </a:r>
            <a:r>
              <a:rPr lang="en-US" dirty="0"/>
              <a:t> </a:t>
            </a:r>
            <a:r>
              <a:rPr lang="en-US" dirty="0" err="1"/>
              <a:t>keamanan</a:t>
            </a:r>
            <a:r>
              <a:rPr lang="en-US" dirty="0"/>
              <a:t> yang </a:t>
            </a:r>
            <a:r>
              <a:rPr lang="en-US" dirty="0" err="1"/>
              <a:t>diterapkan</a:t>
            </a:r>
            <a:r>
              <a:rPr lang="en-US" dirty="0"/>
              <a:t> </a:t>
            </a:r>
            <a:r>
              <a:rPr lang="en-US" dirty="0" err="1"/>
              <a:t>pada</a:t>
            </a:r>
            <a:r>
              <a:rPr lang="en-US" dirty="0"/>
              <a:t> </a:t>
            </a:r>
            <a:r>
              <a:rPr lang="en-US" dirty="0" err="1"/>
              <a:t>setiap</a:t>
            </a:r>
            <a:r>
              <a:rPr lang="en-US" dirty="0"/>
              <a:t> </a:t>
            </a:r>
            <a:r>
              <a:rPr lang="en-US" dirty="0" err="1"/>
              <a:t>kelompok</a:t>
            </a:r>
            <a:r>
              <a:rPr lang="en-US" dirty="0"/>
              <a:t> </a:t>
            </a:r>
            <a:r>
              <a:rPr lang="en-US" dirty="0" err="1"/>
              <a:t>jaringan</a:t>
            </a:r>
            <a:r>
              <a:rPr lang="en-US" dirty="0"/>
              <a:t> </a:t>
            </a:r>
            <a:r>
              <a:rPr lang="en-US" dirty="0" err="1"/>
              <a:t>komputer</a:t>
            </a:r>
            <a:r>
              <a:rPr lang="en-US" dirty="0"/>
              <a:t> </a:t>
            </a:r>
            <a:r>
              <a:rPr lang="en-US" dirty="0" err="1"/>
              <a:t>juga</a:t>
            </a:r>
            <a:r>
              <a:rPr lang="en-US" dirty="0"/>
              <a:t> </a:t>
            </a:r>
            <a:r>
              <a:rPr lang="en-US" dirty="0" err="1"/>
              <a:t>dapat</a:t>
            </a:r>
            <a:r>
              <a:rPr lang="en-US" dirty="0"/>
              <a:t> </a:t>
            </a:r>
            <a:r>
              <a:rPr lang="en-US" dirty="0" err="1"/>
              <a:t>berbeda</a:t>
            </a:r>
            <a:r>
              <a:rPr lang="en-US" dirty="0"/>
              <a:t> </a:t>
            </a:r>
          </a:p>
        </p:txBody>
      </p:sp>
      <p:sp>
        <p:nvSpPr>
          <p:cNvPr id="4" name="Slide Number Placeholder 3"/>
          <p:cNvSpPr>
            <a:spLocks noGrp="1"/>
          </p:cNvSpPr>
          <p:nvPr>
            <p:ph type="sldNum" sz="quarter" idx="10"/>
          </p:nvPr>
        </p:nvSpPr>
        <p:spPr/>
        <p:txBody>
          <a:bodyPr/>
          <a:lstStyle/>
          <a:p>
            <a:fld id="{34B125F7-FDE6-4D6C-B142-BAB6D0A94BA7}"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B125F7-FDE6-4D6C-B142-BAB6D0A94BA7}"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Sebuah</a:t>
            </a:r>
            <a:r>
              <a:rPr lang="en-US" dirty="0"/>
              <a:t> </a:t>
            </a:r>
            <a:r>
              <a:rPr lang="en-US" dirty="0" err="1"/>
              <a:t>Sertifikat</a:t>
            </a:r>
            <a:r>
              <a:rPr lang="en-US" dirty="0"/>
              <a:t> SSL </a:t>
            </a:r>
            <a:r>
              <a:rPr lang="en-US" dirty="0" err="1"/>
              <a:t>akan</a:t>
            </a:r>
            <a:r>
              <a:rPr lang="en-US" dirty="0"/>
              <a:t> </a:t>
            </a:r>
            <a:r>
              <a:rPr lang="en-US" dirty="0" err="1"/>
              <a:t>membantu</a:t>
            </a:r>
            <a:r>
              <a:rPr lang="en-US" dirty="0"/>
              <a:t> </a:t>
            </a:r>
            <a:r>
              <a:rPr lang="en-US" dirty="0" err="1"/>
              <a:t>Anda</a:t>
            </a:r>
            <a:r>
              <a:rPr lang="en-US" dirty="0"/>
              <a:t> </a:t>
            </a:r>
            <a:r>
              <a:rPr lang="en-US" dirty="0" err="1"/>
              <a:t>dalam</a:t>
            </a:r>
            <a:r>
              <a:rPr lang="en-US" dirty="0"/>
              <a:t> </a:t>
            </a:r>
            <a:r>
              <a:rPr lang="en-US" dirty="0" err="1"/>
              <a:t>mengamankan</a:t>
            </a:r>
            <a:r>
              <a:rPr lang="en-US" dirty="0"/>
              <a:t> </a:t>
            </a:r>
            <a:r>
              <a:rPr lang="en-US" dirty="0" err="1"/>
              <a:t>transmisi</a:t>
            </a:r>
            <a:r>
              <a:rPr lang="en-US" dirty="0"/>
              <a:t> data </a:t>
            </a:r>
            <a:r>
              <a:rPr lang="en-US" dirty="0" err="1"/>
              <a:t>seperti</a:t>
            </a:r>
            <a:r>
              <a:rPr lang="en-US" dirty="0"/>
              <a:t> </a:t>
            </a:r>
            <a:r>
              <a:rPr lang="en-US" dirty="0" err="1"/>
              <a:t>kartu</a:t>
            </a:r>
            <a:r>
              <a:rPr lang="en-US" dirty="0"/>
              <a:t> </a:t>
            </a:r>
            <a:r>
              <a:rPr lang="en-US" dirty="0" err="1"/>
              <a:t>kredit</a:t>
            </a:r>
            <a:r>
              <a:rPr lang="en-US" dirty="0"/>
              <a:t>, username </a:t>
            </a:r>
            <a:r>
              <a:rPr lang="en-US" dirty="0" err="1"/>
              <a:t>dan</a:t>
            </a:r>
            <a:r>
              <a:rPr lang="en-US" dirty="0"/>
              <a:t> password, </a:t>
            </a:r>
            <a:r>
              <a:rPr lang="en-US" dirty="0" err="1"/>
              <a:t>melalui</a:t>
            </a:r>
            <a:r>
              <a:rPr lang="en-US" dirty="0"/>
              <a:t> </a:t>
            </a:r>
            <a:r>
              <a:rPr lang="en-US" dirty="0" err="1"/>
              <a:t>kekuatan</a:t>
            </a:r>
            <a:r>
              <a:rPr lang="en-US" dirty="0"/>
              <a:t> </a:t>
            </a:r>
            <a:r>
              <a:rPr lang="en-US" dirty="0" err="1"/>
              <a:t>dari</a:t>
            </a:r>
            <a:r>
              <a:rPr lang="en-US" dirty="0"/>
              <a:t> </a:t>
            </a:r>
            <a:r>
              <a:rPr lang="en-US" dirty="0" err="1"/>
              <a:t>proses</a:t>
            </a:r>
            <a:r>
              <a:rPr lang="en-US" dirty="0"/>
              <a:t> </a:t>
            </a:r>
            <a:r>
              <a:rPr lang="en-US" dirty="0" err="1"/>
              <a:t>enkripsi</a:t>
            </a:r>
            <a:r>
              <a:rPr lang="en-US" dirty="0"/>
              <a:t> yang </a:t>
            </a:r>
            <a:r>
              <a:rPr lang="en-US" dirty="0" err="1"/>
              <a:t>sangat</a:t>
            </a:r>
            <a:r>
              <a:rPr lang="en-US" dirty="0"/>
              <a:t> </a:t>
            </a:r>
            <a:r>
              <a:rPr lang="en-US" dirty="0" err="1"/>
              <a:t>kuat</a:t>
            </a:r>
            <a:r>
              <a:rPr lang="en-US" dirty="0"/>
              <a:t>.</a:t>
            </a:r>
          </a:p>
          <a:p>
            <a:endParaRPr lang="en-US" b="1" dirty="0"/>
          </a:p>
        </p:txBody>
      </p:sp>
      <p:sp>
        <p:nvSpPr>
          <p:cNvPr id="4" name="Slide Number Placeholder 3"/>
          <p:cNvSpPr>
            <a:spLocks noGrp="1"/>
          </p:cNvSpPr>
          <p:nvPr>
            <p:ph type="sldNum" sz="quarter" idx="10"/>
          </p:nvPr>
        </p:nvSpPr>
        <p:spPr/>
        <p:txBody>
          <a:bodyPr/>
          <a:lstStyle/>
          <a:p>
            <a:fld id="{34B125F7-FDE6-4D6C-B142-BAB6D0A94BA7}"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Apabila</a:t>
            </a:r>
            <a:r>
              <a:rPr lang="en-US" dirty="0"/>
              <a:t> </a:t>
            </a:r>
            <a:r>
              <a:rPr lang="en-US" dirty="0" err="1"/>
              <a:t>pengguna</a:t>
            </a:r>
            <a:r>
              <a:rPr lang="en-US" dirty="0"/>
              <a:t> internet </a:t>
            </a:r>
            <a:r>
              <a:rPr lang="en-US" dirty="0" err="1"/>
              <a:t>mengunjungi</a:t>
            </a:r>
            <a:r>
              <a:rPr lang="en-US" dirty="0"/>
              <a:t> website yang </a:t>
            </a:r>
            <a:r>
              <a:rPr lang="en-US" dirty="0" err="1"/>
              <a:t>telah</a:t>
            </a:r>
            <a:r>
              <a:rPr lang="en-US" dirty="0"/>
              <a:t> </a:t>
            </a:r>
            <a:r>
              <a:rPr lang="en-US" dirty="0" err="1"/>
              <a:t>diberi</a:t>
            </a:r>
            <a:r>
              <a:rPr lang="en-US" dirty="0"/>
              <a:t> </a:t>
            </a:r>
            <a:r>
              <a:rPr lang="en-US" dirty="0" err="1"/>
              <a:t>pengamanan</a:t>
            </a:r>
            <a:r>
              <a:rPr lang="en-US" dirty="0"/>
              <a:t>, server </a:t>
            </a:r>
            <a:r>
              <a:rPr lang="en-US" dirty="0" err="1"/>
              <a:t>akan</a:t>
            </a:r>
            <a:r>
              <a:rPr lang="en-US" dirty="0"/>
              <a:t> </a:t>
            </a:r>
            <a:r>
              <a:rPr lang="en-US" dirty="0" err="1"/>
              <a:t>berbagi</a:t>
            </a:r>
            <a:r>
              <a:rPr lang="en-US" dirty="0"/>
              <a:t> </a:t>
            </a:r>
            <a:r>
              <a:rPr lang="en-US" dirty="0" err="1"/>
              <a:t>kunci</a:t>
            </a:r>
            <a:r>
              <a:rPr lang="en-US" dirty="0"/>
              <a:t> public (public key) </a:t>
            </a:r>
            <a:r>
              <a:rPr lang="en-US" dirty="0" err="1"/>
              <a:t>dengan</a:t>
            </a:r>
            <a:r>
              <a:rPr lang="en-US" dirty="0"/>
              <a:t> </a:t>
            </a:r>
            <a:r>
              <a:rPr lang="en-US" dirty="0" err="1"/>
              <a:t>pengguna</a:t>
            </a:r>
            <a:r>
              <a:rPr lang="en-US" dirty="0"/>
              <a:t> </a:t>
            </a:r>
            <a:r>
              <a:rPr lang="en-US" dirty="0" err="1"/>
              <a:t>untuk</a:t>
            </a:r>
            <a:r>
              <a:rPr lang="en-US" dirty="0"/>
              <a:t> </a:t>
            </a:r>
            <a:r>
              <a:rPr lang="en-US" dirty="0" err="1"/>
              <a:t>membuat</a:t>
            </a:r>
            <a:r>
              <a:rPr lang="en-US" dirty="0"/>
              <a:t> </a:t>
            </a:r>
            <a:r>
              <a:rPr lang="en-US" dirty="0" err="1"/>
              <a:t>lapisan</a:t>
            </a:r>
            <a:r>
              <a:rPr lang="en-US" dirty="0"/>
              <a:t> </a:t>
            </a:r>
            <a:r>
              <a:rPr lang="en-US" dirty="0" err="1"/>
              <a:t>enkripsi</a:t>
            </a:r>
            <a:r>
              <a:rPr lang="en-US" dirty="0"/>
              <a:t> yang </a:t>
            </a:r>
            <a:r>
              <a:rPr lang="en-US" dirty="0" err="1"/>
              <a:t>kuat</a:t>
            </a:r>
            <a:r>
              <a:rPr lang="en-US" dirty="0"/>
              <a:t> </a:t>
            </a:r>
            <a:r>
              <a:rPr lang="en-US" dirty="0" err="1"/>
              <a:t>serta</a:t>
            </a:r>
            <a:r>
              <a:rPr lang="en-US" dirty="0"/>
              <a:t> </a:t>
            </a:r>
            <a:r>
              <a:rPr lang="en-US" dirty="0" err="1"/>
              <a:t>sebuah</a:t>
            </a:r>
            <a:r>
              <a:rPr lang="en-US" dirty="0"/>
              <a:t> </a:t>
            </a:r>
            <a:r>
              <a:rPr lang="en-US" dirty="0" err="1"/>
              <a:t>sesi</a:t>
            </a:r>
            <a:r>
              <a:rPr lang="en-US" dirty="0"/>
              <a:t> </a:t>
            </a:r>
            <a:r>
              <a:rPr lang="en-US" dirty="0" err="1"/>
              <a:t>kunci</a:t>
            </a:r>
            <a:r>
              <a:rPr lang="en-US" dirty="0"/>
              <a:t> yang </a:t>
            </a:r>
            <a:r>
              <a:rPr lang="en-US" dirty="0" err="1"/>
              <a:t>unik</a:t>
            </a:r>
            <a:r>
              <a:rPr lang="en-US" dirty="0"/>
              <a:t> (unique session key). </a:t>
            </a:r>
            <a:r>
              <a:rPr lang="en-US" dirty="0" err="1"/>
              <a:t>Kemudian</a:t>
            </a:r>
            <a:r>
              <a:rPr lang="en-US" dirty="0"/>
              <a:t> </a:t>
            </a:r>
            <a:r>
              <a:rPr lang="en-US" dirty="0" err="1"/>
              <a:t>mesin</a:t>
            </a:r>
            <a:r>
              <a:rPr lang="en-US" dirty="0"/>
              <a:t> </a:t>
            </a:r>
            <a:r>
              <a:rPr lang="en-US" dirty="0" err="1"/>
              <a:t>para</a:t>
            </a:r>
            <a:r>
              <a:rPr lang="en-US" dirty="0"/>
              <a:t> </a:t>
            </a:r>
            <a:r>
              <a:rPr lang="en-US" dirty="0" err="1"/>
              <a:t>pengguna</a:t>
            </a:r>
            <a:r>
              <a:rPr lang="en-US" dirty="0"/>
              <a:t> </a:t>
            </a:r>
            <a:r>
              <a:rPr lang="en-US" dirty="0" err="1"/>
              <a:t>melalui</a:t>
            </a:r>
            <a:r>
              <a:rPr lang="en-US" dirty="0"/>
              <a:t> browser </a:t>
            </a:r>
            <a:r>
              <a:rPr lang="en-US" dirty="0" err="1"/>
              <a:t>akan</a:t>
            </a:r>
            <a:r>
              <a:rPr lang="en-US" dirty="0"/>
              <a:t> </a:t>
            </a:r>
            <a:r>
              <a:rPr lang="en-US" dirty="0" err="1"/>
              <a:t>mengkonfirmasi</a:t>
            </a:r>
            <a:r>
              <a:rPr lang="en-US" dirty="0"/>
              <a:t> </a:t>
            </a:r>
            <a:r>
              <a:rPr lang="en-US" dirty="0" err="1"/>
              <a:t>bahwa</a:t>
            </a:r>
            <a:r>
              <a:rPr lang="en-US" dirty="0"/>
              <a:t> </a:t>
            </a:r>
            <a:r>
              <a:rPr lang="en-US" dirty="0" err="1"/>
              <a:t>plaftorm</a:t>
            </a:r>
            <a:r>
              <a:rPr lang="en-US" dirty="0"/>
              <a:t> yang </a:t>
            </a:r>
            <a:r>
              <a:rPr lang="en-US" dirty="0" err="1"/>
              <a:t>sedang</a:t>
            </a:r>
            <a:r>
              <a:rPr lang="en-US" dirty="0"/>
              <a:t> </a:t>
            </a:r>
            <a:r>
              <a:rPr lang="en-US" dirty="0" err="1"/>
              <a:t>mereka</a:t>
            </a:r>
            <a:r>
              <a:rPr lang="en-US" dirty="0"/>
              <a:t> </a:t>
            </a:r>
            <a:r>
              <a:rPr lang="en-US" dirty="0" err="1"/>
              <a:t>gunakan</a:t>
            </a:r>
            <a:r>
              <a:rPr lang="en-US" dirty="0"/>
              <a:t> </a:t>
            </a:r>
            <a:r>
              <a:rPr lang="en-US" dirty="0" err="1"/>
              <a:t>telah</a:t>
            </a:r>
            <a:r>
              <a:rPr lang="en-US" dirty="0"/>
              <a:t> </a:t>
            </a:r>
            <a:r>
              <a:rPr lang="en-US" dirty="0" err="1"/>
              <a:t>terjalin</a:t>
            </a:r>
            <a:r>
              <a:rPr lang="en-US" dirty="0"/>
              <a:t> </a:t>
            </a:r>
            <a:r>
              <a:rPr lang="en-US" dirty="0" err="1"/>
              <a:t>kepercayaan</a:t>
            </a:r>
            <a:r>
              <a:rPr lang="en-US" dirty="0"/>
              <a:t> </a:t>
            </a:r>
            <a:r>
              <a:rPr lang="en-US" dirty="0" err="1"/>
              <a:t>terhadap</a:t>
            </a:r>
            <a:r>
              <a:rPr lang="en-US" dirty="0"/>
              <a:t> </a:t>
            </a:r>
            <a:r>
              <a:rPr lang="en-US" dirty="0" err="1"/>
              <a:t>hubungan</a:t>
            </a:r>
            <a:r>
              <a:rPr lang="en-US" dirty="0"/>
              <a:t> </a:t>
            </a:r>
            <a:r>
              <a:rPr lang="en-US" dirty="0" err="1"/>
              <a:t>antar</a:t>
            </a:r>
            <a:r>
              <a:rPr lang="en-US" dirty="0"/>
              <a:t> </a:t>
            </a:r>
            <a:r>
              <a:rPr lang="en-US" dirty="0" err="1"/>
              <a:t>mesin</a:t>
            </a:r>
            <a:r>
              <a:rPr lang="en-US" dirty="0"/>
              <a:t> server website </a:t>
            </a:r>
            <a:r>
              <a:rPr lang="en-US" dirty="0" err="1"/>
              <a:t>dan</a:t>
            </a:r>
            <a:r>
              <a:rPr lang="en-US" dirty="0"/>
              <a:t> </a:t>
            </a:r>
            <a:r>
              <a:rPr lang="en-US" dirty="0" err="1"/>
              <a:t>komputer</a:t>
            </a:r>
            <a:r>
              <a:rPr lang="en-US" dirty="0"/>
              <a:t> </a:t>
            </a:r>
            <a:r>
              <a:rPr lang="en-US" dirty="0" err="1"/>
              <a:t>pengguna</a:t>
            </a:r>
            <a:r>
              <a:rPr lang="en-US" dirty="0"/>
              <a:t> </a:t>
            </a:r>
            <a:r>
              <a:rPr lang="en-US" dirty="0" err="1"/>
              <a:t>dan</a:t>
            </a:r>
            <a:r>
              <a:rPr lang="en-US" dirty="0"/>
              <a:t> </a:t>
            </a:r>
            <a:r>
              <a:rPr lang="en-US" dirty="0" err="1"/>
              <a:t>telah</a:t>
            </a:r>
            <a:r>
              <a:rPr lang="en-US" dirty="0"/>
              <a:t> </a:t>
            </a:r>
            <a:r>
              <a:rPr lang="en-US" dirty="0" err="1"/>
              <a:t>diverifikasi</a:t>
            </a:r>
            <a:r>
              <a:rPr lang="en-US" dirty="0"/>
              <a:t> </a:t>
            </a:r>
            <a:r>
              <a:rPr lang="en-US" dirty="0" err="1"/>
              <a:t>oleh</a:t>
            </a:r>
            <a:r>
              <a:rPr lang="en-US" dirty="0"/>
              <a:t> </a:t>
            </a:r>
            <a:r>
              <a:rPr lang="en-US" dirty="0" err="1"/>
              <a:t>penerbit</a:t>
            </a:r>
            <a:r>
              <a:rPr lang="en-US" dirty="0"/>
              <a:t> </a:t>
            </a:r>
            <a:r>
              <a:rPr lang="en-US" dirty="0" err="1"/>
              <a:t>Sertifikat</a:t>
            </a:r>
            <a:r>
              <a:rPr lang="en-US" dirty="0"/>
              <a:t> SSL. </a:t>
            </a:r>
            <a:r>
              <a:rPr lang="en-US" dirty="0" err="1"/>
              <a:t>Proses</a:t>
            </a:r>
            <a:r>
              <a:rPr lang="en-US" dirty="0"/>
              <a:t> </a:t>
            </a:r>
            <a:r>
              <a:rPr lang="en-US" dirty="0" err="1"/>
              <a:t>ini</a:t>
            </a:r>
            <a:r>
              <a:rPr lang="en-US" dirty="0"/>
              <a:t> </a:t>
            </a:r>
            <a:r>
              <a:rPr lang="en-US" dirty="0" err="1"/>
              <a:t>dikenal</a:t>
            </a:r>
            <a:r>
              <a:rPr lang="en-US" dirty="0"/>
              <a:t> </a:t>
            </a:r>
            <a:r>
              <a:rPr lang="en-US" dirty="0" err="1"/>
              <a:t>sebagai</a:t>
            </a:r>
            <a:r>
              <a:rPr lang="en-US" dirty="0"/>
              <a:t> "</a:t>
            </a:r>
            <a:r>
              <a:rPr lang="en-US" dirty="0" err="1"/>
              <a:t>Jabat</a:t>
            </a:r>
            <a:r>
              <a:rPr lang="en-US" dirty="0"/>
              <a:t> </a:t>
            </a:r>
            <a:r>
              <a:rPr lang="en-US" dirty="0" err="1"/>
              <a:t>tangan</a:t>
            </a:r>
            <a:r>
              <a:rPr lang="en-US" dirty="0"/>
              <a:t> SSL" (SSL Handshake) </a:t>
            </a:r>
            <a:r>
              <a:rPr lang="en-US" dirty="0" err="1"/>
              <a:t>dan</a:t>
            </a:r>
            <a:r>
              <a:rPr lang="en-US" dirty="0"/>
              <a:t> </a:t>
            </a:r>
            <a:r>
              <a:rPr lang="en-US" dirty="0" err="1"/>
              <a:t>kemudian</a:t>
            </a:r>
            <a:r>
              <a:rPr lang="en-US" dirty="0"/>
              <a:t> </a:t>
            </a:r>
            <a:r>
              <a:rPr lang="en-US" dirty="0" err="1"/>
              <a:t>dimulailah</a:t>
            </a:r>
            <a:r>
              <a:rPr lang="en-US" dirty="0"/>
              <a:t> </a:t>
            </a:r>
            <a:r>
              <a:rPr lang="en-US" dirty="0" err="1"/>
              <a:t>sesi</a:t>
            </a:r>
            <a:r>
              <a:rPr lang="en-US" dirty="0"/>
              <a:t> yang </a:t>
            </a:r>
            <a:r>
              <a:rPr lang="en-US" dirty="0" err="1"/>
              <a:t>aman</a:t>
            </a:r>
            <a:r>
              <a:rPr lang="en-US" dirty="0"/>
              <a:t> </a:t>
            </a:r>
            <a:r>
              <a:rPr lang="en-US" dirty="0" err="1"/>
              <a:t>dalam</a:t>
            </a:r>
            <a:r>
              <a:rPr lang="en-US" dirty="0"/>
              <a:t> </a:t>
            </a:r>
            <a:r>
              <a:rPr lang="en-US" dirty="0" err="1"/>
              <a:t>melindungi</a:t>
            </a:r>
            <a:r>
              <a:rPr lang="en-US" dirty="0"/>
              <a:t> </a:t>
            </a:r>
            <a:r>
              <a:rPr lang="en-US" dirty="0" err="1"/>
              <a:t>berbagai</a:t>
            </a:r>
            <a:r>
              <a:rPr lang="en-US" dirty="0"/>
              <a:t> </a:t>
            </a:r>
            <a:r>
              <a:rPr lang="en-US" dirty="0" err="1"/>
              <a:t>pengiriman</a:t>
            </a:r>
            <a:r>
              <a:rPr lang="en-US" dirty="0"/>
              <a:t> data </a:t>
            </a:r>
            <a:r>
              <a:rPr lang="en-US" dirty="0" err="1"/>
              <a:t>terhadap</a:t>
            </a:r>
            <a:r>
              <a:rPr lang="en-US" dirty="0"/>
              <a:t> </a:t>
            </a:r>
            <a:r>
              <a:rPr lang="en-US" dirty="0" err="1"/>
              <a:t>integritas</a:t>
            </a:r>
            <a:r>
              <a:rPr lang="en-US" dirty="0"/>
              <a:t> data.</a:t>
            </a:r>
          </a:p>
        </p:txBody>
      </p:sp>
      <p:sp>
        <p:nvSpPr>
          <p:cNvPr id="4" name="Slide Number Placeholder 3"/>
          <p:cNvSpPr>
            <a:spLocks noGrp="1"/>
          </p:cNvSpPr>
          <p:nvPr>
            <p:ph type="sldNum" sz="quarter" idx="10"/>
          </p:nvPr>
        </p:nvSpPr>
        <p:spPr/>
        <p:txBody>
          <a:bodyPr/>
          <a:lstStyle/>
          <a:p>
            <a:fld id="{34B125F7-FDE6-4D6C-B142-BAB6D0A94BA7}"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sz="1200" dirty="0"/>
              <a:t>U</a:t>
            </a:r>
            <a:r>
              <a:rPr lang="en-US" sz="1200" dirty="0" err="1"/>
              <a:t>ntuk</a:t>
            </a:r>
            <a:r>
              <a:rPr lang="en-US" sz="1200" dirty="0"/>
              <a:t> </a:t>
            </a:r>
            <a:r>
              <a:rPr lang="en-US" sz="1200" dirty="0" err="1"/>
              <a:t>dapat</a:t>
            </a:r>
            <a:r>
              <a:rPr lang="en-US" sz="1200" dirty="0"/>
              <a:t> </a:t>
            </a:r>
            <a:r>
              <a:rPr lang="en-US" sz="1200" dirty="0" err="1"/>
              <a:t>menggunakan</a:t>
            </a:r>
            <a:r>
              <a:rPr lang="en-US" sz="1200" dirty="0"/>
              <a:t> </a:t>
            </a:r>
            <a:r>
              <a:rPr lang="en-US" sz="1200" dirty="0" err="1"/>
              <a:t>aplikasi</a:t>
            </a:r>
            <a:r>
              <a:rPr lang="en-US" sz="1200" dirty="0"/>
              <a:t> security </a:t>
            </a:r>
            <a:r>
              <a:rPr lang="en-US" sz="1200" dirty="0" err="1"/>
              <a:t>tambahan</a:t>
            </a:r>
            <a:r>
              <a:rPr lang="en-US" sz="1200" dirty="0"/>
              <a:t> di account </a:t>
            </a:r>
            <a:r>
              <a:rPr lang="en-US" sz="1200" dirty="0" err="1"/>
              <a:t>facebook</a:t>
            </a:r>
            <a:r>
              <a:rPr lang="en-US" sz="1200" dirty="0"/>
              <a:t> </a:t>
            </a:r>
            <a:r>
              <a:rPr lang="en-US" sz="1200" dirty="0" err="1"/>
              <a:t>anda</a:t>
            </a:r>
            <a:r>
              <a:rPr lang="en-US" sz="1200" dirty="0"/>
              <a:t>, </a:t>
            </a:r>
            <a:r>
              <a:rPr lang="en-US" sz="1200" dirty="0" err="1"/>
              <a:t>anda</a:t>
            </a:r>
            <a:r>
              <a:rPr lang="en-US" sz="1200" dirty="0"/>
              <a:t> </a:t>
            </a:r>
            <a:r>
              <a:rPr lang="en-US" sz="1200" dirty="0" err="1"/>
              <a:t>hanya</a:t>
            </a:r>
            <a:r>
              <a:rPr lang="en-US" sz="1200" dirty="0"/>
              <a:t> </a:t>
            </a:r>
            <a:r>
              <a:rPr lang="en-US" sz="1200" dirty="0" err="1"/>
              <a:t>perlu</a:t>
            </a:r>
            <a:r>
              <a:rPr lang="en-US" sz="1200" dirty="0"/>
              <a:t> </a:t>
            </a:r>
            <a:r>
              <a:rPr lang="en-US" sz="1200" dirty="0" err="1"/>
              <a:t>melakukan</a:t>
            </a:r>
            <a:r>
              <a:rPr lang="en-US" sz="1200" dirty="0"/>
              <a:t> login </a:t>
            </a:r>
            <a:r>
              <a:rPr lang="en-US" sz="1200" dirty="0" err="1"/>
              <a:t>dengan</a:t>
            </a:r>
            <a:r>
              <a:rPr lang="en-US" sz="1200" dirty="0"/>
              <a:t> </a:t>
            </a:r>
            <a:r>
              <a:rPr lang="en-US" sz="1200" dirty="0" err="1"/>
              <a:t>mengklik</a:t>
            </a:r>
            <a:r>
              <a:rPr lang="en-US" sz="1200" dirty="0"/>
              <a:t> link </a:t>
            </a:r>
            <a:r>
              <a:rPr lang="en-US" sz="1200" dirty="0">
                <a:hlinkClick r:id="rId3"/>
              </a:rPr>
              <a:t>https://www.facebook.com</a:t>
            </a:r>
            <a:r>
              <a:rPr lang="en-US" sz="1200" dirty="0"/>
              <a:t> </a:t>
            </a:r>
            <a:r>
              <a:rPr lang="en-US" sz="1200" dirty="0" err="1"/>
              <a:t>pada</a:t>
            </a:r>
            <a:r>
              <a:rPr lang="en-US" sz="1200" dirty="0"/>
              <a:t> situs </a:t>
            </a:r>
            <a:r>
              <a:rPr lang="en-US" sz="1200" dirty="0" err="1"/>
              <a:t>ini</a:t>
            </a:r>
            <a:r>
              <a:rPr lang="en-US" sz="1200" dirty="0"/>
              <a:t> </a:t>
            </a:r>
            <a:r>
              <a:rPr lang="en-US" sz="1200" dirty="0" err="1"/>
              <a:t>sudah</a:t>
            </a:r>
            <a:r>
              <a:rPr lang="en-US" sz="1200" dirty="0"/>
              <a:t> </a:t>
            </a:r>
            <a:r>
              <a:rPr lang="en-US" sz="1200" dirty="0" err="1"/>
              <a:t>menggunakan</a:t>
            </a:r>
            <a:r>
              <a:rPr lang="en-US" sz="1200" dirty="0"/>
              <a:t> key SSL </a:t>
            </a:r>
            <a:r>
              <a:rPr lang="en-US" sz="1200" dirty="0" err="1"/>
              <a:t>tambahan</a:t>
            </a:r>
            <a:r>
              <a:rPr lang="en-US" sz="1200" dirty="0"/>
              <a:t> </a:t>
            </a:r>
            <a:r>
              <a:rPr lang="en-US" sz="1200" dirty="0" err="1"/>
              <a:t>untuk</a:t>
            </a:r>
            <a:r>
              <a:rPr lang="en-US" sz="1200" dirty="0"/>
              <a:t> </a:t>
            </a:r>
            <a:r>
              <a:rPr lang="en-US" sz="1200" dirty="0" err="1"/>
              <a:t>melindungi</a:t>
            </a:r>
            <a:r>
              <a:rPr lang="en-US" sz="1200" dirty="0"/>
              <a:t> account </a:t>
            </a:r>
            <a:r>
              <a:rPr lang="en-US" sz="1200" dirty="0" err="1"/>
              <a:t>facebook</a:t>
            </a:r>
            <a:r>
              <a:rPr lang="en-US" sz="1200" dirty="0"/>
              <a:t> </a:t>
            </a:r>
            <a:r>
              <a:rPr lang="en-US" sz="1200" dirty="0" err="1"/>
              <a:t>anda</a:t>
            </a:r>
            <a:r>
              <a:rPr lang="en-US" sz="1200" dirty="0"/>
              <a:t> </a:t>
            </a:r>
            <a:r>
              <a:rPr lang="en-US" sz="1200" dirty="0" err="1"/>
              <a:t>secara</a:t>
            </a:r>
            <a:r>
              <a:rPr lang="en-US" sz="1200" dirty="0"/>
              <a:t> </a:t>
            </a:r>
            <a:r>
              <a:rPr lang="en-US" sz="1200" dirty="0" err="1"/>
              <a:t>menyeluruh</a:t>
            </a:r>
            <a:r>
              <a:rPr lang="en-US" sz="1200" dirty="0"/>
              <a:t>.</a:t>
            </a:r>
            <a:endParaRPr lang="id-ID" sz="1200" dirty="0"/>
          </a:p>
          <a:p>
            <a:r>
              <a:rPr lang="id-ID" sz="1200" dirty="0"/>
              <a:t>Perhatikan tanda gembok</a:t>
            </a:r>
            <a:r>
              <a:rPr lang="id-ID" sz="1200" baseline="0" dirty="0"/>
              <a:t> yg berada disebelah tulisan https, jika kita meng-klik icon tersebut maka akan muncul panel Security Overview yg berisi informasi bahwa link facebook ini sudah menggunakan key SSL sehingga menyulitkan hacker/cracker untuk membobol akun anda.</a:t>
            </a:r>
            <a:endParaRPr lang="id-ID" dirty="0"/>
          </a:p>
        </p:txBody>
      </p:sp>
      <p:sp>
        <p:nvSpPr>
          <p:cNvPr id="4" name="Slide Number Placeholder 3"/>
          <p:cNvSpPr>
            <a:spLocks noGrp="1"/>
          </p:cNvSpPr>
          <p:nvPr>
            <p:ph type="sldNum" sz="quarter" idx="10"/>
          </p:nvPr>
        </p:nvSpPr>
        <p:spPr/>
        <p:txBody>
          <a:bodyPr/>
          <a:lstStyle/>
          <a:p>
            <a:fld id="{200559B6-5FCC-45F1-8F5D-2747A8E17090}" type="slidenum">
              <a:rPr lang="id-ID" smtClean="0"/>
              <a:pPr/>
              <a:t>21</a:t>
            </a:fld>
            <a:endParaRPr lang="id-ID"/>
          </a:p>
        </p:txBody>
      </p:sp>
    </p:spTree>
    <p:extLst>
      <p:ext uri="{BB962C8B-B14F-4D97-AF65-F5344CB8AC3E}">
        <p14:creationId xmlns:p14="http://schemas.microsoft.com/office/powerpoint/2010/main" val="3886435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319CF84-41EC-4951-85D6-DE61402D88FB}" type="datetimeFigureOut">
              <a:rPr lang="id-ID" smtClean="0"/>
              <a:pPr/>
              <a:t>02/11/2016</a:t>
            </a:fld>
            <a:endParaRPr lang="id-ID"/>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9C7F729-5CE3-48C1-88E6-FA072374624E}" type="slidenum">
              <a:rPr lang="id-ID" smtClean="0"/>
              <a:pPr/>
              <a:t>‹#›</a:t>
            </a:fld>
            <a:endParaRPr lang="id-ID"/>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342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298849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2541494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1546634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2665484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4205218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1887528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585895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199791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35088397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75999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41866925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28403255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27295398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125982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C7F729-5CE3-48C1-88E6-FA072374624E}" type="slidenum">
              <a:rPr lang="id-ID" smtClean="0"/>
              <a:pPr/>
              <a:t>‹#›</a:t>
            </a:fld>
            <a:endParaRPr lang="id-ID"/>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6697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392574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1420011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2752440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149189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3224302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19CF84-41EC-4951-85D6-DE61402D88FB}" type="datetimeFigureOut">
              <a:rPr lang="id-ID" smtClean="0"/>
              <a:pPr/>
              <a:t>02/11/2016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C7F729-5CE3-48C1-88E6-FA072374624E}" type="slidenum">
              <a:rPr lang="id-ID" smtClean="0"/>
              <a:pPr/>
              <a:t>‹#›</a:t>
            </a:fld>
            <a:endParaRPr lang="id-ID"/>
          </a:p>
        </p:txBody>
      </p:sp>
    </p:spTree>
    <p:extLst>
      <p:ext uri="{BB962C8B-B14F-4D97-AF65-F5344CB8AC3E}">
        <p14:creationId xmlns:p14="http://schemas.microsoft.com/office/powerpoint/2010/main" val="865080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319CF84-41EC-4951-85D6-DE61402D88FB}" type="datetimeFigureOut">
              <a:rPr lang="id-ID" smtClean="0"/>
              <a:pPr/>
              <a:t>02/11/2016</a:t>
            </a:fld>
            <a:endParaRPr lang="id-ID"/>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9C7F729-5CE3-48C1-88E6-FA072374624E}" type="slidenum">
              <a:rPr lang="id-ID" smtClean="0"/>
              <a:pPr/>
              <a:t>‹#›</a:t>
            </a:fld>
            <a:endParaRPr lang="id-ID"/>
          </a:p>
        </p:txBody>
      </p:sp>
    </p:spTree>
    <p:extLst>
      <p:ext uri="{BB962C8B-B14F-4D97-AF65-F5344CB8AC3E}">
        <p14:creationId xmlns:p14="http://schemas.microsoft.com/office/powerpoint/2010/main" val="315108548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9CF84-41EC-4951-85D6-DE61402D88FB}" type="datetimeFigureOut">
              <a:rPr lang="id-ID" smtClean="0"/>
              <a:pPr/>
              <a:t>02/11/2016</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7F729-5CE3-48C1-88E6-FA072374624E}" type="slidenum">
              <a:rPr lang="id-ID" smtClean="0"/>
              <a:pPr/>
              <a:t>‹#›</a:t>
            </a:fld>
            <a:endParaRPr lang="id-ID"/>
          </a:p>
        </p:txBody>
      </p:sp>
    </p:spTree>
    <p:extLst>
      <p:ext uri="{BB962C8B-B14F-4D97-AF65-F5344CB8AC3E}">
        <p14:creationId xmlns:p14="http://schemas.microsoft.com/office/powerpoint/2010/main" val="112063985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id.wikipedia.org/wiki/SMTP" TargetMode="External"/><Relationship Id="rId2" Type="http://schemas.openxmlformats.org/officeDocument/2006/relationships/hyperlink" Target="http://id.wikipedia.org/wiki/HTTP" TargetMode="External"/><Relationship Id="rId1" Type="http://schemas.openxmlformats.org/officeDocument/2006/relationships/slideLayout" Target="../slideLayouts/slideLayout2.xml"/><Relationship Id="rId4" Type="http://schemas.openxmlformats.org/officeDocument/2006/relationships/hyperlink" Target="http://id.wikipedia.org/w/index.php?title=NNTP&amp;action=edit&amp;redlink=1"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a:t>Serangan Lapis Aplikasi dan Keamanan Lapis Aplikasi</a:t>
            </a:r>
          </a:p>
        </p:txBody>
      </p:sp>
      <p:sp>
        <p:nvSpPr>
          <p:cNvPr id="3" name="Subtitle 2"/>
          <p:cNvSpPr>
            <a:spLocks noGrp="1"/>
          </p:cNvSpPr>
          <p:nvPr>
            <p:ph type="subTitle" idx="1"/>
          </p:nvPr>
        </p:nvSpPr>
        <p:spPr/>
        <p:txBody>
          <a:bodyPr>
            <a:normAutofit fontScale="77500" lnSpcReduction="20000"/>
          </a:bodyPr>
          <a:lstStyle/>
          <a:p>
            <a:r>
              <a:rPr lang="id-ID" dirty="0"/>
              <a:t>Rivaldy Arif Pratama</a:t>
            </a:r>
          </a:p>
          <a:p>
            <a:r>
              <a:rPr lang="id-ID" dirty="0"/>
              <a:t>Lita Harpaning Pertiwi</a:t>
            </a:r>
          </a:p>
          <a:p>
            <a:r>
              <a:rPr lang="id-ID" dirty="0"/>
              <a:t>Elsa Nur Fitri Astuti</a:t>
            </a:r>
          </a:p>
          <a:p>
            <a:r>
              <a:rPr lang="id-ID" dirty="0"/>
              <a:t>Zahra Zettira Zukhrufuljannah</a:t>
            </a:r>
          </a:p>
        </p:txBody>
      </p:sp>
    </p:spTree>
    <p:extLst>
      <p:ext uri="{BB962C8B-B14F-4D97-AF65-F5344CB8AC3E}">
        <p14:creationId xmlns:p14="http://schemas.microsoft.com/office/powerpoint/2010/main" val="3806270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8731" y="701040"/>
            <a:ext cx="4281407" cy="1356360"/>
          </a:xfrm>
        </p:spPr>
        <p:txBody>
          <a:bodyPr/>
          <a:lstStyle/>
          <a:p>
            <a:pPr algn="ctr"/>
            <a:r>
              <a:rPr lang="en-US" dirty="0"/>
              <a:t>USABILITY ???</a:t>
            </a:r>
          </a:p>
        </p:txBody>
      </p:sp>
      <p:sp>
        <p:nvSpPr>
          <p:cNvPr id="3" name="Content Placeholder 2"/>
          <p:cNvSpPr>
            <a:spLocks noGrp="1"/>
          </p:cNvSpPr>
          <p:nvPr>
            <p:ph idx="1"/>
          </p:nvPr>
        </p:nvSpPr>
        <p:spPr/>
        <p:txBody>
          <a:bodyPr>
            <a:normAutofit/>
          </a:bodyPr>
          <a:lstStyle/>
          <a:p>
            <a:pPr algn="just">
              <a:lnSpc>
                <a:spcPct val="150000"/>
              </a:lnSpc>
            </a:pPr>
            <a:r>
              <a:rPr lang="en-US" sz="2400" dirty="0">
                <a:latin typeface="Calibri" panose="020F0502020204030204" pitchFamily="34" charset="0"/>
              </a:rPr>
              <a:t>Usability </a:t>
            </a:r>
            <a:r>
              <a:rPr lang="en-US" sz="2400" dirty="0" err="1">
                <a:latin typeface="Calibri" panose="020F0502020204030204" pitchFamily="34" charset="0"/>
              </a:rPr>
              <a:t>berasal</a:t>
            </a:r>
            <a:r>
              <a:rPr lang="en-US" sz="2400" dirty="0">
                <a:latin typeface="Calibri" panose="020F0502020204030204" pitchFamily="34" charset="0"/>
              </a:rPr>
              <a:t> </a:t>
            </a:r>
            <a:r>
              <a:rPr lang="en-US" sz="2400" dirty="0" err="1">
                <a:latin typeface="Calibri" panose="020F0502020204030204" pitchFamily="34" charset="0"/>
              </a:rPr>
              <a:t>dari</a:t>
            </a:r>
            <a:r>
              <a:rPr lang="en-US" sz="2400" dirty="0">
                <a:latin typeface="Calibri" panose="020F0502020204030204" pitchFamily="34" charset="0"/>
              </a:rPr>
              <a:t> kata </a:t>
            </a:r>
            <a:r>
              <a:rPr lang="en-US" sz="2400" i="1" dirty="0">
                <a:latin typeface="Calibri" panose="020F0502020204030204" pitchFamily="34" charset="0"/>
              </a:rPr>
              <a:t>usable</a:t>
            </a:r>
            <a:r>
              <a:rPr lang="en-US" sz="2400" dirty="0">
                <a:latin typeface="Calibri" panose="020F0502020204030204" pitchFamily="34" charset="0"/>
              </a:rPr>
              <a:t> yang </a:t>
            </a:r>
            <a:r>
              <a:rPr lang="en-US" sz="2400" dirty="0" err="1">
                <a:latin typeface="Calibri" panose="020F0502020204030204" pitchFamily="34" charset="0"/>
              </a:rPr>
              <a:t>berarti</a:t>
            </a:r>
            <a:r>
              <a:rPr lang="en-US" sz="2400" dirty="0">
                <a:latin typeface="Calibri" panose="020F0502020204030204" pitchFamily="34" charset="0"/>
              </a:rPr>
              <a:t> </a:t>
            </a:r>
            <a:r>
              <a:rPr lang="en-US" sz="2400" dirty="0" err="1">
                <a:latin typeface="Calibri" panose="020F0502020204030204" pitchFamily="34" charset="0"/>
              </a:rPr>
              <a:t>dapat</a:t>
            </a:r>
            <a:r>
              <a:rPr lang="en-US" sz="2400" dirty="0">
                <a:latin typeface="Calibri" panose="020F0502020204030204" pitchFamily="34" charset="0"/>
              </a:rPr>
              <a:t> </a:t>
            </a:r>
            <a:r>
              <a:rPr lang="en-US" sz="2400" dirty="0" err="1">
                <a:latin typeface="Calibri" panose="020F0502020204030204" pitchFamily="34" charset="0"/>
              </a:rPr>
              <a:t>digunakan</a:t>
            </a:r>
            <a:r>
              <a:rPr lang="en-US" sz="2400" dirty="0">
                <a:latin typeface="Calibri" panose="020F0502020204030204" pitchFamily="34" charset="0"/>
              </a:rPr>
              <a:t> </a:t>
            </a:r>
            <a:r>
              <a:rPr lang="en-US" sz="2400" dirty="0" err="1">
                <a:latin typeface="Calibri" panose="020F0502020204030204" pitchFamily="34" charset="0"/>
              </a:rPr>
              <a:t>dengan</a:t>
            </a:r>
            <a:r>
              <a:rPr lang="en-US" sz="2400" dirty="0">
                <a:latin typeface="Calibri" panose="020F0502020204030204" pitchFamily="34" charset="0"/>
              </a:rPr>
              <a:t> </a:t>
            </a:r>
            <a:r>
              <a:rPr lang="en-US" sz="2400" dirty="0" err="1">
                <a:latin typeface="Calibri" panose="020F0502020204030204" pitchFamily="34" charset="0"/>
              </a:rPr>
              <a:t>baik</a:t>
            </a:r>
            <a:r>
              <a:rPr lang="en-US" sz="2400" dirty="0">
                <a:latin typeface="Calibri" panose="020F0502020204030204" pitchFamily="34" charset="0"/>
              </a:rPr>
              <a:t>.</a:t>
            </a:r>
          </a:p>
          <a:p>
            <a:pPr algn="just">
              <a:lnSpc>
                <a:spcPct val="150000"/>
              </a:lnSpc>
            </a:pPr>
            <a:r>
              <a:rPr lang="id-ID" dirty="0"/>
              <a:t>Usability sendiri lebih tepat dikategorikan sebagai paradigma dari sebuah aplikasi (baik dari sisi perangkat lunak maupun perangkat keras) yang menggambarkan tingkat kenyamanan pemakaiaan dari sisi pengguna</a:t>
            </a:r>
            <a:endParaRPr lang="id-ID" sz="2400" dirty="0">
              <a:latin typeface="Calibri" panose="020F0502020204030204" pitchFamily="34" charset="0"/>
            </a:endParaRPr>
          </a:p>
        </p:txBody>
      </p:sp>
      <p:sp>
        <p:nvSpPr>
          <p:cNvPr id="4" name="TextBox 3"/>
          <p:cNvSpPr txBox="1"/>
          <p:nvPr/>
        </p:nvSpPr>
        <p:spPr>
          <a:xfrm>
            <a:off x="6400801" y="6214820"/>
            <a:ext cx="5408908" cy="307777"/>
          </a:xfrm>
          <a:prstGeom prst="rect">
            <a:avLst/>
          </a:prstGeom>
          <a:noFill/>
        </p:spPr>
        <p:txBody>
          <a:bodyPr wrap="square" rtlCol="0">
            <a:spAutoFit/>
          </a:bodyPr>
          <a:lstStyle/>
          <a:p>
            <a:r>
              <a:rPr lang="en-US" sz="1400" dirty="0"/>
              <a:t>https://viallyhardi.wordpress.com/2010/02/18/usability/</a:t>
            </a:r>
          </a:p>
        </p:txBody>
      </p:sp>
    </p:spTree>
    <p:extLst>
      <p:ext uri="{BB962C8B-B14F-4D97-AF65-F5344CB8AC3E}">
        <p14:creationId xmlns:p14="http://schemas.microsoft.com/office/powerpoint/2010/main" val="3995376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8776" y="733585"/>
            <a:ext cx="5319793" cy="1141709"/>
          </a:xfrm>
        </p:spPr>
        <p:txBody>
          <a:bodyPr/>
          <a:lstStyle/>
          <a:p>
            <a:r>
              <a:rPr lang="en-US" dirty="0" err="1"/>
              <a:t>Prinsip</a:t>
            </a:r>
            <a:r>
              <a:rPr lang="en-US" dirty="0"/>
              <a:t> USABILITY</a:t>
            </a:r>
          </a:p>
        </p:txBody>
      </p:sp>
      <p:sp>
        <p:nvSpPr>
          <p:cNvPr id="3" name="Content Placeholder 2"/>
          <p:cNvSpPr>
            <a:spLocks noGrp="1"/>
          </p:cNvSpPr>
          <p:nvPr>
            <p:ph idx="1"/>
          </p:nvPr>
        </p:nvSpPr>
        <p:spPr>
          <a:xfrm>
            <a:off x="1251488" y="2171701"/>
            <a:ext cx="9872871" cy="3614737"/>
          </a:xfrm>
        </p:spPr>
        <p:txBody>
          <a:bodyPr>
            <a:normAutofit lnSpcReduction="10000"/>
          </a:bodyPr>
          <a:lstStyle/>
          <a:p>
            <a:pPr marL="45720" indent="0">
              <a:buNone/>
            </a:pPr>
            <a:r>
              <a:rPr lang="en-US" sz="3200" dirty="0" err="1">
                <a:latin typeface="Calibri" panose="020F0502020204030204" pitchFamily="34" charset="0"/>
              </a:rPr>
              <a:t>Untuk</a:t>
            </a:r>
            <a:r>
              <a:rPr lang="en-US" sz="3200" dirty="0">
                <a:latin typeface="Calibri" panose="020F0502020204030204" pitchFamily="34" charset="0"/>
              </a:rPr>
              <a:t> </a:t>
            </a:r>
            <a:r>
              <a:rPr lang="en-US" sz="3200" dirty="0" err="1">
                <a:latin typeface="Calibri" panose="020F0502020204030204" pitchFamily="34" charset="0"/>
              </a:rPr>
              <a:t>mencapai</a:t>
            </a:r>
            <a:r>
              <a:rPr lang="en-US" sz="3200" dirty="0">
                <a:latin typeface="Calibri" panose="020F0502020204030204" pitchFamily="34" charset="0"/>
              </a:rPr>
              <a:t> </a:t>
            </a:r>
            <a:r>
              <a:rPr lang="en-US" sz="3200" dirty="0" err="1">
                <a:latin typeface="Calibri" panose="020F0502020204030204" pitchFamily="34" charset="0"/>
              </a:rPr>
              <a:t>tingkat</a:t>
            </a:r>
            <a:r>
              <a:rPr lang="en-US" sz="3200" dirty="0">
                <a:latin typeface="Calibri" panose="020F0502020204030204" pitchFamily="34" charset="0"/>
              </a:rPr>
              <a:t> usability yang </a:t>
            </a:r>
            <a:r>
              <a:rPr lang="en-US" sz="3200" dirty="0" err="1">
                <a:latin typeface="Calibri" panose="020F0502020204030204" pitchFamily="34" charset="0"/>
              </a:rPr>
              <a:t>baik</a:t>
            </a:r>
            <a:r>
              <a:rPr lang="en-US" sz="3200" dirty="0">
                <a:latin typeface="Calibri" panose="020F0502020204030204" pitchFamily="34" charset="0"/>
              </a:rPr>
              <a:t> </a:t>
            </a:r>
            <a:r>
              <a:rPr lang="en-US" sz="3200" dirty="0" err="1">
                <a:latin typeface="Calibri" panose="020F0502020204030204" pitchFamily="34" charset="0"/>
              </a:rPr>
              <a:t>bagi</a:t>
            </a:r>
            <a:r>
              <a:rPr lang="en-US" sz="3200" dirty="0">
                <a:latin typeface="Calibri" panose="020F0502020204030204" pitchFamily="34" charset="0"/>
              </a:rPr>
              <a:t> para </a:t>
            </a:r>
            <a:r>
              <a:rPr lang="en-US" sz="3200" dirty="0" err="1">
                <a:latin typeface="Calibri" panose="020F0502020204030204" pitchFamily="34" charset="0"/>
              </a:rPr>
              <a:t>pangguna</a:t>
            </a:r>
            <a:r>
              <a:rPr lang="en-US" sz="3200" dirty="0">
                <a:latin typeface="Calibri" panose="020F0502020204030204" pitchFamily="34" charset="0"/>
              </a:rPr>
              <a:t>, </a:t>
            </a:r>
            <a:r>
              <a:rPr lang="en-US" sz="3200" dirty="0" err="1">
                <a:latin typeface="Calibri" panose="020F0502020204030204" pitchFamily="34" charset="0"/>
              </a:rPr>
              <a:t>dibutuhkan</a:t>
            </a:r>
            <a:r>
              <a:rPr lang="en-US" sz="3200" dirty="0">
                <a:latin typeface="Calibri" panose="020F0502020204030204" pitchFamily="34" charset="0"/>
              </a:rPr>
              <a:t> </a:t>
            </a:r>
            <a:r>
              <a:rPr lang="en-US" sz="3200" dirty="0" err="1">
                <a:latin typeface="Calibri" panose="020F0502020204030204" pitchFamily="34" charset="0"/>
              </a:rPr>
              <a:t>tiga</a:t>
            </a:r>
            <a:r>
              <a:rPr lang="en-US" sz="3200" dirty="0">
                <a:latin typeface="Calibri" panose="020F0502020204030204" pitchFamily="34" charset="0"/>
              </a:rPr>
              <a:t> </a:t>
            </a:r>
            <a:r>
              <a:rPr lang="en-US" sz="3200" dirty="0" err="1">
                <a:latin typeface="Calibri" panose="020F0502020204030204" pitchFamily="34" charset="0"/>
              </a:rPr>
              <a:t>prinsip</a:t>
            </a:r>
            <a:r>
              <a:rPr lang="en-US" sz="3200" dirty="0">
                <a:latin typeface="Calibri" panose="020F0502020204030204" pitchFamily="34" charset="0"/>
              </a:rPr>
              <a:t> (</a:t>
            </a:r>
            <a:r>
              <a:rPr lang="en-US" sz="3200" i="1" dirty="0">
                <a:latin typeface="Calibri" panose="020F0502020204030204" pitchFamily="34" charset="0"/>
              </a:rPr>
              <a:t>Dix, 1993</a:t>
            </a:r>
            <a:r>
              <a:rPr lang="en-US" sz="3200" dirty="0">
                <a:latin typeface="Calibri" panose="020F0502020204030204" pitchFamily="34" charset="0"/>
              </a:rPr>
              <a:t>) </a:t>
            </a:r>
            <a:r>
              <a:rPr lang="en-US" sz="3200" dirty="0" err="1">
                <a:latin typeface="Calibri" panose="020F0502020204030204" pitchFamily="34" charset="0"/>
              </a:rPr>
              <a:t>yaitu</a:t>
            </a:r>
            <a:r>
              <a:rPr lang="en-US" sz="3200" dirty="0">
                <a:latin typeface="Calibri" panose="020F0502020204030204" pitchFamily="34" charset="0"/>
              </a:rPr>
              <a:t> :</a:t>
            </a:r>
          </a:p>
          <a:p>
            <a:pPr marL="502920" indent="-457200">
              <a:buFont typeface="Corbel" pitchFamily="34" charset="0"/>
              <a:buAutoNum type="arabicPeriod"/>
            </a:pPr>
            <a:r>
              <a:rPr lang="en-US" sz="3200" b="1" dirty="0">
                <a:latin typeface="Calibri" panose="020F0502020204030204" pitchFamily="34" charset="0"/>
              </a:rPr>
              <a:t> Learnability</a:t>
            </a:r>
            <a:r>
              <a:rPr lang="id-ID" sz="3200" b="1" dirty="0">
                <a:latin typeface="Calibri" panose="020F0502020204030204" pitchFamily="34" charset="0"/>
              </a:rPr>
              <a:t>: </a:t>
            </a:r>
            <a:r>
              <a:rPr lang="en-US" sz="2400" dirty="0" err="1">
                <a:latin typeface="Calibri" panose="020F0502020204030204" pitchFamily="34" charset="0"/>
                <a:cs typeface="Calibri" panose="020F0502020204030204" pitchFamily="34" charset="0"/>
              </a:rPr>
              <a:t>Seseorang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pengguna</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pemula</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mampu</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mempelajari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sistem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memanfaatkan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sistem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secara</a:t>
            </a:r>
            <a:r>
              <a:rPr lang="en-US" sz="2400" dirty="0">
                <a:latin typeface="Calibri" panose="020F0502020204030204" pitchFamily="34" charset="0"/>
                <a:cs typeface="Calibri" panose="020F0502020204030204" pitchFamily="34" charset="0"/>
              </a:rPr>
              <a:t> optimal.</a:t>
            </a:r>
            <a:endParaRPr lang="en-US" sz="2400" b="1" dirty="0">
              <a:latin typeface="Calibri" panose="020F0502020204030204" pitchFamily="34" charset="0"/>
              <a:cs typeface="Calibri" panose="020F0502020204030204" pitchFamily="34" charset="0"/>
            </a:endParaRPr>
          </a:p>
          <a:p>
            <a:pPr marL="502920" indent="-457200">
              <a:buAutoNum type="arabicPeriod"/>
            </a:pPr>
            <a:r>
              <a:rPr lang="en-US" sz="3200" b="1" dirty="0">
                <a:latin typeface="Calibri" panose="020F0502020204030204" pitchFamily="34" charset="0"/>
              </a:rPr>
              <a:t> Flexibility</a:t>
            </a:r>
            <a:r>
              <a:rPr lang="id-ID" sz="3200" b="1" dirty="0">
                <a:latin typeface="Calibri" panose="020F0502020204030204" pitchFamily="34" charset="0"/>
              </a:rPr>
              <a:t>: </a:t>
            </a:r>
            <a:r>
              <a:rPr lang="en-US" dirty="0" err="1">
                <a:latin typeface="Calibri" panose="020F0502020204030204" pitchFamily="34" charset="0"/>
                <a:cs typeface="Calibri" panose="020F0502020204030204" pitchFamily="34" charset="0"/>
              </a:rPr>
              <a:t>Sebuah</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sistem</a:t>
            </a:r>
            <a:r>
              <a:rPr lang="en-US" dirty="0">
                <a:latin typeface="Calibri" panose="020F0502020204030204" pitchFamily="34" charset="0"/>
                <a:cs typeface="Calibri" panose="020F0502020204030204" pitchFamily="34" charset="0"/>
              </a:rPr>
              <a:t> yang </a:t>
            </a:r>
            <a:r>
              <a:rPr lang="en-US" dirty="0" err="1">
                <a:latin typeface="Calibri" panose="020F0502020204030204" pitchFamily="34" charset="0"/>
                <a:cs typeface="Calibri" panose="020F0502020204030204" pitchFamily="34" charset="0"/>
              </a:rPr>
              <a:t>dianggap</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memnuhi</a:t>
            </a:r>
            <a:r>
              <a:rPr lang="en-US" dirty="0">
                <a:latin typeface="Calibri" panose="020F0502020204030204" pitchFamily="34" charset="0"/>
                <a:cs typeface="Calibri" panose="020F0502020204030204" pitchFamily="34" charset="0"/>
              </a:rPr>
              <a:t> usability, </a:t>
            </a:r>
            <a:r>
              <a:rPr lang="en-US" dirty="0" err="1">
                <a:latin typeface="Calibri" panose="020F0502020204030204" pitchFamily="34" charset="0"/>
                <a:cs typeface="Calibri" panose="020F0502020204030204" pitchFamily="34" charset="0"/>
              </a:rPr>
              <a:t>diharapkan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dapat</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dioperasikan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dengan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prosedur</a:t>
            </a:r>
            <a:r>
              <a:rPr lang="en-US" dirty="0">
                <a:latin typeface="Calibri" panose="020F0502020204030204" pitchFamily="34" charset="0"/>
                <a:cs typeface="Calibri" panose="020F0502020204030204" pitchFamily="34" charset="0"/>
              </a:rPr>
              <a:t> yang </a:t>
            </a:r>
            <a:r>
              <a:rPr lang="en-US" dirty="0" err="1">
                <a:latin typeface="Calibri" panose="020F0502020204030204" pitchFamily="34" charset="0"/>
                <a:cs typeface="Calibri" panose="020F0502020204030204" pitchFamily="34" charset="0"/>
              </a:rPr>
              <a:t>tidak</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kaku</a:t>
            </a:r>
            <a:r>
              <a:rPr lang="en-US" dirty="0">
                <a:latin typeface="Calibri" panose="020F0502020204030204" pitchFamily="34" charset="0"/>
                <a:cs typeface="Calibri" panose="020F0502020204030204" pitchFamily="34" charset="0"/>
              </a:rPr>
              <a:t>.</a:t>
            </a:r>
            <a:endParaRPr lang="en-US" b="1" dirty="0">
              <a:latin typeface="Calibri" panose="020F0502020204030204" pitchFamily="34" charset="0"/>
              <a:cs typeface="Calibri" panose="020F0502020204030204" pitchFamily="34" charset="0"/>
            </a:endParaRPr>
          </a:p>
          <a:p>
            <a:pPr marL="502920" indent="-457200">
              <a:buFont typeface="Corbel" pitchFamily="34" charset="0"/>
              <a:buAutoNum type="arabicPeriod"/>
            </a:pPr>
            <a:r>
              <a:rPr lang="en-US" sz="3200" b="1" dirty="0">
                <a:latin typeface="Calibri" panose="020F0502020204030204" pitchFamily="34" charset="0"/>
              </a:rPr>
              <a:t> Robustness</a:t>
            </a:r>
            <a:r>
              <a:rPr lang="id-ID" sz="3200" b="1" dirty="0">
                <a:latin typeface="Calibri" panose="020F0502020204030204" pitchFamily="34" charset="0"/>
              </a:rPr>
              <a:t>: </a:t>
            </a:r>
            <a:r>
              <a:rPr lang="en-US" sz="2400" dirty="0" err="1">
                <a:latin typeface="Calibri" panose="020F0502020204030204" pitchFamily="34" charset="0"/>
                <a:cs typeface="Calibri" panose="020F0502020204030204" pitchFamily="34" charset="0"/>
              </a:rPr>
              <a:t>Prinsip</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ini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diartikan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sebagai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kehandalan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sebuah</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sistem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dalam</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mencapai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tujuan</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khususnya</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dari</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sudut</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pandang</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pengguna</a:t>
            </a:r>
            <a:r>
              <a:rPr lang="id-ID" sz="2400" dirty="0">
                <a:latin typeface="Calibri" panose="020F0502020204030204" pitchFamily="34" charset="0"/>
                <a:cs typeface="Calibri" panose="020F0502020204030204" pitchFamily="34" charset="0"/>
              </a:rPr>
              <a:t>.</a:t>
            </a:r>
            <a:endParaRPr lang="en-US" sz="3200" dirty="0">
              <a:latin typeface="Calibri" panose="020F0502020204030204" pitchFamily="34" charset="0"/>
              <a:cs typeface="Calibri" panose="020F0502020204030204" pitchFamily="34" charset="0"/>
            </a:endParaRPr>
          </a:p>
        </p:txBody>
      </p:sp>
      <p:sp>
        <p:nvSpPr>
          <p:cNvPr id="4" name="TextBox 3"/>
          <p:cNvSpPr txBox="1"/>
          <p:nvPr/>
        </p:nvSpPr>
        <p:spPr>
          <a:xfrm>
            <a:off x="6400801" y="6214820"/>
            <a:ext cx="5408908" cy="307777"/>
          </a:xfrm>
          <a:prstGeom prst="rect">
            <a:avLst/>
          </a:prstGeom>
          <a:noFill/>
        </p:spPr>
        <p:txBody>
          <a:bodyPr wrap="square" rtlCol="0">
            <a:spAutoFit/>
          </a:bodyPr>
          <a:lstStyle/>
          <a:p>
            <a:r>
              <a:rPr lang="en-US" sz="1400" dirty="0"/>
              <a:t>https://viallyhardi.wordpress.com/2010/02/18/usability/</a:t>
            </a:r>
          </a:p>
        </p:txBody>
      </p:sp>
    </p:spTree>
    <p:extLst>
      <p:ext uri="{BB962C8B-B14F-4D97-AF65-F5344CB8AC3E}">
        <p14:creationId xmlns:p14="http://schemas.microsoft.com/office/powerpoint/2010/main" val="324713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Keamanan</a:t>
            </a:r>
            <a:r>
              <a:rPr lang="en-US" dirty="0"/>
              <a:t> Lapis </a:t>
            </a:r>
            <a:r>
              <a:rPr lang="en-US" dirty="0" err="1"/>
              <a:t>Aplikasi</a:t>
            </a:r>
            <a:endParaRPr lang="en-US" dirty="0"/>
          </a:p>
        </p:txBody>
      </p:sp>
      <p:sp>
        <p:nvSpPr>
          <p:cNvPr id="3" name="Subtitle 2"/>
          <p:cNvSpPr>
            <a:spLocks noGrp="1"/>
          </p:cNvSpPr>
          <p:nvPr>
            <p:ph type="subTitle" idx="1"/>
          </p:nvPr>
        </p:nvSpPr>
        <p:spPr/>
        <p:txBody>
          <a:bodyPr/>
          <a:lstStyle/>
          <a:p>
            <a:r>
              <a:rPr lang="en-US" dirty="0" err="1"/>
              <a:t>Sertifikasi</a:t>
            </a:r>
            <a:r>
              <a:rPr lang="en-US" dirty="0"/>
              <a:t> server </a:t>
            </a:r>
            <a:r>
              <a:rPr lang="en-US" dirty="0" err="1"/>
              <a:t>dan</a:t>
            </a:r>
            <a:r>
              <a:rPr lang="en-US" dirty="0"/>
              <a:t> HTTPS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Keamanan</a:t>
            </a:r>
            <a:r>
              <a:rPr lang="en-US" dirty="0"/>
              <a:t> </a:t>
            </a:r>
            <a:r>
              <a:rPr lang="en-US" dirty="0" err="1"/>
              <a:t>pada</a:t>
            </a:r>
            <a:r>
              <a:rPr lang="en-US" dirty="0"/>
              <a:t> layer </a:t>
            </a:r>
            <a:r>
              <a:rPr lang="en-US" dirty="0" err="1"/>
              <a:t>Aplikasi</a:t>
            </a:r>
            <a:endParaRPr lang="en-US" dirty="0"/>
          </a:p>
        </p:txBody>
      </p:sp>
      <p:sp>
        <p:nvSpPr>
          <p:cNvPr id="3" name="Content Placeholder 2"/>
          <p:cNvSpPr>
            <a:spLocks noGrp="1"/>
          </p:cNvSpPr>
          <p:nvPr>
            <p:ph idx="1"/>
          </p:nvPr>
        </p:nvSpPr>
        <p:spPr>
          <a:xfrm>
            <a:off x="971550" y="1600200"/>
            <a:ext cx="10046970" cy="4171950"/>
          </a:xfrm>
        </p:spPr>
        <p:txBody>
          <a:bodyPr>
            <a:normAutofit/>
          </a:bodyPr>
          <a:lstStyle/>
          <a:p>
            <a:pPr>
              <a:lnSpc>
                <a:spcPct val="160000"/>
              </a:lnSpc>
              <a:buNone/>
            </a:pPr>
            <a:r>
              <a:rPr lang="id-ID" sz="2600" dirty="0"/>
              <a:t>	</a:t>
            </a:r>
            <a:r>
              <a:rPr lang="en-US" sz="2600" dirty="0" err="1"/>
              <a:t>Metode-metode</a:t>
            </a:r>
            <a:r>
              <a:rPr lang="en-US" sz="2600" dirty="0"/>
              <a:t> yang </a:t>
            </a:r>
            <a:r>
              <a:rPr lang="en-US" sz="2600" dirty="0" err="1"/>
              <a:t>digunakan</a:t>
            </a:r>
            <a:r>
              <a:rPr lang="en-US" sz="2600" dirty="0"/>
              <a:t> </a:t>
            </a:r>
            <a:r>
              <a:rPr lang="en-US" sz="2600" dirty="0" err="1"/>
              <a:t>dalam</a:t>
            </a:r>
            <a:r>
              <a:rPr lang="en-US" sz="2600" dirty="0"/>
              <a:t> </a:t>
            </a:r>
            <a:r>
              <a:rPr lang="en-US" sz="2600" dirty="0" err="1"/>
              <a:t>pengamanan</a:t>
            </a:r>
            <a:r>
              <a:rPr lang="en-US" sz="2600" dirty="0"/>
              <a:t> </a:t>
            </a:r>
            <a:r>
              <a:rPr lang="en-US" sz="2600" dirty="0" err="1"/>
              <a:t>aplikasi</a:t>
            </a:r>
            <a:r>
              <a:rPr lang="en-US" sz="2600" dirty="0"/>
              <a:t>, </a:t>
            </a:r>
            <a:r>
              <a:rPr lang="en-US" sz="2600" dirty="0" err="1"/>
              <a:t>antara</a:t>
            </a:r>
            <a:r>
              <a:rPr lang="id-ID" sz="2600" dirty="0"/>
              <a:t> </a:t>
            </a:r>
            <a:r>
              <a:rPr lang="en-US" sz="2600" dirty="0"/>
              <a:t>lain</a:t>
            </a:r>
            <a:r>
              <a:rPr lang="id-ID" sz="2600" dirty="0"/>
              <a:t> </a:t>
            </a:r>
            <a:r>
              <a:rPr lang="en-US" sz="2600" dirty="0" err="1"/>
              <a:t>adalah</a:t>
            </a:r>
            <a:r>
              <a:rPr lang="en-US" sz="2600" dirty="0"/>
              <a:t>:</a:t>
            </a:r>
            <a:endParaRPr lang="id-ID" sz="2600" dirty="0"/>
          </a:p>
          <a:p>
            <a:pPr lvl="1">
              <a:lnSpc>
                <a:spcPct val="160000"/>
              </a:lnSpc>
            </a:pPr>
            <a:r>
              <a:rPr lang="en-US" sz="2400" dirty="0"/>
              <a:t>SSL</a:t>
            </a:r>
            <a:endParaRPr lang="id-ID" sz="2400" dirty="0"/>
          </a:p>
          <a:p>
            <a:pPr lvl="1">
              <a:lnSpc>
                <a:spcPct val="160000"/>
              </a:lnSpc>
            </a:pPr>
            <a:r>
              <a:rPr lang="en-US" sz="2600" dirty="0"/>
              <a:t>TLS</a:t>
            </a:r>
            <a:endParaRPr lang="id-ID" sz="2600" dirty="0"/>
          </a:p>
          <a:p>
            <a:pPr lvl="1">
              <a:lnSpc>
                <a:spcPct val="160000"/>
              </a:lnSpc>
            </a:pPr>
            <a:r>
              <a:rPr lang="en-US" sz="2600" dirty="0" err="1"/>
              <a:t>Topologi</a:t>
            </a:r>
            <a:r>
              <a:rPr lang="en-US" sz="2600" dirty="0"/>
              <a:t> </a:t>
            </a:r>
            <a:r>
              <a:rPr lang="en-US" sz="2600" dirty="0" err="1"/>
              <a:t>Jaringan</a:t>
            </a:r>
            <a:endParaRPr lang="en-US" dirty="0"/>
          </a:p>
          <a:p>
            <a:pPr algn="just">
              <a:buNone/>
            </a:pPr>
            <a:endParaRPr lang="en-US" dirty="0"/>
          </a:p>
          <a:p>
            <a:pPr algn="just">
              <a:buNone/>
            </a:pPr>
            <a:endParaRPr lang="en-US" dirty="0"/>
          </a:p>
        </p:txBody>
      </p:sp>
      <p:sp>
        <p:nvSpPr>
          <p:cNvPr id="4" name="TextBox 3"/>
          <p:cNvSpPr txBox="1"/>
          <p:nvPr/>
        </p:nvSpPr>
        <p:spPr>
          <a:xfrm>
            <a:off x="6718605" y="6125230"/>
            <a:ext cx="4925707" cy="523220"/>
          </a:xfrm>
          <a:prstGeom prst="rect">
            <a:avLst/>
          </a:prstGeom>
          <a:noFill/>
        </p:spPr>
        <p:txBody>
          <a:bodyPr wrap="none" rtlCol="0">
            <a:spAutoFit/>
          </a:bodyPr>
          <a:lstStyle/>
          <a:p>
            <a:r>
              <a:rPr lang="en-US" sz="1400" dirty="0"/>
              <a:t>http://xchrame.blogspot.co.id/2010/05/keamanan-jaringan.htm</a:t>
            </a:r>
            <a:r>
              <a:rPr lang="id-ID" sz="1400" dirty="0"/>
              <a:t>l</a:t>
            </a:r>
            <a:endParaRPr lang="en-US" sz="1400" dirty="0"/>
          </a:p>
          <a:p>
            <a:endParaRPr lang="id-ID"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01420" y="777240"/>
            <a:ext cx="9966960" cy="2926080"/>
          </a:xfrm>
        </p:spPr>
        <p:txBody>
          <a:bodyPr/>
          <a:lstStyle/>
          <a:p>
            <a:r>
              <a:rPr lang="en-US" dirty="0"/>
              <a:t>HTTPS</a:t>
            </a:r>
          </a:p>
        </p:txBody>
      </p:sp>
      <p:sp>
        <p:nvSpPr>
          <p:cNvPr id="5" name="Subtitle 4"/>
          <p:cNvSpPr>
            <a:spLocks noGrp="1"/>
          </p:cNvSpPr>
          <p:nvPr>
            <p:ph type="subTitle" idx="1"/>
          </p:nvPr>
        </p:nvSpPr>
        <p:spPr>
          <a:xfrm>
            <a:off x="1991360" y="3825240"/>
            <a:ext cx="8534400" cy="1752600"/>
          </a:xfrm>
        </p:spPr>
        <p:txBody>
          <a:bodyPr/>
          <a:lstStyle/>
          <a:p>
            <a:r>
              <a:rPr lang="en-US" dirty="0"/>
              <a:t>(Hypertext Transfer Protocol Secure)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609600"/>
            <a:ext cx="11086275" cy="4919663"/>
          </a:xfrm>
        </p:spPr>
        <p:txBody>
          <a:bodyPr>
            <a:normAutofit fontScale="92500"/>
          </a:bodyPr>
          <a:lstStyle/>
          <a:p>
            <a:pPr algn="just">
              <a:lnSpc>
                <a:spcPct val="150000"/>
              </a:lnSpc>
            </a:pPr>
            <a:r>
              <a:rPr lang="en-US" sz="2600" dirty="0"/>
              <a:t>HTTPS </a:t>
            </a:r>
            <a:r>
              <a:rPr lang="en-US" sz="2600" dirty="0" err="1"/>
              <a:t>merupakan</a:t>
            </a:r>
            <a:r>
              <a:rPr lang="en-US" sz="2600" dirty="0"/>
              <a:t> </a:t>
            </a:r>
            <a:r>
              <a:rPr lang="en-US" sz="2600" dirty="0" err="1"/>
              <a:t>versi</a:t>
            </a:r>
            <a:r>
              <a:rPr lang="en-US" sz="2600" dirty="0"/>
              <a:t> </a:t>
            </a:r>
            <a:r>
              <a:rPr lang="en-US" sz="2600" dirty="0" err="1"/>
              <a:t>aman</a:t>
            </a:r>
            <a:r>
              <a:rPr lang="en-US" sz="2600" dirty="0"/>
              <a:t> </a:t>
            </a:r>
            <a:r>
              <a:rPr lang="en-US" sz="2600" dirty="0" err="1"/>
              <a:t>dari</a:t>
            </a:r>
            <a:r>
              <a:rPr lang="en-US" sz="2600" dirty="0"/>
              <a:t> HTTP.</a:t>
            </a:r>
          </a:p>
          <a:p>
            <a:pPr algn="just">
              <a:lnSpc>
                <a:spcPct val="150000"/>
              </a:lnSpc>
            </a:pPr>
            <a:r>
              <a:rPr lang="en-US" sz="2600" dirty="0"/>
              <a:t>HTTPS </a:t>
            </a:r>
            <a:r>
              <a:rPr lang="en-US" sz="2600" dirty="0" err="1"/>
              <a:t>merupakan</a:t>
            </a:r>
            <a:r>
              <a:rPr lang="en-US" sz="2600" dirty="0"/>
              <a:t> </a:t>
            </a:r>
            <a:r>
              <a:rPr lang="en-US" sz="2600" dirty="0" err="1"/>
              <a:t>sebuah</a:t>
            </a:r>
            <a:r>
              <a:rPr lang="en-US" sz="2600" dirty="0"/>
              <a:t> </a:t>
            </a:r>
            <a:r>
              <a:rPr lang="en-US" sz="2600" dirty="0" err="1"/>
              <a:t>protokol</a:t>
            </a:r>
            <a:r>
              <a:rPr lang="en-US" sz="2600" dirty="0"/>
              <a:t> </a:t>
            </a:r>
            <a:r>
              <a:rPr lang="en-US" sz="2600" dirty="0" err="1"/>
              <a:t>kombinasi</a:t>
            </a:r>
            <a:r>
              <a:rPr lang="en-US" sz="2600" dirty="0"/>
              <a:t> </a:t>
            </a:r>
            <a:r>
              <a:rPr lang="en-US" sz="2600" dirty="0" err="1"/>
              <a:t>antara</a:t>
            </a:r>
            <a:r>
              <a:rPr lang="en-US" sz="2600" dirty="0"/>
              <a:t> HTTP </a:t>
            </a:r>
            <a:r>
              <a:rPr lang="en-US" sz="2600" dirty="0" err="1"/>
              <a:t>dan</a:t>
            </a:r>
            <a:r>
              <a:rPr lang="en-US" sz="2600" dirty="0"/>
              <a:t> Cryptographic Protocol. </a:t>
            </a:r>
            <a:r>
              <a:rPr lang="en-US" sz="2600" dirty="0" err="1"/>
              <a:t>Pada</a:t>
            </a:r>
            <a:r>
              <a:rPr lang="en-US" sz="2600" dirty="0"/>
              <a:t> </a:t>
            </a:r>
            <a:r>
              <a:rPr lang="en-US" sz="2600" dirty="0" err="1"/>
              <a:t>protokol</a:t>
            </a:r>
            <a:r>
              <a:rPr lang="en-US" sz="2600" dirty="0"/>
              <a:t> </a:t>
            </a:r>
            <a:r>
              <a:rPr lang="en-US" sz="2600" dirty="0" err="1"/>
              <a:t>ini</a:t>
            </a:r>
            <a:r>
              <a:rPr lang="en-US" sz="2600" dirty="0"/>
              <a:t> </a:t>
            </a:r>
            <a:r>
              <a:rPr lang="en-US" sz="2600" dirty="0" err="1"/>
              <a:t>selain</a:t>
            </a:r>
            <a:r>
              <a:rPr lang="en-US" sz="2600" dirty="0"/>
              <a:t> </a:t>
            </a:r>
            <a:r>
              <a:rPr lang="en-US" sz="2600" dirty="0" err="1"/>
              <a:t>menggunakan</a:t>
            </a:r>
            <a:r>
              <a:rPr lang="en-US" sz="2600" dirty="0"/>
              <a:t> </a:t>
            </a:r>
            <a:r>
              <a:rPr lang="en-US" sz="2600" dirty="0" err="1"/>
              <a:t>komunikasi</a:t>
            </a:r>
            <a:r>
              <a:rPr lang="en-US" sz="2600" dirty="0"/>
              <a:t> plain text, </a:t>
            </a:r>
            <a:r>
              <a:rPr lang="en-US" sz="2600" dirty="0" err="1"/>
              <a:t>juga</a:t>
            </a:r>
            <a:r>
              <a:rPr lang="en-US" sz="2600" dirty="0"/>
              <a:t> </a:t>
            </a:r>
            <a:r>
              <a:rPr lang="en-US" sz="2600" dirty="0" err="1"/>
              <a:t>menyandikan</a:t>
            </a:r>
            <a:r>
              <a:rPr lang="en-US" sz="2600" dirty="0"/>
              <a:t> data </a:t>
            </a:r>
            <a:r>
              <a:rPr lang="en-US" sz="2600" dirty="0" err="1"/>
              <a:t>sesi</a:t>
            </a:r>
            <a:r>
              <a:rPr lang="en-US" sz="2600" dirty="0"/>
              <a:t> </a:t>
            </a:r>
            <a:r>
              <a:rPr lang="en-US" sz="2600" dirty="0" err="1"/>
              <a:t>dengan</a:t>
            </a:r>
            <a:r>
              <a:rPr lang="en-US" sz="2600" dirty="0"/>
              <a:t> </a:t>
            </a:r>
            <a:r>
              <a:rPr lang="en-US" sz="2600" dirty="0" err="1"/>
              <a:t>menggunakan</a:t>
            </a:r>
            <a:r>
              <a:rPr lang="en-US" sz="2600" dirty="0"/>
              <a:t> </a:t>
            </a:r>
            <a:r>
              <a:rPr lang="en-US" sz="2600" dirty="0" err="1"/>
              <a:t>protokol</a:t>
            </a:r>
            <a:r>
              <a:rPr lang="en-US" sz="2600" dirty="0"/>
              <a:t> </a:t>
            </a:r>
            <a:r>
              <a:rPr lang="en-US" sz="2600" i="1" dirty="0"/>
              <a:t>SSL (Secure Socket Layer) </a:t>
            </a:r>
            <a:r>
              <a:rPr lang="en-US" sz="2600" dirty="0" err="1"/>
              <a:t>atau</a:t>
            </a:r>
            <a:r>
              <a:rPr lang="en-US" sz="2600" dirty="0"/>
              <a:t> </a:t>
            </a:r>
            <a:r>
              <a:rPr lang="en-US" sz="2600" dirty="0" err="1"/>
              <a:t>Protokol</a:t>
            </a:r>
            <a:r>
              <a:rPr lang="en-US" sz="2600" dirty="0"/>
              <a:t> </a:t>
            </a:r>
            <a:r>
              <a:rPr lang="en-US" sz="2600" i="1" dirty="0"/>
              <a:t>TLS (Transport Layer Security).</a:t>
            </a:r>
          </a:p>
          <a:p>
            <a:pPr algn="just">
              <a:lnSpc>
                <a:spcPct val="150000"/>
              </a:lnSpc>
            </a:pPr>
            <a:r>
              <a:rPr lang="en-US" sz="2600" dirty="0" err="1"/>
              <a:t>Membuat</a:t>
            </a:r>
            <a:r>
              <a:rPr lang="en-US" sz="2600" dirty="0"/>
              <a:t> </a:t>
            </a:r>
            <a:r>
              <a:rPr lang="en-US" sz="2600" dirty="0" err="1"/>
              <a:t>hubungan</a:t>
            </a:r>
            <a:r>
              <a:rPr lang="en-US" sz="2600" dirty="0"/>
              <a:t> TCP/IP </a:t>
            </a:r>
            <a:r>
              <a:rPr lang="en-US" sz="2600" dirty="0" err="1"/>
              <a:t>ke</a:t>
            </a:r>
            <a:r>
              <a:rPr lang="en-US" sz="2600" dirty="0"/>
              <a:t> port </a:t>
            </a:r>
            <a:r>
              <a:rPr lang="en-US" sz="2600" dirty="0" err="1"/>
              <a:t>tertentu</a:t>
            </a:r>
            <a:r>
              <a:rPr lang="en-US" sz="2600" dirty="0"/>
              <a:t> </a:t>
            </a:r>
            <a:r>
              <a:rPr lang="en-US" sz="2600" dirty="0" err="1"/>
              <a:t>di</a:t>
            </a:r>
            <a:r>
              <a:rPr lang="en-US" sz="2600" dirty="0"/>
              <a:t> host yang </a:t>
            </a:r>
            <a:r>
              <a:rPr lang="en-US" sz="2600" dirty="0" err="1"/>
              <a:t>jauh</a:t>
            </a:r>
            <a:r>
              <a:rPr lang="en-US" sz="2600" dirty="0"/>
              <a:t> (</a:t>
            </a:r>
            <a:r>
              <a:rPr lang="en-US" sz="2600" dirty="0" err="1"/>
              <a:t>biasanya</a:t>
            </a:r>
            <a:r>
              <a:rPr lang="en-US" sz="2600" dirty="0"/>
              <a:t> port 80).</a:t>
            </a:r>
          </a:p>
          <a:p>
            <a:pPr>
              <a:lnSpc>
                <a:spcPct val="150000"/>
              </a:lnSpc>
            </a:pPr>
            <a:r>
              <a:rPr lang="en-US" sz="2600" dirty="0" err="1"/>
              <a:t>Pada</a:t>
            </a:r>
            <a:r>
              <a:rPr lang="en-US" sz="2600" dirty="0"/>
              <a:t> </a:t>
            </a:r>
            <a:r>
              <a:rPr lang="en-US" sz="2600" dirty="0" err="1"/>
              <a:t>umumnya</a:t>
            </a:r>
            <a:r>
              <a:rPr lang="en-US" sz="2600" dirty="0"/>
              <a:t> port HTTPS </a:t>
            </a:r>
            <a:r>
              <a:rPr lang="en-US" sz="2600" dirty="0" err="1"/>
              <a:t>adalah</a:t>
            </a:r>
            <a:r>
              <a:rPr lang="en-US" sz="2600" dirty="0"/>
              <a:t> 443.</a:t>
            </a:r>
          </a:p>
        </p:txBody>
      </p:sp>
      <p:sp>
        <p:nvSpPr>
          <p:cNvPr id="2" name="TextBox 1"/>
          <p:cNvSpPr txBox="1"/>
          <p:nvPr/>
        </p:nvSpPr>
        <p:spPr>
          <a:xfrm>
            <a:off x="5131287" y="6057900"/>
            <a:ext cx="6462988" cy="523220"/>
          </a:xfrm>
          <a:prstGeom prst="rect">
            <a:avLst/>
          </a:prstGeom>
          <a:noFill/>
        </p:spPr>
        <p:txBody>
          <a:bodyPr wrap="none" rtlCol="0">
            <a:spAutoFit/>
          </a:bodyPr>
          <a:lstStyle/>
          <a:p>
            <a:r>
              <a:rPr lang="en-US" sz="1400" dirty="0"/>
              <a:t>http://dwifebriantoadmojo.blogspot.co.id/2014/03/pengertian-application-layer.html</a:t>
            </a:r>
          </a:p>
          <a:p>
            <a:endParaRPr lang="id-ID"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37160"/>
            <a:ext cx="9875520" cy="1356360"/>
          </a:xfrm>
        </p:spPr>
        <p:txBody>
          <a:bodyPr/>
          <a:lstStyle/>
          <a:p>
            <a:pPr algn="l"/>
            <a:r>
              <a:rPr lang="en-US" dirty="0"/>
              <a:t>SSL (</a:t>
            </a:r>
            <a:r>
              <a:rPr lang="en-US" i="1" dirty="0"/>
              <a:t>Secure Socket Layer</a:t>
            </a:r>
            <a:r>
              <a:rPr lang="en-US" dirty="0"/>
              <a:t>)</a:t>
            </a:r>
          </a:p>
        </p:txBody>
      </p:sp>
      <p:sp>
        <p:nvSpPr>
          <p:cNvPr id="3" name="Content Placeholder 2"/>
          <p:cNvSpPr>
            <a:spLocks noGrp="1"/>
          </p:cNvSpPr>
          <p:nvPr>
            <p:ph idx="1"/>
          </p:nvPr>
        </p:nvSpPr>
        <p:spPr>
          <a:xfrm>
            <a:off x="304800" y="1600200"/>
            <a:ext cx="11379200" cy="4057650"/>
          </a:xfrm>
        </p:spPr>
        <p:txBody>
          <a:bodyPr>
            <a:normAutofit/>
          </a:bodyPr>
          <a:lstStyle/>
          <a:p>
            <a:pPr algn="just">
              <a:lnSpc>
                <a:spcPct val="160000"/>
              </a:lnSpc>
              <a:buNone/>
            </a:pPr>
            <a:r>
              <a:rPr lang="en-US" sz="2800" dirty="0"/>
              <a:t>		SSL </a:t>
            </a:r>
            <a:r>
              <a:rPr lang="en-US" sz="2800" dirty="0" err="1"/>
              <a:t>adalah</a:t>
            </a:r>
            <a:r>
              <a:rPr lang="en-US" sz="2800" dirty="0"/>
              <a:t> </a:t>
            </a:r>
            <a:r>
              <a:rPr lang="en-US" sz="2800" dirty="0" err="1"/>
              <a:t>singkatan</a:t>
            </a:r>
            <a:r>
              <a:rPr lang="en-US" sz="2800" dirty="0"/>
              <a:t> </a:t>
            </a:r>
            <a:r>
              <a:rPr lang="en-US" sz="2800" dirty="0" err="1"/>
              <a:t>dari</a:t>
            </a:r>
            <a:r>
              <a:rPr lang="en-US" sz="2800" dirty="0"/>
              <a:t> Secure Socket Layer, yang </a:t>
            </a:r>
            <a:r>
              <a:rPr lang="en-US" sz="2800" dirty="0" err="1"/>
              <a:t>digunakan</a:t>
            </a:r>
            <a:r>
              <a:rPr lang="en-US" sz="2800" dirty="0"/>
              <a:t> </a:t>
            </a:r>
            <a:r>
              <a:rPr lang="en-US" sz="2800" dirty="0" err="1"/>
              <a:t>sebagai</a:t>
            </a:r>
            <a:r>
              <a:rPr lang="en-US" sz="2800" dirty="0"/>
              <a:t> </a:t>
            </a:r>
            <a:r>
              <a:rPr lang="en-US" sz="2800" dirty="0" err="1"/>
              <a:t>protokol</a:t>
            </a:r>
            <a:r>
              <a:rPr lang="en-US" sz="2800" dirty="0"/>
              <a:t> </a:t>
            </a:r>
            <a:r>
              <a:rPr lang="en-US" sz="2800" dirty="0" err="1"/>
              <a:t>keamanan</a:t>
            </a:r>
            <a:r>
              <a:rPr lang="en-US" sz="2800" dirty="0"/>
              <a:t> Internet </a:t>
            </a:r>
            <a:r>
              <a:rPr lang="en-US" sz="2800" dirty="0" err="1"/>
              <a:t>oleh</a:t>
            </a:r>
            <a:r>
              <a:rPr lang="en-US" sz="2800" dirty="0"/>
              <a:t> Browser-browser internet </a:t>
            </a:r>
            <a:r>
              <a:rPr lang="en-US" sz="2800" dirty="0" err="1"/>
              <a:t>dan</a:t>
            </a:r>
            <a:r>
              <a:rPr lang="en-US" sz="2800" dirty="0"/>
              <a:t> web server </a:t>
            </a:r>
            <a:r>
              <a:rPr lang="en-US" sz="2800" dirty="0" err="1"/>
              <a:t>ketika</a:t>
            </a:r>
            <a:r>
              <a:rPr lang="en-US" sz="2800" dirty="0"/>
              <a:t> </a:t>
            </a:r>
            <a:r>
              <a:rPr lang="en-US" sz="2800" dirty="0" err="1"/>
              <a:t>mengirimkan</a:t>
            </a:r>
            <a:r>
              <a:rPr lang="en-US" sz="2800" dirty="0"/>
              <a:t> </a:t>
            </a:r>
            <a:r>
              <a:rPr lang="en-US" sz="2800" dirty="0" err="1"/>
              <a:t>informasi</a:t>
            </a:r>
            <a:r>
              <a:rPr lang="en-US" sz="2800" dirty="0"/>
              <a:t> yang </a:t>
            </a:r>
            <a:r>
              <a:rPr lang="en-US" sz="2800" dirty="0" err="1"/>
              <a:t>bersifat</a:t>
            </a:r>
            <a:r>
              <a:rPr lang="en-US" sz="2800" dirty="0"/>
              <a:t> </a:t>
            </a:r>
            <a:r>
              <a:rPr lang="en-US" sz="2800" dirty="0" err="1"/>
              <a:t>rahasia</a:t>
            </a:r>
            <a:r>
              <a:rPr lang="en-US" sz="2800" dirty="0"/>
              <a:t>.</a:t>
            </a:r>
          </a:p>
        </p:txBody>
      </p:sp>
      <p:sp>
        <p:nvSpPr>
          <p:cNvPr id="10242" name="AutoShape 2" descr="Image result for gambar gembok bir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44" name="Picture 4" descr="C:\Users\Toshiba\Desktop\download.jpg"/>
          <p:cNvPicPr>
            <a:picLocks noChangeAspect="1" noChangeArrowheads="1"/>
          </p:cNvPicPr>
          <p:nvPr/>
        </p:nvPicPr>
        <p:blipFill>
          <a:blip r:embed="rId3"/>
          <a:srcRect/>
          <a:stretch>
            <a:fillRect/>
          </a:stretch>
        </p:blipFill>
        <p:spPr bwMode="auto">
          <a:xfrm>
            <a:off x="274320" y="4155758"/>
            <a:ext cx="2412683" cy="2412683"/>
          </a:xfrm>
          <a:prstGeom prst="rect">
            <a:avLst/>
          </a:prstGeom>
          <a:noFill/>
        </p:spPr>
      </p:pic>
      <p:sp>
        <p:nvSpPr>
          <p:cNvPr id="4" name="TextBox 3"/>
          <p:cNvSpPr txBox="1"/>
          <p:nvPr/>
        </p:nvSpPr>
        <p:spPr>
          <a:xfrm>
            <a:off x="3493103" y="6106776"/>
            <a:ext cx="8190897" cy="461665"/>
          </a:xfrm>
          <a:prstGeom prst="rect">
            <a:avLst/>
          </a:prstGeom>
          <a:noFill/>
        </p:spPr>
        <p:txBody>
          <a:bodyPr wrap="none" rtlCol="0">
            <a:spAutoFit/>
          </a:bodyPr>
          <a:lstStyle/>
          <a:p>
            <a:r>
              <a:rPr lang="en-US" sz="1200" dirty="0"/>
              <a:t>https://www.warungssl.com/Blogs/Cara-kerja-SSL-Certificate-dalam-memberi-pengamanan-bisnis-online-Anda-dengan-https</a:t>
            </a:r>
          </a:p>
          <a:p>
            <a:endParaRPr lang="id-ID" sz="1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C:\Users\Toshiba\Desktop\download (1).jpg"/>
          <p:cNvPicPr>
            <a:picLocks noChangeAspect="1" noChangeArrowheads="1"/>
          </p:cNvPicPr>
          <p:nvPr/>
        </p:nvPicPr>
        <p:blipFill>
          <a:blip r:embed="rId3"/>
          <a:srcRect/>
          <a:stretch>
            <a:fillRect/>
          </a:stretch>
        </p:blipFill>
        <p:spPr bwMode="auto">
          <a:xfrm>
            <a:off x="229553" y="3618354"/>
            <a:ext cx="3991927" cy="2990092"/>
          </a:xfrm>
          <a:prstGeom prst="rect">
            <a:avLst/>
          </a:prstGeom>
          <a:noFill/>
        </p:spPr>
      </p:pic>
      <p:sp>
        <p:nvSpPr>
          <p:cNvPr id="2" name="Title 1"/>
          <p:cNvSpPr>
            <a:spLocks noGrp="1"/>
          </p:cNvSpPr>
          <p:nvPr>
            <p:ph type="title"/>
          </p:nvPr>
        </p:nvSpPr>
        <p:spPr>
          <a:xfrm>
            <a:off x="563880" y="137160"/>
            <a:ext cx="9875520" cy="1356360"/>
          </a:xfrm>
        </p:spPr>
        <p:txBody>
          <a:bodyPr/>
          <a:lstStyle/>
          <a:p>
            <a:pPr algn="l"/>
            <a:r>
              <a:rPr lang="en-US" dirty="0" err="1"/>
              <a:t>Sertifikat</a:t>
            </a:r>
            <a:r>
              <a:rPr lang="en-US" dirty="0"/>
              <a:t> SSL</a:t>
            </a:r>
          </a:p>
        </p:txBody>
      </p:sp>
      <p:sp>
        <p:nvSpPr>
          <p:cNvPr id="3" name="Content Placeholder 2"/>
          <p:cNvSpPr>
            <a:spLocks noGrp="1"/>
          </p:cNvSpPr>
          <p:nvPr>
            <p:ph idx="1"/>
          </p:nvPr>
        </p:nvSpPr>
        <p:spPr>
          <a:xfrm>
            <a:off x="406400" y="1219202"/>
            <a:ext cx="11572240" cy="3038474"/>
          </a:xfrm>
        </p:spPr>
        <p:txBody>
          <a:bodyPr>
            <a:normAutofit fontScale="62500" lnSpcReduction="20000"/>
          </a:bodyPr>
          <a:lstStyle/>
          <a:p>
            <a:pPr algn="just">
              <a:lnSpc>
                <a:spcPct val="170000"/>
              </a:lnSpc>
              <a:buNone/>
            </a:pPr>
            <a:br>
              <a:rPr lang="en-US" sz="3400" dirty="0"/>
            </a:br>
            <a:r>
              <a:rPr lang="en-US" sz="3400" dirty="0"/>
              <a:t>	</a:t>
            </a:r>
            <a:r>
              <a:rPr lang="en-US" sz="3400" dirty="0" err="1"/>
              <a:t>Sertifikat</a:t>
            </a:r>
            <a:r>
              <a:rPr lang="en-US" sz="3400" dirty="0"/>
              <a:t> SSL </a:t>
            </a:r>
            <a:r>
              <a:rPr lang="en-US" sz="3400" dirty="0" err="1"/>
              <a:t>membuat</a:t>
            </a:r>
            <a:r>
              <a:rPr lang="en-US" sz="3400" dirty="0"/>
              <a:t> </a:t>
            </a:r>
            <a:r>
              <a:rPr lang="en-US" sz="3400" dirty="0" err="1"/>
              <a:t>lapisan</a:t>
            </a:r>
            <a:r>
              <a:rPr lang="en-US" sz="3400" dirty="0"/>
              <a:t> </a:t>
            </a:r>
            <a:r>
              <a:rPr lang="en-US" sz="3400" dirty="0" err="1"/>
              <a:t>enkripsi</a:t>
            </a:r>
            <a:r>
              <a:rPr lang="en-US" sz="3400" dirty="0"/>
              <a:t> (encrypted layer) yang </a:t>
            </a:r>
            <a:r>
              <a:rPr lang="en-US" sz="3400" dirty="0" err="1"/>
              <a:t>aman</a:t>
            </a:r>
            <a:r>
              <a:rPr lang="en-US" sz="3400" dirty="0"/>
              <a:t> </a:t>
            </a:r>
            <a:r>
              <a:rPr lang="en-US" sz="3400" dirty="0" err="1"/>
              <a:t>antar</a:t>
            </a:r>
            <a:r>
              <a:rPr lang="en-US" sz="3400" dirty="0"/>
              <a:t> </a:t>
            </a:r>
            <a:r>
              <a:rPr lang="en-US" sz="3400" dirty="0" err="1"/>
              <a:t>komunikasi</a:t>
            </a:r>
            <a:r>
              <a:rPr lang="en-US" sz="3400" dirty="0"/>
              <a:t> data </a:t>
            </a:r>
            <a:r>
              <a:rPr lang="en-US" sz="3400" dirty="0" err="1"/>
              <a:t>dari</a:t>
            </a:r>
            <a:r>
              <a:rPr lang="en-US" sz="3400" dirty="0"/>
              <a:t> browser </a:t>
            </a:r>
            <a:r>
              <a:rPr lang="en-US" sz="3400" dirty="0" err="1"/>
              <a:t>ke</a:t>
            </a:r>
            <a:r>
              <a:rPr lang="en-US" sz="3400" dirty="0"/>
              <a:t> server website </a:t>
            </a:r>
            <a:r>
              <a:rPr lang="en-US" sz="3400" dirty="0" err="1"/>
              <a:t>ketika</a:t>
            </a:r>
            <a:r>
              <a:rPr lang="en-US" sz="3400" dirty="0"/>
              <a:t> </a:t>
            </a:r>
            <a:r>
              <a:rPr lang="en-US" sz="3400" dirty="0" err="1"/>
              <a:t>pengguna</a:t>
            </a:r>
            <a:r>
              <a:rPr lang="en-US" sz="3400" dirty="0"/>
              <a:t> website </a:t>
            </a:r>
            <a:r>
              <a:rPr lang="en-US" sz="3400" dirty="0" err="1"/>
              <a:t>mengirimkan</a:t>
            </a:r>
            <a:r>
              <a:rPr lang="en-US" sz="3400" dirty="0"/>
              <a:t> data </a:t>
            </a:r>
            <a:r>
              <a:rPr lang="en-US" sz="3400" dirty="0" err="1"/>
              <a:t>pribadinya</a:t>
            </a:r>
            <a:r>
              <a:rPr lang="en-US" sz="3400" dirty="0"/>
              <a:t>. </a:t>
            </a:r>
            <a:r>
              <a:rPr lang="en-US" sz="3400" dirty="0" err="1"/>
              <a:t>Setiap</a:t>
            </a:r>
            <a:r>
              <a:rPr lang="en-US" sz="3400" dirty="0"/>
              <a:t> </a:t>
            </a:r>
            <a:r>
              <a:rPr lang="en-US" sz="3400" dirty="0" err="1"/>
              <a:t>Sertifikat</a:t>
            </a:r>
            <a:r>
              <a:rPr lang="en-US" sz="3400" dirty="0"/>
              <a:t> SSL </a:t>
            </a:r>
            <a:r>
              <a:rPr lang="en-US" sz="3400" dirty="0" err="1"/>
              <a:t>terdiri</a:t>
            </a:r>
            <a:r>
              <a:rPr lang="en-US" sz="3400" dirty="0"/>
              <a:t> </a:t>
            </a:r>
            <a:r>
              <a:rPr lang="en-US" sz="3400" dirty="0" err="1"/>
              <a:t>dari</a:t>
            </a:r>
            <a:r>
              <a:rPr lang="en-US" sz="3400" dirty="0"/>
              <a:t> </a:t>
            </a:r>
            <a:r>
              <a:rPr lang="en-US" sz="3400" dirty="0" err="1"/>
              <a:t>sepasang</a:t>
            </a:r>
            <a:r>
              <a:rPr lang="en-US" sz="3400" dirty="0"/>
              <a:t> </a:t>
            </a:r>
            <a:r>
              <a:rPr lang="en-US" sz="3400" dirty="0" err="1"/>
              <a:t>kunci</a:t>
            </a:r>
            <a:r>
              <a:rPr lang="en-US" sz="3400" dirty="0"/>
              <a:t> (key pair) </a:t>
            </a:r>
            <a:r>
              <a:rPr lang="en-US" sz="3400" dirty="0" err="1"/>
              <a:t>memiliki</a:t>
            </a:r>
            <a:r>
              <a:rPr lang="en-US" sz="3400" dirty="0"/>
              <a:t> </a:t>
            </a:r>
            <a:r>
              <a:rPr lang="en-US" sz="3400" dirty="0" err="1"/>
              <a:t>informasi</a:t>
            </a:r>
            <a:r>
              <a:rPr lang="en-US" sz="3400" dirty="0"/>
              <a:t> yang </a:t>
            </a:r>
            <a:r>
              <a:rPr lang="en-US" sz="3400" dirty="0" err="1"/>
              <a:t>bertujuan</a:t>
            </a:r>
            <a:r>
              <a:rPr lang="en-US" sz="3400" dirty="0"/>
              <a:t> </a:t>
            </a:r>
            <a:r>
              <a:rPr lang="en-US" sz="3400" dirty="0" err="1"/>
              <a:t>untuk</a:t>
            </a:r>
            <a:r>
              <a:rPr lang="en-US" sz="3400" dirty="0"/>
              <a:t> </a:t>
            </a:r>
            <a:r>
              <a:rPr lang="en-US" sz="3400" dirty="0" err="1"/>
              <a:t>memverifikasi</a:t>
            </a:r>
            <a:r>
              <a:rPr lang="en-US" sz="3400" dirty="0"/>
              <a:t> </a:t>
            </a:r>
            <a:r>
              <a:rPr lang="en-US" sz="3400" dirty="0" err="1"/>
              <a:t>identitas</a:t>
            </a:r>
            <a:r>
              <a:rPr lang="en-US" sz="3400" dirty="0"/>
              <a:t> </a:t>
            </a:r>
            <a:r>
              <a:rPr lang="en-US" sz="3400" dirty="0" err="1"/>
              <a:t>antar</a:t>
            </a:r>
            <a:r>
              <a:rPr lang="en-US" sz="3400" dirty="0"/>
              <a:t> </a:t>
            </a:r>
            <a:r>
              <a:rPr lang="en-US" sz="3400" dirty="0" err="1"/>
              <a:t>mesin</a:t>
            </a:r>
            <a:r>
              <a:rPr lang="en-US" sz="3400" dirty="0"/>
              <a:t> </a:t>
            </a:r>
            <a:r>
              <a:rPr lang="en-US" sz="3400" dirty="0" err="1"/>
              <a:t>pada</a:t>
            </a:r>
            <a:r>
              <a:rPr lang="en-US" sz="3400" dirty="0"/>
              <a:t> </a:t>
            </a:r>
            <a:r>
              <a:rPr lang="en-US" sz="3400" dirty="0" err="1"/>
              <a:t>saat</a:t>
            </a:r>
            <a:r>
              <a:rPr lang="en-US" sz="3400" dirty="0"/>
              <a:t> </a:t>
            </a:r>
            <a:r>
              <a:rPr lang="en-US" sz="3400" dirty="0" err="1"/>
              <a:t>terjadinya</a:t>
            </a:r>
            <a:r>
              <a:rPr lang="en-US" sz="3400" dirty="0"/>
              <a:t> </a:t>
            </a:r>
            <a:r>
              <a:rPr lang="en-US" sz="3400" dirty="0" err="1"/>
              <a:t>komunikasi</a:t>
            </a:r>
            <a:r>
              <a:rPr lang="en-US" sz="3400" dirty="0"/>
              <a:t> data.</a:t>
            </a:r>
            <a:endParaRPr lang="en-US" dirty="0"/>
          </a:p>
        </p:txBody>
      </p:sp>
      <p:sp>
        <p:nvSpPr>
          <p:cNvPr id="8194" name="AutoShape 2" descr="Image result for keamana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4334445" y="6100763"/>
            <a:ext cx="7531229" cy="261610"/>
          </a:xfrm>
          <a:prstGeom prst="rect">
            <a:avLst/>
          </a:prstGeom>
          <a:noFill/>
        </p:spPr>
        <p:txBody>
          <a:bodyPr wrap="none" rtlCol="0">
            <a:spAutoFit/>
          </a:bodyPr>
          <a:lstStyle/>
          <a:p>
            <a:r>
              <a:rPr lang="en-US" sz="1100" dirty="0"/>
              <a:t>https://www.warungssl.com/Blogs/Cara-kerja-SSL-Certificate-dalam-memberi-pengamanan-bisnis-online-Anda-dengan-https</a:t>
            </a:r>
            <a:endParaRPr lang="id-ID" sz="11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0" y="0"/>
            <a:ext cx="9524999" cy="1356360"/>
          </a:xfrm>
        </p:spPr>
        <p:txBody>
          <a:bodyPr>
            <a:normAutofit/>
          </a:bodyPr>
          <a:lstStyle/>
          <a:p>
            <a:r>
              <a:rPr lang="en-US" dirty="0" err="1"/>
              <a:t>Protokol</a:t>
            </a:r>
            <a:r>
              <a:rPr lang="en-US" dirty="0"/>
              <a:t> TLS (</a:t>
            </a:r>
            <a:r>
              <a:rPr lang="en-US" i="1" dirty="0"/>
              <a:t>Transport Layer Security</a:t>
            </a:r>
            <a:r>
              <a:rPr lang="en-US" dirty="0"/>
              <a:t>)</a:t>
            </a:r>
          </a:p>
        </p:txBody>
      </p:sp>
      <p:sp>
        <p:nvSpPr>
          <p:cNvPr id="3" name="Content Placeholder 2"/>
          <p:cNvSpPr>
            <a:spLocks noGrp="1"/>
          </p:cNvSpPr>
          <p:nvPr>
            <p:ph idx="1"/>
          </p:nvPr>
        </p:nvSpPr>
        <p:spPr>
          <a:xfrm>
            <a:off x="579120" y="1371600"/>
            <a:ext cx="11176000" cy="4014788"/>
          </a:xfrm>
        </p:spPr>
        <p:txBody>
          <a:bodyPr>
            <a:normAutofit/>
          </a:bodyPr>
          <a:lstStyle/>
          <a:p>
            <a:pPr algn="just">
              <a:lnSpc>
                <a:spcPct val="150000"/>
              </a:lnSpc>
            </a:pPr>
            <a:r>
              <a:rPr lang="en-US" sz="2600" dirty="0"/>
              <a:t>TLS </a:t>
            </a:r>
            <a:r>
              <a:rPr lang="en-US" sz="2600" dirty="0" err="1"/>
              <a:t>merupakan</a:t>
            </a:r>
            <a:r>
              <a:rPr lang="en-US" sz="2600" dirty="0"/>
              <a:t> </a:t>
            </a:r>
            <a:r>
              <a:rPr lang="en-US" sz="2600" dirty="0" err="1"/>
              <a:t>pendahulunya</a:t>
            </a:r>
            <a:r>
              <a:rPr lang="en-US" sz="2600" dirty="0"/>
              <a:t> SSL </a:t>
            </a:r>
            <a:r>
              <a:rPr lang="en-US" sz="2600" dirty="0" err="1"/>
              <a:t>yaitu</a:t>
            </a:r>
            <a:r>
              <a:rPr lang="en-US" sz="2600" dirty="0"/>
              <a:t> </a:t>
            </a:r>
            <a:r>
              <a:rPr lang="en-US" sz="2600" dirty="0" err="1"/>
              <a:t>protokol</a:t>
            </a:r>
            <a:r>
              <a:rPr lang="en-US" sz="2600" dirty="0"/>
              <a:t> yang </a:t>
            </a:r>
            <a:r>
              <a:rPr lang="en-US" sz="2600" dirty="0" err="1"/>
              <a:t>menyediakan</a:t>
            </a:r>
            <a:r>
              <a:rPr lang="en-US" sz="2600" dirty="0"/>
              <a:t> </a:t>
            </a:r>
            <a:r>
              <a:rPr lang="en-US" sz="2600" dirty="0" err="1"/>
              <a:t>komunikasi</a:t>
            </a:r>
            <a:r>
              <a:rPr lang="en-US" sz="2600" dirty="0"/>
              <a:t> internet yang </a:t>
            </a:r>
            <a:r>
              <a:rPr lang="en-US" sz="2600" dirty="0" err="1"/>
              <a:t>aman</a:t>
            </a:r>
            <a:r>
              <a:rPr lang="en-US" sz="2600" dirty="0"/>
              <a:t>.</a:t>
            </a:r>
          </a:p>
          <a:p>
            <a:pPr algn="just">
              <a:lnSpc>
                <a:spcPct val="150000"/>
              </a:lnSpc>
            </a:pPr>
            <a:r>
              <a:rPr lang="en-US" sz="2600" dirty="0"/>
              <a:t>TLS </a:t>
            </a:r>
            <a:r>
              <a:rPr lang="en-US" sz="2600" dirty="0" err="1"/>
              <a:t>bertujuan</a:t>
            </a:r>
            <a:r>
              <a:rPr lang="en-US" sz="2600" dirty="0"/>
              <a:t> </a:t>
            </a:r>
            <a:r>
              <a:rPr lang="en-US" sz="2600" dirty="0" err="1"/>
              <a:t>untuk</a:t>
            </a:r>
            <a:r>
              <a:rPr lang="en-US" sz="2600" dirty="0"/>
              <a:t> </a:t>
            </a:r>
            <a:r>
              <a:rPr lang="en-US" sz="2600" dirty="0" err="1"/>
              <a:t>memberikan</a:t>
            </a:r>
            <a:r>
              <a:rPr lang="en-US" sz="2600" dirty="0"/>
              <a:t> privacy </a:t>
            </a:r>
            <a:r>
              <a:rPr lang="en-US" sz="2600" dirty="0" err="1"/>
              <a:t>dan</a:t>
            </a:r>
            <a:r>
              <a:rPr lang="en-US" sz="2600" dirty="0"/>
              <a:t> </a:t>
            </a:r>
            <a:r>
              <a:rPr lang="en-US" sz="2600" dirty="0" err="1"/>
              <a:t>integritas</a:t>
            </a:r>
            <a:r>
              <a:rPr lang="en-US" sz="2600" dirty="0"/>
              <a:t> data </a:t>
            </a:r>
            <a:r>
              <a:rPr lang="en-US" sz="2600" dirty="0" err="1"/>
              <a:t>antara</a:t>
            </a:r>
            <a:r>
              <a:rPr lang="en-US" sz="2600" dirty="0"/>
              <a:t> </a:t>
            </a:r>
            <a:r>
              <a:rPr lang="en-US" sz="2600" dirty="0" err="1"/>
              <a:t>dua</a:t>
            </a:r>
            <a:r>
              <a:rPr lang="en-US" sz="2600" dirty="0"/>
              <a:t> </a:t>
            </a:r>
            <a:r>
              <a:rPr lang="en-US" sz="2600" dirty="0" err="1"/>
              <a:t>aplikasi</a:t>
            </a:r>
            <a:r>
              <a:rPr lang="en-US" sz="2600" dirty="0"/>
              <a:t> </a:t>
            </a:r>
            <a:r>
              <a:rPr lang="en-US" sz="2600" dirty="0" err="1"/>
              <a:t>komputer</a:t>
            </a:r>
            <a:r>
              <a:rPr lang="en-US" sz="2600" dirty="0"/>
              <a:t>.</a:t>
            </a:r>
          </a:p>
        </p:txBody>
      </p:sp>
      <p:sp>
        <p:nvSpPr>
          <p:cNvPr id="4" name="TextBox 3"/>
          <p:cNvSpPr txBox="1"/>
          <p:nvPr/>
        </p:nvSpPr>
        <p:spPr>
          <a:xfrm>
            <a:off x="7635531" y="6029325"/>
            <a:ext cx="4119589" cy="523220"/>
          </a:xfrm>
          <a:prstGeom prst="rect">
            <a:avLst/>
          </a:prstGeom>
          <a:noFill/>
        </p:spPr>
        <p:txBody>
          <a:bodyPr wrap="none" rtlCol="0">
            <a:spAutoFit/>
          </a:bodyPr>
          <a:lstStyle/>
          <a:p>
            <a:r>
              <a:rPr lang="en-US" sz="1400" dirty="0"/>
              <a:t>http://www.proweb.co.id/articles/datacenter/tls.html</a:t>
            </a:r>
          </a:p>
          <a:p>
            <a:endParaRPr lang="id-ID"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0" y="60960"/>
            <a:ext cx="9875520" cy="1356360"/>
          </a:xfrm>
        </p:spPr>
        <p:txBody>
          <a:bodyPr/>
          <a:lstStyle/>
          <a:p>
            <a:r>
              <a:rPr lang="en-US" dirty="0"/>
              <a:t>TLS </a:t>
            </a:r>
            <a:r>
              <a:rPr lang="en-US" dirty="0" err="1"/>
              <a:t>dan</a:t>
            </a:r>
            <a:r>
              <a:rPr lang="en-US" dirty="0"/>
              <a:t> SSL</a:t>
            </a:r>
          </a:p>
        </p:txBody>
      </p:sp>
      <p:sp>
        <p:nvSpPr>
          <p:cNvPr id="3" name="Content Placeholder 2"/>
          <p:cNvSpPr>
            <a:spLocks noGrp="1"/>
          </p:cNvSpPr>
          <p:nvPr>
            <p:ph idx="1"/>
          </p:nvPr>
        </p:nvSpPr>
        <p:spPr>
          <a:xfrm>
            <a:off x="609600" y="1600200"/>
            <a:ext cx="11176000" cy="3843338"/>
          </a:xfrm>
        </p:spPr>
        <p:txBody>
          <a:bodyPr>
            <a:normAutofit fontScale="55000" lnSpcReduction="20000"/>
          </a:bodyPr>
          <a:lstStyle/>
          <a:p>
            <a:pPr algn="just">
              <a:lnSpc>
                <a:spcPct val="170000"/>
              </a:lnSpc>
            </a:pPr>
            <a:r>
              <a:rPr lang="en-US" sz="4200" dirty="0" err="1"/>
              <a:t>Menggunakan</a:t>
            </a:r>
            <a:r>
              <a:rPr lang="en-US" sz="4200" dirty="0"/>
              <a:t> </a:t>
            </a:r>
            <a:r>
              <a:rPr lang="en-US" sz="4200" dirty="0" err="1"/>
              <a:t>sertifikat</a:t>
            </a:r>
            <a:r>
              <a:rPr lang="en-US" sz="4200" dirty="0"/>
              <a:t> X.509 </a:t>
            </a:r>
            <a:r>
              <a:rPr lang="en-US" sz="4200" dirty="0" err="1"/>
              <a:t>dalam</a:t>
            </a:r>
            <a:r>
              <a:rPr lang="en-US" sz="4200" dirty="0"/>
              <a:t> </a:t>
            </a:r>
            <a:r>
              <a:rPr lang="en-US" sz="4200" dirty="0" err="1"/>
              <a:t>menyelenggarakan</a:t>
            </a:r>
            <a:r>
              <a:rPr lang="en-US" sz="4200" dirty="0"/>
              <a:t> </a:t>
            </a:r>
            <a:r>
              <a:rPr lang="en-US" sz="4200" dirty="0" err="1"/>
              <a:t>enkripsinya</a:t>
            </a:r>
            <a:r>
              <a:rPr lang="en-US" sz="4200" dirty="0"/>
              <a:t>.</a:t>
            </a:r>
          </a:p>
          <a:p>
            <a:pPr algn="just">
              <a:lnSpc>
                <a:spcPct val="170000"/>
              </a:lnSpc>
            </a:pPr>
            <a:r>
              <a:rPr lang="en-US" sz="4200" dirty="0"/>
              <a:t>TLS </a:t>
            </a:r>
            <a:r>
              <a:rPr lang="en-US" sz="4200" dirty="0" err="1"/>
              <a:t>menggunakan</a:t>
            </a:r>
            <a:r>
              <a:rPr lang="en-US" sz="4200" dirty="0"/>
              <a:t> </a:t>
            </a:r>
            <a:r>
              <a:rPr lang="en-US" sz="4200" dirty="0" err="1"/>
              <a:t>sertifikat</a:t>
            </a:r>
            <a:r>
              <a:rPr lang="en-US" sz="4200" dirty="0"/>
              <a:t> authority </a:t>
            </a:r>
            <a:r>
              <a:rPr lang="en-US" sz="4200" dirty="0" err="1"/>
              <a:t>untuk</a:t>
            </a:r>
            <a:r>
              <a:rPr lang="en-US" sz="4200" dirty="0"/>
              <a:t> </a:t>
            </a:r>
            <a:r>
              <a:rPr lang="en-US" sz="4200" dirty="0" err="1"/>
              <a:t>memastikan</a:t>
            </a:r>
            <a:r>
              <a:rPr lang="en-US" sz="4200" dirty="0"/>
              <a:t> </a:t>
            </a:r>
            <a:r>
              <a:rPr lang="en-US" sz="4200" dirty="0" err="1"/>
              <a:t>enkripsi</a:t>
            </a:r>
            <a:r>
              <a:rPr lang="en-US" sz="4200" dirty="0"/>
              <a:t> yang </a:t>
            </a:r>
            <a:r>
              <a:rPr lang="en-US" sz="4200" dirty="0" err="1"/>
              <a:t>menggunakan</a:t>
            </a:r>
            <a:r>
              <a:rPr lang="en-US" sz="4200" dirty="0"/>
              <a:t> public key </a:t>
            </a:r>
            <a:r>
              <a:rPr lang="en-US" sz="4200" dirty="0" err="1"/>
              <a:t>infrastruktur</a:t>
            </a:r>
            <a:r>
              <a:rPr lang="en-US" sz="4200" dirty="0"/>
              <a:t> </a:t>
            </a:r>
            <a:r>
              <a:rPr lang="en-US" sz="4200" dirty="0" err="1"/>
              <a:t>berlangsung</a:t>
            </a:r>
            <a:r>
              <a:rPr lang="en-US" sz="4200" dirty="0"/>
              <a:t> </a:t>
            </a:r>
            <a:r>
              <a:rPr lang="en-US" sz="4200" dirty="0" err="1"/>
              <a:t>dengan</a:t>
            </a:r>
            <a:r>
              <a:rPr lang="en-US" sz="4200" dirty="0"/>
              <a:t> </a:t>
            </a:r>
            <a:r>
              <a:rPr lang="en-US" sz="4200" dirty="0" err="1"/>
              <a:t>aman</a:t>
            </a:r>
            <a:r>
              <a:rPr lang="en-US" sz="4200" dirty="0"/>
              <a:t>.</a:t>
            </a:r>
          </a:p>
          <a:p>
            <a:pPr algn="just">
              <a:lnSpc>
                <a:spcPct val="170000"/>
              </a:lnSpc>
            </a:pPr>
            <a:r>
              <a:rPr lang="en-US" sz="4200" dirty="0"/>
              <a:t>TLS </a:t>
            </a:r>
            <a:r>
              <a:rPr lang="en-US" sz="4200" dirty="0" err="1"/>
              <a:t>dan</a:t>
            </a:r>
            <a:r>
              <a:rPr lang="en-US" sz="4200" dirty="0"/>
              <a:t> SSL </a:t>
            </a:r>
            <a:r>
              <a:rPr lang="en-US" sz="4200" dirty="0" err="1"/>
              <a:t>melakukan</a:t>
            </a:r>
            <a:r>
              <a:rPr lang="en-US" sz="4200" dirty="0"/>
              <a:t> </a:t>
            </a:r>
            <a:r>
              <a:rPr lang="en-US" sz="4200" dirty="0" err="1"/>
              <a:t>enkripsi</a:t>
            </a:r>
            <a:r>
              <a:rPr lang="en-US" sz="4200" dirty="0"/>
              <a:t> </a:t>
            </a:r>
            <a:r>
              <a:rPr lang="en-US" sz="4200" dirty="0" err="1"/>
              <a:t>pada</a:t>
            </a:r>
            <a:r>
              <a:rPr lang="en-US" sz="4200" dirty="0"/>
              <a:t> </a:t>
            </a:r>
            <a:r>
              <a:rPr lang="en-US" sz="4200" dirty="0" err="1"/>
              <a:t>aplication</a:t>
            </a:r>
            <a:r>
              <a:rPr lang="en-US" sz="4200" dirty="0"/>
              <a:t> layer, </a:t>
            </a:r>
            <a:r>
              <a:rPr lang="en-US" sz="4200" dirty="0" err="1"/>
              <a:t>hasil</a:t>
            </a:r>
            <a:r>
              <a:rPr lang="en-US" sz="4200" dirty="0"/>
              <a:t> </a:t>
            </a:r>
            <a:r>
              <a:rPr lang="en-US" sz="4200" dirty="0" err="1"/>
              <a:t>enkripsi</a:t>
            </a:r>
            <a:r>
              <a:rPr lang="en-US" sz="4200" dirty="0"/>
              <a:t> </a:t>
            </a:r>
            <a:r>
              <a:rPr lang="en-US" sz="4200" dirty="0" err="1"/>
              <a:t>tersebut</a:t>
            </a:r>
            <a:r>
              <a:rPr lang="en-US" sz="4200" dirty="0"/>
              <a:t> </a:t>
            </a:r>
            <a:r>
              <a:rPr lang="en-US" sz="4200" dirty="0" err="1"/>
              <a:t>kemudian</a:t>
            </a:r>
            <a:r>
              <a:rPr lang="en-US" sz="4200" dirty="0"/>
              <a:t> </a:t>
            </a:r>
            <a:r>
              <a:rPr lang="en-US" sz="4200" dirty="0" err="1"/>
              <a:t>dikirim</a:t>
            </a:r>
            <a:r>
              <a:rPr lang="en-US" sz="4200" dirty="0"/>
              <a:t> </a:t>
            </a:r>
            <a:r>
              <a:rPr lang="en-US" sz="4200" dirty="0" err="1"/>
              <a:t>ke</a:t>
            </a:r>
            <a:r>
              <a:rPr lang="en-US" sz="4200" dirty="0"/>
              <a:t> Transport layer </a:t>
            </a:r>
            <a:r>
              <a:rPr lang="en-US" sz="4200" dirty="0" err="1"/>
              <a:t>untuk</a:t>
            </a:r>
            <a:r>
              <a:rPr lang="en-US" sz="4200" dirty="0"/>
              <a:t>  </a:t>
            </a:r>
            <a:r>
              <a:rPr lang="en-US" sz="4200" dirty="0" err="1"/>
              <a:t>dilanjutkan</a:t>
            </a:r>
            <a:r>
              <a:rPr lang="en-US" sz="4200" dirty="0"/>
              <a:t> proses </a:t>
            </a:r>
            <a:r>
              <a:rPr lang="en-US" sz="4200" dirty="0" err="1"/>
              <a:t>pengiriman</a:t>
            </a:r>
            <a:r>
              <a:rPr lang="en-US" sz="4200" dirty="0"/>
              <a:t> </a:t>
            </a:r>
            <a:r>
              <a:rPr lang="en-US" sz="4200" dirty="0" err="1"/>
              <a:t>datanya</a:t>
            </a:r>
            <a:r>
              <a:rPr lang="en-US" sz="4200" dirty="0"/>
              <a:t>.</a:t>
            </a:r>
          </a:p>
        </p:txBody>
      </p:sp>
      <p:sp>
        <p:nvSpPr>
          <p:cNvPr id="4" name="TextBox 3"/>
          <p:cNvSpPr txBox="1"/>
          <p:nvPr/>
        </p:nvSpPr>
        <p:spPr>
          <a:xfrm>
            <a:off x="7540751" y="6086475"/>
            <a:ext cx="4119589" cy="523220"/>
          </a:xfrm>
          <a:prstGeom prst="rect">
            <a:avLst/>
          </a:prstGeom>
          <a:noFill/>
        </p:spPr>
        <p:txBody>
          <a:bodyPr wrap="none" rtlCol="0">
            <a:spAutoFit/>
          </a:bodyPr>
          <a:lstStyle/>
          <a:p>
            <a:r>
              <a:rPr lang="en-US" sz="1400" dirty="0"/>
              <a:t>http://www.proweb.co.id/articles/datacenter/tls.html</a:t>
            </a:r>
          </a:p>
          <a:p>
            <a:endParaRPr lang="id-ID"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a:t>Serangan Lapis Aplikasi</a:t>
            </a:r>
          </a:p>
        </p:txBody>
      </p:sp>
      <p:sp>
        <p:nvSpPr>
          <p:cNvPr id="5" name="Text Placeholder 4"/>
          <p:cNvSpPr>
            <a:spLocks noGrp="1"/>
          </p:cNvSpPr>
          <p:nvPr>
            <p:ph type="body" idx="1"/>
          </p:nvPr>
        </p:nvSpPr>
        <p:spPr/>
        <p:txBody>
          <a:bodyPr/>
          <a:lstStyle/>
          <a:p>
            <a:endParaRPr lang="id-ID"/>
          </a:p>
        </p:txBody>
      </p:sp>
    </p:spTree>
    <p:extLst>
      <p:ext uri="{BB962C8B-B14F-4D97-AF65-F5344CB8AC3E}">
        <p14:creationId xmlns:p14="http://schemas.microsoft.com/office/powerpoint/2010/main" val="43638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 y="426720"/>
            <a:ext cx="9875520" cy="1356360"/>
          </a:xfrm>
        </p:spPr>
        <p:txBody>
          <a:bodyPr>
            <a:normAutofit/>
          </a:bodyPr>
          <a:lstStyle/>
          <a:p>
            <a:r>
              <a:rPr lang="en-US" dirty="0"/>
              <a:t>CONTOH (</a:t>
            </a:r>
            <a:r>
              <a:rPr lang="en-US" dirty="0" err="1"/>
              <a:t>aplikasi</a:t>
            </a:r>
            <a:r>
              <a:rPr lang="en-US" dirty="0"/>
              <a:t> </a:t>
            </a:r>
            <a:r>
              <a:rPr lang="en-US" dirty="0" err="1"/>
              <a:t>keamanan</a:t>
            </a:r>
            <a:r>
              <a:rPr lang="en-US" dirty="0"/>
              <a:t> SSL </a:t>
            </a:r>
            <a:r>
              <a:rPr lang="en-US" dirty="0" err="1"/>
              <a:t>pada</a:t>
            </a:r>
            <a:r>
              <a:rPr lang="en-US" dirty="0"/>
              <a:t> </a:t>
            </a:r>
            <a:r>
              <a:rPr lang="en-US" dirty="0" err="1"/>
              <a:t>Facebook</a:t>
            </a:r>
            <a:r>
              <a:rPr lang="en-US" dirty="0"/>
              <a:t>): </a:t>
            </a:r>
          </a:p>
        </p:txBody>
      </p:sp>
      <p:sp>
        <p:nvSpPr>
          <p:cNvPr id="3" name="Content Placeholder 2"/>
          <p:cNvSpPr>
            <a:spLocks noGrp="1"/>
          </p:cNvSpPr>
          <p:nvPr>
            <p:ph idx="1"/>
          </p:nvPr>
        </p:nvSpPr>
        <p:spPr>
          <a:xfrm>
            <a:off x="518160" y="2057400"/>
            <a:ext cx="11064240" cy="4221480"/>
          </a:xfrm>
        </p:spPr>
        <p:txBody>
          <a:bodyPr>
            <a:normAutofit/>
          </a:bodyPr>
          <a:lstStyle/>
          <a:p>
            <a:pPr algn="just">
              <a:buNone/>
            </a:pPr>
            <a:r>
              <a:rPr lang="en-US" sz="2000" dirty="0"/>
              <a:t>		Protocol SSL </a:t>
            </a:r>
            <a:r>
              <a:rPr lang="en-US" sz="2000" dirty="0" err="1"/>
              <a:t>dan</a:t>
            </a:r>
            <a:r>
              <a:rPr lang="en-US" sz="2000" dirty="0"/>
              <a:t> TLS </a:t>
            </a:r>
            <a:r>
              <a:rPr lang="en-US" sz="2000" dirty="0" err="1"/>
              <a:t>berjalan</a:t>
            </a:r>
            <a:r>
              <a:rPr lang="en-US" sz="2000" dirty="0"/>
              <a:t> </a:t>
            </a:r>
            <a:r>
              <a:rPr lang="en-US" sz="2000" dirty="0" err="1"/>
              <a:t>pada</a:t>
            </a:r>
            <a:r>
              <a:rPr lang="en-US" sz="2000" dirty="0"/>
              <a:t> layer </a:t>
            </a:r>
            <a:r>
              <a:rPr lang="en-US" sz="2000" dirty="0" err="1"/>
              <a:t>dibawah</a:t>
            </a:r>
            <a:r>
              <a:rPr lang="en-US" sz="2000" dirty="0"/>
              <a:t> application protocol </a:t>
            </a:r>
            <a:r>
              <a:rPr lang="en-US" sz="2000" dirty="0" err="1"/>
              <a:t>seperti</a:t>
            </a:r>
            <a:r>
              <a:rPr lang="en-US" sz="2000" dirty="0"/>
              <a:t> </a:t>
            </a:r>
            <a:r>
              <a:rPr lang="en-US" sz="2000" dirty="0">
                <a:hlinkClick r:id="rId2" tooltip="HTTP"/>
              </a:rPr>
              <a:t>HTTP</a:t>
            </a:r>
            <a:r>
              <a:rPr lang="en-US" sz="2000" dirty="0"/>
              <a:t>, </a:t>
            </a:r>
            <a:r>
              <a:rPr lang="en-US" sz="2000" dirty="0">
                <a:hlinkClick r:id="rId3" tooltip="SMTP"/>
              </a:rPr>
              <a:t>SMTP</a:t>
            </a:r>
            <a:r>
              <a:rPr lang="en-US" sz="2000" dirty="0"/>
              <a:t> and </a:t>
            </a:r>
            <a:r>
              <a:rPr lang="en-US" sz="2000" dirty="0">
                <a:hlinkClick r:id="rId4" tooltip="NNTP (halaman belum tersedia)"/>
              </a:rPr>
              <a:t>NNTP</a:t>
            </a:r>
            <a:r>
              <a:rPr lang="en-US" sz="2000" dirty="0"/>
              <a:t> </a:t>
            </a:r>
            <a:r>
              <a:rPr lang="en-US" sz="2000" dirty="0" err="1"/>
              <a:t>dan</a:t>
            </a:r>
            <a:r>
              <a:rPr lang="en-US" sz="2000" dirty="0"/>
              <a:t> </a:t>
            </a:r>
            <a:r>
              <a:rPr lang="en-US" sz="2000" dirty="0" err="1"/>
              <a:t>di</a:t>
            </a:r>
            <a:r>
              <a:rPr lang="en-US" sz="2000" dirty="0"/>
              <a:t> </a:t>
            </a:r>
            <a:r>
              <a:rPr lang="en-US" sz="2000" dirty="0" err="1"/>
              <a:t>atas</a:t>
            </a:r>
            <a:r>
              <a:rPr lang="en-US" sz="2000" dirty="0"/>
              <a:t> layer TCP transport protocol, yang </a:t>
            </a:r>
            <a:r>
              <a:rPr lang="en-US" sz="2000" dirty="0" err="1"/>
              <a:t>juga</a:t>
            </a:r>
            <a:r>
              <a:rPr lang="en-US" sz="2000" dirty="0"/>
              <a:t> </a:t>
            </a:r>
            <a:r>
              <a:rPr lang="en-US" sz="2000" dirty="0" err="1"/>
              <a:t>merupakan</a:t>
            </a:r>
            <a:r>
              <a:rPr lang="en-US" sz="2000" dirty="0"/>
              <a:t> </a:t>
            </a:r>
            <a:r>
              <a:rPr lang="en-US" sz="2000" dirty="0" err="1"/>
              <a:t>bagian</a:t>
            </a:r>
            <a:r>
              <a:rPr lang="en-US" sz="2000" dirty="0"/>
              <a:t> </a:t>
            </a:r>
            <a:r>
              <a:rPr lang="en-US" sz="2000" dirty="0" err="1"/>
              <a:t>dari</a:t>
            </a:r>
            <a:r>
              <a:rPr lang="en-US" sz="2000" dirty="0"/>
              <a:t> TCP/IP protocol. </a:t>
            </a:r>
            <a:r>
              <a:rPr lang="en-US" sz="2000" dirty="0" err="1"/>
              <a:t>Selama</a:t>
            </a:r>
            <a:r>
              <a:rPr lang="en-US" sz="2000" dirty="0"/>
              <a:t> </a:t>
            </a:r>
            <a:r>
              <a:rPr lang="en-US" sz="2000" dirty="0" err="1"/>
              <a:t>menggunakan</a:t>
            </a:r>
            <a:r>
              <a:rPr lang="en-US" sz="2000" dirty="0"/>
              <a:t> SSL </a:t>
            </a:r>
            <a:r>
              <a:rPr lang="en-US" sz="2000" dirty="0" err="1"/>
              <a:t>dan</a:t>
            </a:r>
            <a:r>
              <a:rPr lang="en-US" sz="2000" dirty="0"/>
              <a:t> TLS </a:t>
            </a:r>
            <a:r>
              <a:rPr lang="en-US" sz="2000" dirty="0" err="1"/>
              <a:t>akan</a:t>
            </a:r>
            <a:r>
              <a:rPr lang="en-US" sz="2000" dirty="0"/>
              <a:t> </a:t>
            </a:r>
            <a:r>
              <a:rPr lang="en-US" sz="2000" dirty="0" err="1"/>
              <a:t>sangat</a:t>
            </a:r>
            <a:r>
              <a:rPr lang="en-US" sz="2000" dirty="0"/>
              <a:t> </a:t>
            </a:r>
            <a:r>
              <a:rPr lang="en-US" sz="2000" dirty="0" err="1"/>
              <a:t>menyusahkan</a:t>
            </a:r>
            <a:r>
              <a:rPr lang="en-US" sz="2000" dirty="0"/>
              <a:t> </a:t>
            </a:r>
            <a:r>
              <a:rPr lang="en-US" sz="2000" dirty="0" err="1"/>
              <a:t>seorang</a:t>
            </a:r>
            <a:r>
              <a:rPr lang="en-US" sz="2000" dirty="0"/>
              <a:t> hacker </a:t>
            </a:r>
            <a:r>
              <a:rPr lang="en-US" sz="2000" dirty="0" err="1"/>
              <a:t>bahkan</a:t>
            </a:r>
            <a:r>
              <a:rPr lang="en-US" sz="2000" dirty="0"/>
              <a:t> cracker </a:t>
            </a:r>
            <a:r>
              <a:rPr lang="en-US" sz="2000" dirty="0" err="1"/>
              <a:t>untuk</a:t>
            </a:r>
            <a:r>
              <a:rPr lang="en-US" sz="2000" dirty="0"/>
              <a:t> </a:t>
            </a:r>
            <a:r>
              <a:rPr lang="en-US" sz="2000" dirty="0" err="1"/>
              <a:t>mendapatkan</a:t>
            </a:r>
            <a:r>
              <a:rPr lang="en-US" sz="2000" dirty="0"/>
              <a:t> email </a:t>
            </a:r>
            <a:r>
              <a:rPr lang="en-US" sz="2000" dirty="0" err="1"/>
              <a:t>dan</a:t>
            </a:r>
            <a:r>
              <a:rPr lang="en-US" sz="2000" dirty="0"/>
              <a:t> password </a:t>
            </a:r>
            <a:r>
              <a:rPr lang="en-US" sz="2000" dirty="0" err="1"/>
              <a:t>facebook</a:t>
            </a:r>
            <a:r>
              <a:rPr lang="en-US" sz="2000" dirty="0"/>
              <a:t> </a:t>
            </a:r>
            <a:r>
              <a:rPr lang="en-US" sz="2000" dirty="0" err="1"/>
              <a:t>anda</a:t>
            </a:r>
            <a:r>
              <a:rPr lang="en-US" sz="2000" dirty="0"/>
              <a:t> </a:t>
            </a:r>
            <a:r>
              <a:rPr lang="en-US" sz="2000" dirty="0" err="1"/>
              <a:t>walaupun</a:t>
            </a:r>
            <a:r>
              <a:rPr lang="en-US" sz="2000" dirty="0"/>
              <a:t> </a:t>
            </a:r>
            <a:r>
              <a:rPr lang="en-US" sz="2000" dirty="0" err="1"/>
              <a:t>menggunakan</a:t>
            </a:r>
            <a:r>
              <a:rPr lang="en-US" sz="2000" dirty="0"/>
              <a:t> </a:t>
            </a:r>
            <a:r>
              <a:rPr lang="en-US" sz="2000" dirty="0" err="1"/>
              <a:t>metode</a:t>
            </a:r>
            <a:r>
              <a:rPr lang="en-US" sz="2000" dirty="0"/>
              <a:t> brute force </a:t>
            </a:r>
            <a:r>
              <a:rPr lang="en-US" sz="2000" dirty="0" err="1"/>
              <a:t>dengan</a:t>
            </a:r>
            <a:r>
              <a:rPr lang="en-US" sz="2000" dirty="0"/>
              <a:t> </a:t>
            </a:r>
            <a:r>
              <a:rPr lang="en-US" sz="2000" dirty="0" err="1"/>
              <a:t>kommputer</a:t>
            </a:r>
            <a:r>
              <a:rPr lang="en-US" sz="2000" dirty="0"/>
              <a:t> high end.</a:t>
            </a:r>
          </a:p>
        </p:txBody>
      </p:sp>
      <p:sp>
        <p:nvSpPr>
          <p:cNvPr id="4" name="TextBox 3"/>
          <p:cNvSpPr txBox="1"/>
          <p:nvPr/>
        </p:nvSpPr>
        <p:spPr>
          <a:xfrm>
            <a:off x="5242972" y="6036647"/>
            <a:ext cx="6339428" cy="523220"/>
          </a:xfrm>
          <a:prstGeom prst="rect">
            <a:avLst/>
          </a:prstGeom>
          <a:noFill/>
        </p:spPr>
        <p:txBody>
          <a:bodyPr wrap="none" rtlCol="0">
            <a:spAutoFit/>
          </a:bodyPr>
          <a:lstStyle/>
          <a:p>
            <a:r>
              <a:rPr lang="en-US" sz="1400" dirty="0"/>
              <a:t>http://secure-internet.blogspot.co.id/2012/01/aplikasi-enkripsi-ssl-baru-256bit.html</a:t>
            </a:r>
          </a:p>
          <a:p>
            <a:endParaRPr lang="id-ID"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46760"/>
          </a:xfrm>
        </p:spPr>
        <p:txBody>
          <a:bodyPr/>
          <a:lstStyle/>
          <a:p>
            <a:r>
              <a:rPr lang="id-ID" dirty="0"/>
              <a:t>Bagaimana caranya??</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25880" y="1356360"/>
            <a:ext cx="9509760" cy="5075121"/>
          </a:xfrm>
        </p:spPr>
      </p:pic>
    </p:spTree>
    <p:extLst>
      <p:ext uri="{BB962C8B-B14F-4D97-AF65-F5344CB8AC3E}">
        <p14:creationId xmlns:p14="http://schemas.microsoft.com/office/powerpoint/2010/main" val="1263705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
            <a:ext cx="9768840" cy="1356360"/>
          </a:xfrm>
        </p:spPr>
        <p:txBody>
          <a:bodyPr/>
          <a:lstStyle/>
          <a:p>
            <a:pPr algn="l"/>
            <a:r>
              <a:rPr lang="en-US" dirty="0"/>
              <a:t>CONTINUED:</a:t>
            </a:r>
          </a:p>
        </p:txBody>
      </p:sp>
      <p:sp>
        <p:nvSpPr>
          <p:cNvPr id="3" name="Content Placeholder 2"/>
          <p:cNvSpPr>
            <a:spLocks noGrp="1"/>
          </p:cNvSpPr>
          <p:nvPr>
            <p:ph idx="1"/>
          </p:nvPr>
        </p:nvSpPr>
        <p:spPr>
          <a:xfrm>
            <a:off x="381000" y="1173480"/>
            <a:ext cx="11404600" cy="3584258"/>
          </a:xfrm>
        </p:spPr>
        <p:txBody>
          <a:bodyPr>
            <a:normAutofit/>
          </a:bodyPr>
          <a:lstStyle/>
          <a:p>
            <a:pPr algn="just">
              <a:buNone/>
            </a:pPr>
            <a:r>
              <a:rPr lang="en-US" dirty="0"/>
              <a:t>		</a:t>
            </a:r>
          </a:p>
          <a:p>
            <a:pPr algn="just">
              <a:buNone/>
            </a:pPr>
            <a:r>
              <a:rPr lang="en-US" dirty="0"/>
              <a:t>		</a:t>
            </a:r>
            <a:r>
              <a:rPr lang="en-US" dirty="0" err="1"/>
              <a:t>Setelah</a:t>
            </a:r>
            <a:r>
              <a:rPr lang="en-US" dirty="0"/>
              <a:t> </a:t>
            </a:r>
            <a:r>
              <a:rPr lang="en-US" dirty="0" err="1"/>
              <a:t>melakukan</a:t>
            </a:r>
            <a:r>
              <a:rPr lang="en-US" dirty="0"/>
              <a:t> login </a:t>
            </a:r>
            <a:r>
              <a:rPr lang="en-US" dirty="0" err="1"/>
              <a:t>di</a:t>
            </a:r>
            <a:r>
              <a:rPr lang="en-US" dirty="0"/>
              <a:t> </a:t>
            </a:r>
            <a:r>
              <a:rPr lang="en-US" dirty="0" err="1"/>
              <a:t>situs</a:t>
            </a:r>
            <a:r>
              <a:rPr lang="en-US" dirty="0"/>
              <a:t> </a:t>
            </a:r>
            <a:r>
              <a:rPr lang="en-US" dirty="0" err="1"/>
              <a:t>tersebut</a:t>
            </a:r>
            <a:r>
              <a:rPr lang="en-US" dirty="0"/>
              <a:t> </a:t>
            </a:r>
            <a:r>
              <a:rPr lang="en-US" dirty="0" err="1"/>
              <a:t>secara</a:t>
            </a:r>
            <a:r>
              <a:rPr lang="en-US" dirty="0"/>
              <a:t> </a:t>
            </a:r>
            <a:r>
              <a:rPr lang="en-US" dirty="0" err="1"/>
              <a:t>otomatis</a:t>
            </a:r>
            <a:r>
              <a:rPr lang="en-US" dirty="0"/>
              <a:t> account </a:t>
            </a:r>
            <a:r>
              <a:rPr lang="en-US" dirty="0" err="1"/>
              <a:t>facebook</a:t>
            </a:r>
            <a:r>
              <a:rPr lang="en-US" dirty="0"/>
              <a:t> </a:t>
            </a:r>
            <a:r>
              <a:rPr lang="en-US" dirty="0" err="1"/>
              <a:t>anda</a:t>
            </a:r>
            <a:r>
              <a:rPr lang="en-US" dirty="0"/>
              <a:t> </a:t>
            </a:r>
            <a:r>
              <a:rPr lang="en-US" dirty="0" err="1"/>
              <a:t>sudah</a:t>
            </a:r>
            <a:r>
              <a:rPr lang="en-US" dirty="0"/>
              <a:t> </a:t>
            </a:r>
            <a:r>
              <a:rPr lang="en-US" dirty="0" err="1"/>
              <a:t>mendapatkan</a:t>
            </a:r>
            <a:r>
              <a:rPr lang="en-US" dirty="0"/>
              <a:t> key SSL. </a:t>
            </a:r>
            <a:r>
              <a:rPr lang="en-US" dirty="0" err="1"/>
              <a:t>kemudian</a:t>
            </a:r>
            <a:r>
              <a:rPr lang="en-US" dirty="0"/>
              <a:t> </a:t>
            </a:r>
            <a:r>
              <a:rPr lang="en-US" dirty="0" err="1"/>
              <a:t>lakukan</a:t>
            </a:r>
            <a:r>
              <a:rPr lang="en-US" dirty="0"/>
              <a:t> login </a:t>
            </a:r>
            <a:r>
              <a:rPr lang="en-US" dirty="0" err="1"/>
              <a:t>sekali</a:t>
            </a:r>
            <a:r>
              <a:rPr lang="en-US" dirty="0"/>
              <a:t> </a:t>
            </a:r>
            <a:r>
              <a:rPr lang="en-US" dirty="0" err="1"/>
              <a:t>lagi</a:t>
            </a:r>
            <a:r>
              <a:rPr lang="en-US" dirty="0"/>
              <a:t> </a:t>
            </a:r>
            <a:r>
              <a:rPr lang="en-US" dirty="0" err="1"/>
              <a:t>untuk</a:t>
            </a:r>
            <a:r>
              <a:rPr lang="en-US" dirty="0"/>
              <a:t> </a:t>
            </a:r>
            <a:r>
              <a:rPr lang="en-US" dirty="0" err="1"/>
              <a:t>memverifikasi</a:t>
            </a:r>
            <a:r>
              <a:rPr lang="en-US" dirty="0"/>
              <a:t> account </a:t>
            </a:r>
            <a:r>
              <a:rPr lang="en-US" dirty="0" err="1"/>
              <a:t>serta</a:t>
            </a:r>
            <a:r>
              <a:rPr lang="en-US" dirty="0"/>
              <a:t> </a:t>
            </a:r>
            <a:r>
              <a:rPr lang="en-US" dirty="0" err="1"/>
              <a:t>komputer</a:t>
            </a:r>
            <a:r>
              <a:rPr lang="en-US" dirty="0"/>
              <a:t> yang </a:t>
            </a:r>
            <a:r>
              <a:rPr lang="en-US" dirty="0" err="1"/>
              <a:t>anda</a:t>
            </a:r>
            <a:r>
              <a:rPr lang="en-US" dirty="0"/>
              <a:t> </a:t>
            </a:r>
            <a:r>
              <a:rPr lang="en-US" dirty="0" err="1"/>
              <a:t>gunakan</a:t>
            </a:r>
            <a:r>
              <a:rPr lang="en-US" dirty="0"/>
              <a:t>. </a:t>
            </a:r>
            <a:endParaRPr lang="en-US" u="sng" dirty="0"/>
          </a:p>
        </p:txBody>
      </p:sp>
      <p:sp>
        <p:nvSpPr>
          <p:cNvPr id="4" name="TextBox 3"/>
          <p:cNvSpPr txBox="1"/>
          <p:nvPr/>
        </p:nvSpPr>
        <p:spPr>
          <a:xfrm>
            <a:off x="5446172" y="6086475"/>
            <a:ext cx="6339428" cy="523220"/>
          </a:xfrm>
          <a:prstGeom prst="rect">
            <a:avLst/>
          </a:prstGeom>
          <a:noFill/>
        </p:spPr>
        <p:txBody>
          <a:bodyPr wrap="none" rtlCol="0">
            <a:spAutoFit/>
          </a:bodyPr>
          <a:lstStyle/>
          <a:p>
            <a:r>
              <a:rPr lang="en-US" sz="1400" dirty="0"/>
              <a:t>http://secure-internet.blogspot.co.id/2012/01/aplikasi-enkripsi-ssl-baru-256bit.html</a:t>
            </a:r>
          </a:p>
          <a:p>
            <a:endParaRPr lang="id-ID"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 y="213360"/>
            <a:ext cx="11658600" cy="1356360"/>
          </a:xfrm>
        </p:spPr>
        <p:txBody>
          <a:bodyPr>
            <a:normAutofit/>
          </a:bodyPr>
          <a:lstStyle/>
          <a:p>
            <a:pPr algn="l"/>
            <a:r>
              <a:rPr lang="en-US" b="1" dirty="0" err="1"/>
              <a:t>Apa</a:t>
            </a:r>
            <a:r>
              <a:rPr lang="en-US" b="1" dirty="0"/>
              <a:t> yang </a:t>
            </a:r>
            <a:r>
              <a:rPr lang="en-US" b="1" dirty="0" err="1"/>
              <a:t>terjadi</a:t>
            </a:r>
            <a:r>
              <a:rPr lang="en-US" b="1" dirty="0"/>
              <a:t> </a:t>
            </a:r>
            <a:r>
              <a:rPr lang="en-US" b="1" dirty="0" err="1"/>
              <a:t>ketika</a:t>
            </a:r>
            <a:r>
              <a:rPr lang="en-US" b="1" dirty="0"/>
              <a:t> browser </a:t>
            </a:r>
            <a:r>
              <a:rPr lang="en-US" b="1" dirty="0" err="1"/>
              <a:t>bertemu</a:t>
            </a:r>
            <a:r>
              <a:rPr lang="en-US" b="1" dirty="0"/>
              <a:t> </a:t>
            </a:r>
            <a:r>
              <a:rPr lang="en-US" b="1" dirty="0" err="1"/>
              <a:t>dengan</a:t>
            </a:r>
            <a:r>
              <a:rPr lang="en-US" b="1" dirty="0"/>
              <a:t> SSL :</a:t>
            </a:r>
            <a:endParaRPr lang="en-US" dirty="0"/>
          </a:p>
        </p:txBody>
      </p:sp>
      <p:sp>
        <p:nvSpPr>
          <p:cNvPr id="3" name="Content Placeholder 2"/>
          <p:cNvSpPr>
            <a:spLocks noGrp="1"/>
          </p:cNvSpPr>
          <p:nvPr>
            <p:ph idx="1"/>
          </p:nvPr>
        </p:nvSpPr>
        <p:spPr>
          <a:xfrm>
            <a:off x="335280" y="1661160"/>
            <a:ext cx="11379200" cy="4953000"/>
          </a:xfrm>
        </p:spPr>
        <p:txBody>
          <a:bodyPr>
            <a:noAutofit/>
          </a:bodyPr>
          <a:lstStyle/>
          <a:p>
            <a:pPr marL="514350" indent="-514350" algn="just">
              <a:lnSpc>
                <a:spcPct val="170000"/>
              </a:lnSpc>
              <a:buAutoNum type="arabicPeriod"/>
            </a:pPr>
            <a:r>
              <a:rPr lang="en-US" sz="1900" dirty="0"/>
              <a:t>Browser </a:t>
            </a:r>
            <a:r>
              <a:rPr lang="en-US" sz="1900" dirty="0" err="1"/>
              <a:t>akan</a:t>
            </a:r>
            <a:r>
              <a:rPr lang="en-US" sz="1900" dirty="0"/>
              <a:t> </a:t>
            </a:r>
            <a:r>
              <a:rPr lang="en-US" sz="1900" dirty="0" err="1"/>
              <a:t>menunjukkan</a:t>
            </a:r>
            <a:r>
              <a:rPr lang="en-US" sz="1900" dirty="0"/>
              <a:t> </a:t>
            </a:r>
            <a:r>
              <a:rPr lang="en-US" sz="1900" dirty="0" err="1"/>
              <a:t>tanda</a:t>
            </a:r>
            <a:r>
              <a:rPr lang="en-US" sz="1900" dirty="0"/>
              <a:t> </a:t>
            </a:r>
            <a:r>
              <a:rPr lang="en-US" sz="1900" dirty="0" err="1"/>
              <a:t>gembok</a:t>
            </a:r>
            <a:r>
              <a:rPr lang="en-US" sz="1900" dirty="0"/>
              <a:t> (padlock) </a:t>
            </a:r>
            <a:r>
              <a:rPr lang="en-US" sz="1900" dirty="0" err="1"/>
              <a:t>seperti</a:t>
            </a:r>
            <a:r>
              <a:rPr lang="en-US" sz="1900" dirty="0"/>
              <a:t> </a:t>
            </a:r>
            <a:r>
              <a:rPr lang="en-US" sz="1900" dirty="0" err="1"/>
              <a:t>gambar</a:t>
            </a:r>
            <a:r>
              <a:rPr lang="en-US" sz="1900" dirty="0"/>
              <a:t> </a:t>
            </a:r>
            <a:r>
              <a:rPr lang="en-US" sz="1900" dirty="0" err="1"/>
              <a:t>di</a:t>
            </a:r>
            <a:r>
              <a:rPr lang="en-US" sz="1900" dirty="0"/>
              <a:t> </a:t>
            </a:r>
            <a:r>
              <a:rPr lang="en-US" sz="1900" dirty="0" err="1"/>
              <a:t>bawah</a:t>
            </a:r>
            <a:r>
              <a:rPr lang="en-US" sz="1900" dirty="0"/>
              <a:t> </a:t>
            </a:r>
            <a:r>
              <a:rPr lang="en-US" sz="1900" dirty="0" err="1"/>
              <a:t>ini</a:t>
            </a:r>
            <a:r>
              <a:rPr lang="en-US" sz="1900" dirty="0"/>
              <a:t> </a:t>
            </a:r>
            <a:r>
              <a:rPr lang="en-US" sz="1900" dirty="0" err="1"/>
              <a:t>pada</a:t>
            </a:r>
            <a:r>
              <a:rPr lang="en-US" sz="1900" dirty="0"/>
              <a:t> URL Website </a:t>
            </a:r>
            <a:r>
              <a:rPr lang="en-US" sz="1900" dirty="0" err="1"/>
              <a:t>pada</a:t>
            </a:r>
            <a:r>
              <a:rPr lang="en-US" sz="1900" dirty="0"/>
              <a:t> Address Bar Browser.</a:t>
            </a:r>
          </a:p>
          <a:p>
            <a:pPr marL="514350" indent="-514350" algn="just">
              <a:lnSpc>
                <a:spcPct val="170000"/>
              </a:lnSpc>
              <a:buAutoNum type="arabicPeriod"/>
            </a:pPr>
            <a:r>
              <a:rPr lang="en-US" sz="1900" dirty="0"/>
              <a:t>Browser </a:t>
            </a:r>
            <a:r>
              <a:rPr lang="en-US" sz="1900" dirty="0" err="1"/>
              <a:t>kemudian</a:t>
            </a:r>
            <a:r>
              <a:rPr lang="en-US" sz="1900" dirty="0"/>
              <a:t> </a:t>
            </a:r>
            <a:r>
              <a:rPr lang="en-US" sz="1900" dirty="0" err="1"/>
              <a:t>meminta</a:t>
            </a:r>
            <a:r>
              <a:rPr lang="en-US" sz="1900" dirty="0"/>
              <a:t> </a:t>
            </a:r>
            <a:r>
              <a:rPr lang="en-US" sz="1900" dirty="0" err="1"/>
              <a:t>identitas</a:t>
            </a:r>
            <a:r>
              <a:rPr lang="en-US" sz="1900" dirty="0"/>
              <a:t> </a:t>
            </a:r>
            <a:r>
              <a:rPr lang="en-US" sz="1900" dirty="0" err="1"/>
              <a:t>dari</a:t>
            </a:r>
            <a:r>
              <a:rPr lang="en-US" sz="1900" dirty="0"/>
              <a:t> web server </a:t>
            </a:r>
            <a:r>
              <a:rPr lang="en-US" sz="1900" dirty="0" err="1"/>
              <a:t>tersebut</a:t>
            </a:r>
            <a:r>
              <a:rPr lang="en-US" sz="1900" dirty="0"/>
              <a:t>.</a:t>
            </a:r>
          </a:p>
          <a:p>
            <a:pPr marL="514350" indent="-514350" algn="just">
              <a:lnSpc>
                <a:spcPct val="170000"/>
              </a:lnSpc>
              <a:buNone/>
            </a:pPr>
            <a:r>
              <a:rPr lang="en-US" sz="1900" dirty="0"/>
              <a:t>3.  	</a:t>
            </a:r>
            <a:r>
              <a:rPr lang="en-US" sz="1900" dirty="0" err="1"/>
              <a:t>Kemudian</a:t>
            </a:r>
            <a:r>
              <a:rPr lang="en-US" sz="1900" dirty="0"/>
              <a:t> server </a:t>
            </a:r>
            <a:r>
              <a:rPr lang="en-US" sz="1900" dirty="0" err="1"/>
              <a:t>akan</a:t>
            </a:r>
            <a:r>
              <a:rPr lang="en-US" sz="1900" dirty="0"/>
              <a:t> </a:t>
            </a:r>
            <a:r>
              <a:rPr lang="en-US" sz="1900" dirty="0" err="1"/>
              <a:t>mengirimkan</a:t>
            </a:r>
            <a:r>
              <a:rPr lang="en-US" sz="1900" dirty="0"/>
              <a:t> </a:t>
            </a:r>
            <a:r>
              <a:rPr lang="en-US" sz="1900" dirty="0" err="1"/>
              <a:t>kepada</a:t>
            </a:r>
            <a:r>
              <a:rPr lang="en-US" sz="1900" dirty="0"/>
              <a:t> browser </a:t>
            </a:r>
            <a:r>
              <a:rPr lang="en-US" sz="1900" dirty="0" err="1"/>
              <a:t>sebuah</a:t>
            </a:r>
            <a:r>
              <a:rPr lang="en-US" sz="1900" dirty="0"/>
              <a:t> </a:t>
            </a:r>
            <a:r>
              <a:rPr lang="en-US" sz="1900" dirty="0" err="1"/>
              <a:t>salinan</a:t>
            </a:r>
            <a:r>
              <a:rPr lang="en-US" sz="1900" dirty="0"/>
              <a:t> </a:t>
            </a:r>
            <a:r>
              <a:rPr lang="en-US" sz="1900" dirty="0" err="1"/>
              <a:t>dari</a:t>
            </a:r>
            <a:r>
              <a:rPr lang="en-US" sz="1900" dirty="0"/>
              <a:t> </a:t>
            </a:r>
            <a:r>
              <a:rPr lang="en-US" sz="1900" dirty="0" err="1"/>
              <a:t>Sertifikat</a:t>
            </a:r>
            <a:r>
              <a:rPr lang="en-US" sz="1900" dirty="0"/>
              <a:t> SSL.</a:t>
            </a:r>
          </a:p>
          <a:p>
            <a:pPr marL="514350" indent="-514350" algn="just">
              <a:lnSpc>
                <a:spcPct val="170000"/>
              </a:lnSpc>
              <a:buAutoNum type="arabicPeriod" startAt="4"/>
            </a:pPr>
            <a:r>
              <a:rPr lang="en-US" sz="1900" dirty="0" err="1"/>
              <a:t>Lalu</a:t>
            </a:r>
            <a:r>
              <a:rPr lang="en-US" sz="1900" dirty="0"/>
              <a:t> browser </a:t>
            </a:r>
            <a:r>
              <a:rPr lang="en-US" sz="1900" dirty="0" err="1"/>
              <a:t>akan</a:t>
            </a:r>
            <a:r>
              <a:rPr lang="en-US" sz="1900" dirty="0"/>
              <a:t> </a:t>
            </a:r>
            <a:r>
              <a:rPr lang="en-US" sz="1900" dirty="0" err="1"/>
              <a:t>memeriksa</a:t>
            </a:r>
            <a:r>
              <a:rPr lang="en-US" sz="1900" dirty="0"/>
              <a:t> </a:t>
            </a:r>
            <a:r>
              <a:rPr lang="en-US" sz="1900" dirty="0" err="1"/>
              <a:t>apakah</a:t>
            </a:r>
            <a:r>
              <a:rPr lang="en-US" sz="1900" dirty="0"/>
              <a:t> </a:t>
            </a:r>
            <a:r>
              <a:rPr lang="en-US" sz="1900" dirty="0" err="1"/>
              <a:t>Sertifikat</a:t>
            </a:r>
            <a:r>
              <a:rPr lang="en-US" sz="1900" dirty="0"/>
              <a:t> SSL </a:t>
            </a:r>
            <a:r>
              <a:rPr lang="en-US" sz="1900" dirty="0" err="1"/>
              <a:t>tersebut</a:t>
            </a:r>
            <a:r>
              <a:rPr lang="en-US" sz="1900" dirty="0"/>
              <a:t> </a:t>
            </a:r>
            <a:r>
              <a:rPr lang="en-US" sz="1900" dirty="0" err="1"/>
              <a:t>dapat</a:t>
            </a:r>
            <a:r>
              <a:rPr lang="en-US" sz="1900" dirty="0"/>
              <a:t> </a:t>
            </a:r>
            <a:r>
              <a:rPr lang="en-US" sz="1900" dirty="0" err="1"/>
              <a:t>dipercaya</a:t>
            </a:r>
            <a:r>
              <a:rPr lang="en-US" sz="1900" dirty="0"/>
              <a:t> </a:t>
            </a:r>
            <a:r>
              <a:rPr lang="en-US" sz="1900" dirty="0" err="1"/>
              <a:t>atau</a:t>
            </a:r>
            <a:r>
              <a:rPr lang="en-US" sz="1900" dirty="0"/>
              <a:t> </a:t>
            </a:r>
            <a:r>
              <a:rPr lang="en-US" sz="1900" dirty="0" err="1"/>
              <a:t>tidak</a:t>
            </a:r>
            <a:r>
              <a:rPr lang="en-US" sz="1900" dirty="0"/>
              <a:t>. </a:t>
            </a:r>
            <a:r>
              <a:rPr lang="en-US" sz="1900" dirty="0" err="1"/>
              <a:t>Bila</a:t>
            </a:r>
            <a:r>
              <a:rPr lang="en-US" sz="1900" dirty="0"/>
              <a:t> </a:t>
            </a:r>
            <a:r>
              <a:rPr lang="en-US" sz="1900" dirty="0" err="1"/>
              <a:t>dipercaya</a:t>
            </a:r>
            <a:r>
              <a:rPr lang="en-US" sz="1900" dirty="0"/>
              <a:t>, </a:t>
            </a:r>
            <a:r>
              <a:rPr lang="en-US" sz="1900" dirty="0" err="1"/>
              <a:t>maka</a:t>
            </a:r>
            <a:r>
              <a:rPr lang="en-US" sz="1900" dirty="0"/>
              <a:t> browser </a:t>
            </a:r>
            <a:r>
              <a:rPr lang="en-US" sz="1900" dirty="0" err="1"/>
              <a:t>akan</a:t>
            </a:r>
            <a:r>
              <a:rPr lang="en-US" sz="1900" dirty="0"/>
              <a:t> </a:t>
            </a:r>
            <a:r>
              <a:rPr lang="en-US" sz="1900" dirty="0" err="1"/>
              <a:t>menampilkan</a:t>
            </a:r>
            <a:r>
              <a:rPr lang="en-US" sz="1900" dirty="0"/>
              <a:t> </a:t>
            </a:r>
            <a:r>
              <a:rPr lang="en-US" sz="1900" dirty="0" err="1"/>
              <a:t>halaman</a:t>
            </a:r>
            <a:r>
              <a:rPr lang="en-US" sz="1900" dirty="0"/>
              <a:t> website </a:t>
            </a:r>
            <a:r>
              <a:rPr lang="en-US" sz="1900" dirty="0" err="1"/>
              <a:t>sekaligus</a:t>
            </a:r>
            <a:r>
              <a:rPr lang="en-US" sz="1900" dirty="0"/>
              <a:t> URL </a:t>
            </a:r>
            <a:r>
              <a:rPr lang="en-US" sz="1900" dirty="0" err="1"/>
              <a:t>akan</a:t>
            </a:r>
            <a:r>
              <a:rPr lang="en-US" sz="1900" dirty="0"/>
              <a:t> </a:t>
            </a:r>
            <a:r>
              <a:rPr lang="en-US" sz="1900" dirty="0" err="1"/>
              <a:t>berubah</a:t>
            </a:r>
            <a:r>
              <a:rPr lang="en-US" sz="1900" dirty="0"/>
              <a:t> </a:t>
            </a:r>
            <a:r>
              <a:rPr lang="en-US" sz="1900" dirty="0" err="1"/>
              <a:t>menjadi</a:t>
            </a:r>
            <a:r>
              <a:rPr lang="en-US" sz="1900" dirty="0"/>
              <a:t> HTTPS. </a:t>
            </a:r>
            <a:r>
              <a:rPr lang="en-US" sz="1900" dirty="0" err="1"/>
              <a:t>Namun</a:t>
            </a:r>
            <a:r>
              <a:rPr lang="en-US" sz="1900" dirty="0"/>
              <a:t> </a:t>
            </a:r>
            <a:r>
              <a:rPr lang="en-US" sz="1900" dirty="0" err="1"/>
              <a:t>apabila</a:t>
            </a:r>
            <a:r>
              <a:rPr lang="en-US" sz="1900" dirty="0"/>
              <a:t> </a:t>
            </a:r>
            <a:r>
              <a:rPr lang="en-US" sz="1900" dirty="0" err="1"/>
              <a:t>tidak</a:t>
            </a:r>
            <a:r>
              <a:rPr lang="en-US" sz="1900" dirty="0"/>
              <a:t>, </a:t>
            </a:r>
            <a:r>
              <a:rPr lang="en-US" sz="1900" dirty="0" err="1"/>
              <a:t>kemudian</a:t>
            </a:r>
            <a:r>
              <a:rPr lang="en-US" sz="1900" dirty="0"/>
              <a:t> browser </a:t>
            </a:r>
            <a:r>
              <a:rPr lang="en-US" sz="1900" dirty="0" err="1"/>
              <a:t>mengirimkan</a:t>
            </a:r>
            <a:r>
              <a:rPr lang="en-US" sz="1900" dirty="0"/>
              <a:t> </a:t>
            </a:r>
            <a:r>
              <a:rPr lang="en-US" sz="1900" dirty="0" err="1"/>
              <a:t>pesan</a:t>
            </a:r>
            <a:r>
              <a:rPr lang="en-US" sz="1900" dirty="0"/>
              <a:t> </a:t>
            </a:r>
            <a:r>
              <a:rPr lang="en-US" sz="1900" dirty="0" err="1"/>
              <a:t>kepada</a:t>
            </a:r>
            <a:r>
              <a:rPr lang="en-US" sz="1900" dirty="0"/>
              <a:t> server website </a:t>
            </a:r>
            <a:r>
              <a:rPr lang="en-US" sz="1900" dirty="0" err="1"/>
              <a:t>bahwa</a:t>
            </a:r>
            <a:r>
              <a:rPr lang="en-US" sz="1900" dirty="0"/>
              <a:t> </a:t>
            </a:r>
            <a:r>
              <a:rPr lang="en-US" sz="1900" dirty="0" err="1"/>
              <a:t>salinan</a:t>
            </a:r>
            <a:r>
              <a:rPr lang="en-US" sz="1900" dirty="0"/>
              <a:t> </a:t>
            </a:r>
            <a:r>
              <a:rPr lang="en-US" sz="1900" dirty="0" err="1"/>
              <a:t>Sertifikat</a:t>
            </a:r>
            <a:r>
              <a:rPr lang="en-US" sz="1900" dirty="0"/>
              <a:t> SSL yang </a:t>
            </a:r>
            <a:r>
              <a:rPr lang="en-US" sz="1900" dirty="0" err="1"/>
              <a:t>diberikan</a:t>
            </a:r>
            <a:r>
              <a:rPr lang="en-US" sz="1900" dirty="0"/>
              <a:t> </a:t>
            </a:r>
            <a:r>
              <a:rPr lang="en-US" sz="1900" dirty="0" err="1"/>
              <a:t>tidak</a:t>
            </a:r>
            <a:r>
              <a:rPr lang="en-US" sz="1900" dirty="0"/>
              <a:t> </a:t>
            </a:r>
            <a:r>
              <a:rPr lang="en-US" sz="1900" dirty="0" err="1"/>
              <a:t>dapat</a:t>
            </a:r>
            <a:r>
              <a:rPr lang="en-US" sz="1900" dirty="0"/>
              <a:t> </a:t>
            </a:r>
            <a:r>
              <a:rPr lang="en-US" sz="1900" dirty="0" err="1"/>
              <a:t>diverifikasi</a:t>
            </a:r>
            <a:r>
              <a:rPr lang="en-US" sz="1900" dirty="0"/>
              <a:t> </a:t>
            </a:r>
            <a:r>
              <a:rPr lang="en-US" sz="1900" dirty="0" err="1"/>
              <a:t>kebenarannya</a:t>
            </a:r>
            <a:r>
              <a:rPr lang="en-US" sz="1900"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0" y="442278"/>
            <a:ext cx="10972800" cy="944562"/>
          </a:xfrm>
        </p:spPr>
        <p:txBody>
          <a:bodyPr>
            <a:normAutofit fontScale="90000"/>
          </a:bodyPr>
          <a:lstStyle/>
          <a:p>
            <a:pPr algn="l"/>
            <a:r>
              <a:rPr lang="en-US" dirty="0"/>
              <a:t>CONTINUED :</a:t>
            </a:r>
            <a:br>
              <a:rPr lang="en-US" dirty="0"/>
            </a:br>
            <a:endParaRPr lang="en-US" dirty="0"/>
          </a:p>
        </p:txBody>
      </p:sp>
      <p:sp>
        <p:nvSpPr>
          <p:cNvPr id="3" name="Content Placeholder 2"/>
          <p:cNvSpPr>
            <a:spLocks noGrp="1"/>
          </p:cNvSpPr>
          <p:nvPr>
            <p:ph idx="1"/>
          </p:nvPr>
        </p:nvSpPr>
        <p:spPr>
          <a:xfrm>
            <a:off x="508000" y="1143000"/>
            <a:ext cx="11277600" cy="4257675"/>
          </a:xfrm>
        </p:spPr>
        <p:txBody>
          <a:bodyPr>
            <a:normAutofit/>
          </a:bodyPr>
          <a:lstStyle/>
          <a:p>
            <a:pPr algn="just">
              <a:lnSpc>
                <a:spcPct val="150000"/>
              </a:lnSpc>
              <a:buNone/>
            </a:pPr>
            <a:r>
              <a:rPr lang="en-US" sz="2600" dirty="0"/>
              <a:t>5.</a:t>
            </a:r>
            <a:r>
              <a:rPr lang="id-ID" sz="2600" dirty="0"/>
              <a:t> </a:t>
            </a:r>
            <a:r>
              <a:rPr lang="en-US" sz="2600" dirty="0"/>
              <a:t>Server </a:t>
            </a:r>
            <a:r>
              <a:rPr lang="en-US" sz="2600" dirty="0" err="1"/>
              <a:t>kemudian</a:t>
            </a:r>
            <a:r>
              <a:rPr lang="en-US" sz="2600" dirty="0"/>
              <a:t> </a:t>
            </a:r>
            <a:r>
              <a:rPr lang="en-US" sz="2600" dirty="0" err="1"/>
              <a:t>akan</a:t>
            </a:r>
            <a:r>
              <a:rPr lang="en-US" sz="2600" dirty="0"/>
              <a:t> </a:t>
            </a:r>
            <a:r>
              <a:rPr lang="en-US" sz="2600" dirty="0" err="1"/>
              <a:t>mengirimkan</a:t>
            </a:r>
            <a:r>
              <a:rPr lang="en-US" sz="2600" dirty="0"/>
              <a:t> </a:t>
            </a:r>
            <a:r>
              <a:rPr lang="en-US" sz="2600" dirty="0" err="1"/>
              <a:t>kembali</a:t>
            </a:r>
            <a:r>
              <a:rPr lang="en-US" sz="2600" dirty="0"/>
              <a:t> </a:t>
            </a:r>
            <a:r>
              <a:rPr lang="en-US" sz="2600" dirty="0" err="1"/>
              <a:t>sebuah</a:t>
            </a:r>
            <a:r>
              <a:rPr lang="en-US" sz="2600" dirty="0"/>
              <a:t> </a:t>
            </a:r>
            <a:r>
              <a:rPr lang="en-US" sz="2600" dirty="0" err="1"/>
              <a:t>pengakuan</a:t>
            </a:r>
            <a:r>
              <a:rPr lang="en-US" sz="2600" dirty="0"/>
              <a:t> yang </a:t>
            </a:r>
            <a:r>
              <a:rPr lang="en-US" sz="2600" dirty="0" err="1"/>
              <a:t>telah</a:t>
            </a:r>
            <a:r>
              <a:rPr lang="en-US" sz="2600" dirty="0"/>
              <a:t> </a:t>
            </a:r>
            <a:r>
              <a:rPr lang="en-US" sz="2600" dirty="0" err="1"/>
              <a:t>ditanda</a:t>
            </a:r>
            <a:r>
              <a:rPr lang="en-US" sz="2600" dirty="0"/>
              <a:t> </a:t>
            </a:r>
            <a:r>
              <a:rPr lang="en-US" sz="2600" dirty="0" err="1"/>
              <a:t>tangani</a:t>
            </a:r>
            <a:r>
              <a:rPr lang="en-US" sz="2600" dirty="0"/>
              <a:t> </a:t>
            </a:r>
            <a:r>
              <a:rPr lang="en-US" sz="2600" dirty="0" err="1"/>
              <a:t>secara</a:t>
            </a:r>
            <a:r>
              <a:rPr lang="en-US" sz="2600" dirty="0"/>
              <a:t> digital </a:t>
            </a:r>
            <a:r>
              <a:rPr lang="en-US" sz="2600" dirty="0" err="1"/>
              <a:t>untuk</a:t>
            </a:r>
            <a:r>
              <a:rPr lang="en-US" sz="2600" dirty="0"/>
              <a:t> </a:t>
            </a:r>
            <a:r>
              <a:rPr lang="en-US" sz="2600" dirty="0" err="1"/>
              <a:t>kemudian</a:t>
            </a:r>
            <a:r>
              <a:rPr lang="en-US" sz="2600" dirty="0"/>
              <a:t> </a:t>
            </a:r>
            <a:r>
              <a:rPr lang="en-US" sz="2600" dirty="0" err="1"/>
              <a:t>sesi</a:t>
            </a:r>
            <a:r>
              <a:rPr lang="en-US" sz="2600" dirty="0"/>
              <a:t> </a:t>
            </a:r>
            <a:r>
              <a:rPr lang="en-US" sz="2600" dirty="0" err="1"/>
              <a:t>enkripsi</a:t>
            </a:r>
            <a:r>
              <a:rPr lang="en-US" sz="2600" dirty="0"/>
              <a:t> SSL </a:t>
            </a:r>
            <a:r>
              <a:rPr lang="en-US" sz="2600" dirty="0" err="1"/>
              <a:t>telah</a:t>
            </a:r>
            <a:r>
              <a:rPr lang="en-US" sz="2600" dirty="0"/>
              <a:t> </a:t>
            </a:r>
            <a:r>
              <a:rPr lang="en-US" sz="2600" dirty="0" err="1"/>
              <a:t>dapat</a:t>
            </a:r>
            <a:r>
              <a:rPr lang="en-US" sz="2600" dirty="0"/>
              <a:t> </a:t>
            </a:r>
            <a:r>
              <a:rPr lang="en-US" sz="2600" dirty="0" err="1"/>
              <a:t>dimulai</a:t>
            </a:r>
            <a:r>
              <a:rPr lang="en-US" sz="2600" dirty="0"/>
              <a:t>.</a:t>
            </a:r>
          </a:p>
          <a:p>
            <a:pPr algn="just">
              <a:lnSpc>
                <a:spcPct val="150000"/>
              </a:lnSpc>
              <a:buNone/>
            </a:pPr>
            <a:r>
              <a:rPr lang="en-US" sz="2600" dirty="0"/>
              <a:t>6.</a:t>
            </a:r>
            <a:r>
              <a:rPr lang="id-ID" sz="2600" dirty="0"/>
              <a:t> </a:t>
            </a:r>
            <a:r>
              <a:rPr lang="en-US" sz="2600" dirty="0"/>
              <a:t>Data yang </a:t>
            </a:r>
            <a:r>
              <a:rPr lang="en-US" sz="2600" dirty="0" err="1"/>
              <a:t>telah</a:t>
            </a:r>
            <a:r>
              <a:rPr lang="en-US" sz="2600" dirty="0"/>
              <a:t> </a:t>
            </a:r>
            <a:r>
              <a:rPr lang="en-US" sz="2600" dirty="0" err="1"/>
              <a:t>terenkripsi</a:t>
            </a:r>
            <a:r>
              <a:rPr lang="en-US" sz="2600" dirty="0"/>
              <a:t> </a:t>
            </a:r>
            <a:r>
              <a:rPr lang="en-US" sz="2600" dirty="0" err="1"/>
              <a:t>kemudian</a:t>
            </a:r>
            <a:r>
              <a:rPr lang="en-US" sz="2600" dirty="0"/>
              <a:t> </a:t>
            </a:r>
            <a:r>
              <a:rPr lang="en-US" sz="2600" dirty="0" err="1"/>
              <a:t>terjalin</a:t>
            </a:r>
            <a:r>
              <a:rPr lang="en-US" sz="2600" dirty="0"/>
              <a:t> </a:t>
            </a:r>
            <a:r>
              <a:rPr lang="en-US" sz="2600" dirty="0" err="1"/>
              <a:t>antara</a:t>
            </a:r>
            <a:r>
              <a:rPr lang="en-US" sz="2600" dirty="0"/>
              <a:t> browser </a:t>
            </a:r>
            <a:r>
              <a:rPr lang="en-US" sz="2600" dirty="0" err="1"/>
              <a:t>dan</a:t>
            </a:r>
            <a:r>
              <a:rPr lang="en-US" sz="2600" dirty="0"/>
              <a:t> server </a:t>
            </a:r>
            <a:r>
              <a:rPr lang="en-US" sz="2600" dirty="0" err="1"/>
              <a:t>selama</a:t>
            </a:r>
            <a:r>
              <a:rPr lang="en-US" sz="2600" dirty="0"/>
              <a:t> proses </a:t>
            </a:r>
            <a:r>
              <a:rPr lang="en-US" sz="2600" dirty="0" err="1"/>
              <a:t>komunikasi</a:t>
            </a:r>
            <a:r>
              <a:rPr lang="en-US" sz="2600" dirty="0"/>
              <a:t>.</a:t>
            </a:r>
            <a:endParaRPr lang="en-US" dirty="0"/>
          </a:p>
          <a:p>
            <a:pPr>
              <a:buNone/>
            </a:pPr>
            <a:endParaRPr lang="en-US" dirty="0"/>
          </a:p>
          <a:p>
            <a:pPr>
              <a:buNone/>
            </a:pPr>
            <a:endParaRPr lang="en-US" dirty="0"/>
          </a:p>
        </p:txBody>
      </p:sp>
      <p:sp>
        <p:nvSpPr>
          <p:cNvPr id="4" name="TextBox 3"/>
          <p:cNvSpPr txBox="1"/>
          <p:nvPr/>
        </p:nvSpPr>
        <p:spPr>
          <a:xfrm>
            <a:off x="3361023" y="6116319"/>
            <a:ext cx="8190897" cy="461665"/>
          </a:xfrm>
          <a:prstGeom prst="rect">
            <a:avLst/>
          </a:prstGeom>
          <a:noFill/>
        </p:spPr>
        <p:txBody>
          <a:bodyPr wrap="none" rtlCol="0">
            <a:spAutoFit/>
          </a:bodyPr>
          <a:lstStyle/>
          <a:p>
            <a:r>
              <a:rPr lang="en-US" sz="1200" dirty="0"/>
              <a:t>https://www.warungssl.com/Blogs/Cara-kerja-SSL-Certificate-dalam-memberi-pengamanan-bisnis-online-Anda-dengan-https</a:t>
            </a:r>
          </a:p>
          <a:p>
            <a:endParaRPr lang="id-ID" sz="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a:t>Sekian dan Terimakasih</a:t>
            </a:r>
          </a:p>
        </p:txBody>
      </p:sp>
      <p:sp>
        <p:nvSpPr>
          <p:cNvPr id="5" name="Text Placeholder 4"/>
          <p:cNvSpPr>
            <a:spLocks noGrp="1"/>
          </p:cNvSpPr>
          <p:nvPr>
            <p:ph type="body" idx="1"/>
          </p:nvPr>
        </p:nvSpPr>
        <p:spPr/>
        <p:txBody>
          <a:bodyPr/>
          <a:lstStyle/>
          <a:p>
            <a:endParaRPr lang="id-ID"/>
          </a:p>
        </p:txBody>
      </p:sp>
    </p:spTree>
    <p:extLst>
      <p:ext uri="{BB962C8B-B14F-4D97-AF65-F5344CB8AC3E}">
        <p14:creationId xmlns:p14="http://schemas.microsoft.com/office/powerpoint/2010/main" val="1532075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6 Common Phishing Attacks and How to Protect Against Th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0" y="0"/>
            <a:ext cx="12192000" cy="6858000"/>
          </a:xfrm>
          <a:prstGeom prst="rect">
            <a:avLst/>
          </a:prstGeom>
          <a:solidFill>
            <a:schemeClr val="accent1">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Title 2"/>
          <p:cNvSpPr>
            <a:spLocks noGrp="1"/>
          </p:cNvSpPr>
          <p:nvPr>
            <p:ph type="title"/>
          </p:nvPr>
        </p:nvSpPr>
        <p:spPr/>
        <p:txBody>
          <a:bodyPr/>
          <a:lstStyle/>
          <a:p>
            <a:r>
              <a:rPr lang="id-ID" dirty="0">
                <a:latin typeface="Corbel" panose="020B0503020204020204" pitchFamily="34" charset="0"/>
              </a:rPr>
              <a:t>Phishing Attacks</a:t>
            </a:r>
          </a:p>
        </p:txBody>
      </p:sp>
      <p:sp>
        <p:nvSpPr>
          <p:cNvPr id="4" name="Content Placeholder 3"/>
          <p:cNvSpPr>
            <a:spLocks noGrp="1"/>
          </p:cNvSpPr>
          <p:nvPr>
            <p:ph idx="1"/>
          </p:nvPr>
        </p:nvSpPr>
        <p:spPr>
          <a:xfrm>
            <a:off x="808495" y="1690688"/>
            <a:ext cx="10515600" cy="4351338"/>
          </a:xfrm>
        </p:spPr>
        <p:txBody>
          <a:bodyPr>
            <a:normAutofit/>
          </a:bodyPr>
          <a:lstStyle/>
          <a:p>
            <a:pPr algn="just"/>
            <a:r>
              <a:rPr lang="id-ID" dirty="0">
                <a:latin typeface="Corbel" panose="020B0503020204020204" pitchFamily="34" charset="0"/>
              </a:rPr>
              <a:t>Istilah phishing dalam bahasa Inggris berasal dari kata fishing (memancing), dalam hal ini berarti memancing informasi keuangan dan kata sandi pengguna.</a:t>
            </a:r>
            <a:endParaRPr lang="en-US" dirty="0">
              <a:latin typeface="Corbel" panose="020B0503020204020204" pitchFamily="34" charset="0"/>
            </a:endParaRPr>
          </a:p>
          <a:p>
            <a:pPr algn="just"/>
            <a:endParaRPr lang="en-US" dirty="0">
              <a:latin typeface="Corbel" panose="020B0503020204020204" pitchFamily="34" charset="0"/>
            </a:endParaRPr>
          </a:p>
          <a:p>
            <a:pPr algn="just"/>
            <a:r>
              <a:rPr lang="en-US" dirty="0"/>
              <a:t>Phishing Attack </a:t>
            </a:r>
            <a:r>
              <a:rPr lang="en-US" dirty="0" err="1"/>
              <a:t>adalah</a:t>
            </a:r>
            <a:r>
              <a:rPr lang="en-US" dirty="0"/>
              <a:t> </a:t>
            </a:r>
            <a:r>
              <a:rPr lang="en-US" dirty="0" err="1"/>
              <a:t>usaha</a:t>
            </a:r>
            <a:r>
              <a:rPr lang="en-US" dirty="0"/>
              <a:t> </a:t>
            </a:r>
            <a:r>
              <a:rPr lang="en-US" dirty="0" err="1"/>
              <a:t>seorang</a:t>
            </a:r>
            <a:r>
              <a:rPr lang="en-US" dirty="0"/>
              <a:t> attacker </a:t>
            </a:r>
            <a:r>
              <a:rPr lang="en-US" dirty="0" err="1"/>
              <a:t>untuk</a:t>
            </a:r>
            <a:r>
              <a:rPr lang="en-US" dirty="0"/>
              <a:t> </a:t>
            </a:r>
            <a:r>
              <a:rPr lang="en-US" dirty="0" err="1"/>
              <a:t>mendapatkan</a:t>
            </a:r>
            <a:r>
              <a:rPr lang="en-US" dirty="0"/>
              <a:t> </a:t>
            </a:r>
            <a:r>
              <a:rPr lang="en-US" dirty="0" err="1"/>
              <a:t>informasi</a:t>
            </a:r>
            <a:r>
              <a:rPr lang="en-US" dirty="0"/>
              <a:t> </a:t>
            </a:r>
            <a:r>
              <a:rPr lang="en-US" dirty="0" err="1"/>
              <a:t>dari</a:t>
            </a:r>
            <a:r>
              <a:rPr lang="en-US" dirty="0"/>
              <a:t> </a:t>
            </a:r>
            <a:r>
              <a:rPr lang="en-US" dirty="0" err="1"/>
              <a:t>korban</a:t>
            </a:r>
            <a:r>
              <a:rPr lang="en-US" dirty="0"/>
              <a:t> </a:t>
            </a:r>
            <a:r>
              <a:rPr lang="en-US" dirty="0" err="1"/>
              <a:t>seperti</a:t>
            </a:r>
            <a:r>
              <a:rPr lang="en-US" dirty="0"/>
              <a:t> </a:t>
            </a:r>
            <a:r>
              <a:rPr lang="en-US" i="1" dirty="0"/>
              <a:t>username</a:t>
            </a:r>
            <a:r>
              <a:rPr lang="en-US" dirty="0"/>
              <a:t> </a:t>
            </a:r>
            <a:r>
              <a:rPr lang="en-US" dirty="0" err="1"/>
              <a:t>dan</a:t>
            </a:r>
            <a:r>
              <a:rPr lang="en-US" dirty="0"/>
              <a:t> </a:t>
            </a:r>
            <a:r>
              <a:rPr lang="en-US" i="1" dirty="0"/>
              <a:t>password</a:t>
            </a:r>
            <a:r>
              <a:rPr lang="en-US" dirty="0"/>
              <a:t> </a:t>
            </a:r>
            <a:r>
              <a:rPr lang="en-US" dirty="0" err="1"/>
              <a:t>dengan</a:t>
            </a:r>
            <a:r>
              <a:rPr lang="en-US" dirty="0"/>
              <a:t> </a:t>
            </a:r>
            <a:r>
              <a:rPr lang="en-US" dirty="0" err="1"/>
              <a:t>cara</a:t>
            </a:r>
            <a:r>
              <a:rPr lang="en-US" dirty="0"/>
              <a:t> </a:t>
            </a:r>
            <a:r>
              <a:rPr lang="en-US" dirty="0" err="1"/>
              <a:t>memancing</a:t>
            </a:r>
            <a:r>
              <a:rPr lang="en-US" dirty="0"/>
              <a:t> </a:t>
            </a:r>
            <a:r>
              <a:rPr lang="en-US" dirty="0" err="1"/>
              <a:t>korban</a:t>
            </a:r>
            <a:r>
              <a:rPr lang="en-US" dirty="0"/>
              <a:t> </a:t>
            </a:r>
            <a:r>
              <a:rPr lang="en-US" dirty="0" err="1"/>
              <a:t>untuk</a:t>
            </a:r>
            <a:r>
              <a:rPr lang="en-US" dirty="0"/>
              <a:t> login </a:t>
            </a:r>
            <a:r>
              <a:rPr lang="en-US" dirty="0" err="1"/>
              <a:t>melalui</a:t>
            </a:r>
            <a:r>
              <a:rPr lang="en-US" dirty="0"/>
              <a:t> </a:t>
            </a:r>
            <a:r>
              <a:rPr lang="en-US" dirty="0" err="1"/>
              <a:t>halaman</a:t>
            </a:r>
            <a:r>
              <a:rPr lang="en-US" dirty="0"/>
              <a:t> </a:t>
            </a:r>
            <a:r>
              <a:rPr lang="en-US" dirty="0" err="1"/>
              <a:t>palsu</a:t>
            </a:r>
            <a:r>
              <a:rPr lang="en-US" dirty="0"/>
              <a:t> yang </a:t>
            </a:r>
            <a:r>
              <a:rPr lang="en-US" dirty="0" err="1"/>
              <a:t>telah</a:t>
            </a:r>
            <a:r>
              <a:rPr lang="en-US" dirty="0"/>
              <a:t> </a:t>
            </a:r>
            <a:r>
              <a:rPr lang="en-US" dirty="0" err="1"/>
              <a:t>disiapkannya</a:t>
            </a:r>
            <a:r>
              <a:rPr lang="en-US" dirty="0"/>
              <a:t>. </a:t>
            </a:r>
          </a:p>
          <a:p>
            <a:pPr marL="0" indent="0" algn="just">
              <a:buNone/>
            </a:pPr>
            <a:endParaRPr lang="id-ID" dirty="0">
              <a:latin typeface="Corbel" panose="020B0503020204020204" pitchFamily="34" charset="0"/>
            </a:endParaRPr>
          </a:p>
          <a:p>
            <a:pPr marL="0" indent="0" algn="just">
              <a:buNone/>
            </a:pPr>
            <a:endParaRPr lang="id-ID" dirty="0">
              <a:latin typeface="Corbel" panose="020B0503020204020204" pitchFamily="34" charset="0"/>
            </a:endParaRPr>
          </a:p>
          <a:p>
            <a:pPr marL="0" indent="0" algn="just">
              <a:buNone/>
            </a:pPr>
            <a:endParaRPr lang="id-ID" dirty="0">
              <a:latin typeface="Corbel" panose="020B0503020204020204" pitchFamily="34" charset="0"/>
            </a:endParaRPr>
          </a:p>
          <a:p>
            <a:pPr marL="0" indent="0" algn="just">
              <a:buNone/>
            </a:pPr>
            <a:endParaRPr lang="id-ID" dirty="0">
              <a:latin typeface="Corbel" panose="020B0503020204020204" pitchFamily="34" charset="0"/>
            </a:endParaRPr>
          </a:p>
        </p:txBody>
      </p:sp>
      <p:sp>
        <p:nvSpPr>
          <p:cNvPr id="7" name="TextBox 6"/>
          <p:cNvSpPr txBox="1"/>
          <p:nvPr/>
        </p:nvSpPr>
        <p:spPr>
          <a:xfrm>
            <a:off x="4364964" y="6176963"/>
            <a:ext cx="7043595" cy="738664"/>
          </a:xfrm>
          <a:prstGeom prst="rect">
            <a:avLst/>
          </a:prstGeom>
          <a:noFill/>
        </p:spPr>
        <p:txBody>
          <a:bodyPr wrap="none" rtlCol="0">
            <a:spAutoFit/>
          </a:bodyPr>
          <a:lstStyle/>
          <a:p>
            <a:r>
              <a:rPr lang="id-ID" sz="1400" dirty="0">
                <a:latin typeface="Corbel" panose="020B0503020204020204" pitchFamily="34" charset="0"/>
              </a:rPr>
              <a:t>http://firmanzannuba.blogspot.co.id/2014/08/pengertian-dari-snooping-spam-spoofing.html</a:t>
            </a:r>
          </a:p>
          <a:p>
            <a:r>
              <a:rPr lang="en-US" sz="1400" dirty="0"/>
              <a:t>https://ardikarommysanjaya.wordpress.com/2014/03/25/pengertian-phising-attack/</a:t>
            </a:r>
          </a:p>
          <a:p>
            <a:endParaRPr lang="id-ID" sz="1400" dirty="0">
              <a:latin typeface="Corbel" panose="020B0503020204020204" pitchFamily="34" charset="0"/>
            </a:endParaRPr>
          </a:p>
        </p:txBody>
      </p:sp>
    </p:spTree>
    <p:extLst>
      <p:ext uri="{BB962C8B-B14F-4D97-AF65-F5344CB8AC3E}">
        <p14:creationId xmlns:p14="http://schemas.microsoft.com/office/powerpoint/2010/main" val="59360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1104900"/>
          </a:xfrm>
        </p:spPr>
        <p:txBody>
          <a:bodyPr/>
          <a:lstStyle/>
          <a:p>
            <a:r>
              <a:rPr lang="id-ID" dirty="0"/>
              <a:t>Cara Kerja Phishing Attack </a:t>
            </a:r>
          </a:p>
        </p:txBody>
      </p:sp>
      <p:sp>
        <p:nvSpPr>
          <p:cNvPr id="3" name="Content Placeholder 2"/>
          <p:cNvSpPr>
            <a:spLocks noGrp="1"/>
          </p:cNvSpPr>
          <p:nvPr>
            <p:ph idx="1"/>
          </p:nvPr>
        </p:nvSpPr>
        <p:spPr>
          <a:xfrm>
            <a:off x="1143000" y="6172202"/>
            <a:ext cx="9872871" cy="385763"/>
          </a:xfrm>
        </p:spPr>
        <p:txBody>
          <a:bodyPr>
            <a:normAutofit/>
          </a:bodyPr>
          <a:lstStyle/>
          <a:p>
            <a:pPr marL="45720" indent="0">
              <a:buNone/>
            </a:pPr>
            <a:r>
              <a:rPr lang="id-ID" sz="1400" dirty="0"/>
              <a:t>http://blog.trendmicro.com/trendlabs-security-intelligence/new-phishing-technique-outfoxes-site-owners-operation-huyao/</a:t>
            </a:r>
          </a:p>
        </p:txBody>
      </p:sp>
      <p:pic>
        <p:nvPicPr>
          <p:cNvPr id="3074" name="Picture 2" descr="Hasil gambar untuk phishing attack dia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4348" y="1539521"/>
            <a:ext cx="4530173" cy="4530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318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20615"/>
          </a:xfrm>
        </p:spPr>
        <p:txBody>
          <a:bodyPr/>
          <a:lstStyle/>
          <a:p>
            <a:r>
              <a:rPr lang="en-US" dirty="0" err="1"/>
              <a:t>Tipe</a:t>
            </a:r>
            <a:r>
              <a:rPr lang="en-US" dirty="0"/>
              <a:t> </a:t>
            </a:r>
            <a:r>
              <a:rPr lang="en-US" dirty="0" err="1"/>
              <a:t>dari</a:t>
            </a:r>
            <a:r>
              <a:rPr lang="en-US" dirty="0"/>
              <a:t> Phishing Attacks</a:t>
            </a:r>
          </a:p>
        </p:txBody>
      </p:sp>
      <p:sp>
        <p:nvSpPr>
          <p:cNvPr id="3" name="Content Placeholder 2"/>
          <p:cNvSpPr>
            <a:spLocks noGrp="1"/>
          </p:cNvSpPr>
          <p:nvPr>
            <p:ph idx="1"/>
          </p:nvPr>
        </p:nvSpPr>
        <p:spPr>
          <a:xfrm>
            <a:off x="1143000" y="1430215"/>
            <a:ext cx="9872871" cy="4474639"/>
          </a:xfrm>
        </p:spPr>
        <p:txBody>
          <a:bodyPr>
            <a:normAutofit lnSpcReduction="10000"/>
          </a:bodyPr>
          <a:lstStyle/>
          <a:p>
            <a:pPr marL="45720" indent="0">
              <a:buNone/>
            </a:pPr>
            <a:r>
              <a:rPr lang="en-US" dirty="0"/>
              <a:t>1.Phising Clone</a:t>
            </a:r>
          </a:p>
          <a:p>
            <a:pPr indent="174625">
              <a:buFont typeface="Wingdings" panose="05000000000000000000" pitchFamily="2" charset="2"/>
              <a:buChar char="Ø"/>
            </a:pPr>
            <a:r>
              <a:rPr lang="en-US" dirty="0"/>
              <a:t> Phisher </a:t>
            </a:r>
            <a:r>
              <a:rPr lang="en-US" dirty="0" err="1"/>
              <a:t>menciptakan</a:t>
            </a:r>
            <a:r>
              <a:rPr lang="en-US" dirty="0"/>
              <a:t> email clone.</a:t>
            </a:r>
          </a:p>
          <a:p>
            <a:pPr indent="174625">
              <a:buFont typeface="Wingdings" panose="05000000000000000000" pitchFamily="2" charset="2"/>
              <a:buChar char="Ø"/>
            </a:pPr>
            <a:r>
              <a:rPr lang="en-US" dirty="0"/>
              <a:t> </a:t>
            </a:r>
            <a:r>
              <a:rPr lang="en-US" dirty="0" err="1"/>
              <a:t>Dengan</a:t>
            </a:r>
            <a:r>
              <a:rPr lang="en-US" dirty="0"/>
              <a:t> </a:t>
            </a:r>
            <a:r>
              <a:rPr lang="en-US" dirty="0" err="1"/>
              <a:t>mendapatkan</a:t>
            </a:r>
            <a:r>
              <a:rPr lang="en-US" dirty="0"/>
              <a:t> </a:t>
            </a:r>
            <a:r>
              <a:rPr lang="en-US" dirty="0" err="1"/>
              <a:t>isi</a:t>
            </a:r>
            <a:r>
              <a:rPr lang="en-US" dirty="0"/>
              <a:t> </a:t>
            </a:r>
            <a:r>
              <a:rPr lang="en-US" dirty="0" err="1"/>
              <a:t>dan</a:t>
            </a:r>
            <a:r>
              <a:rPr lang="en-US" dirty="0"/>
              <a:t> </a:t>
            </a:r>
            <a:r>
              <a:rPr lang="en-US" dirty="0" err="1"/>
              <a:t>alamat</a:t>
            </a:r>
            <a:r>
              <a:rPr lang="en-US" dirty="0"/>
              <a:t> </a:t>
            </a:r>
            <a:r>
              <a:rPr lang="en-US" dirty="0" err="1"/>
              <a:t>penerima</a:t>
            </a:r>
            <a:r>
              <a:rPr lang="en-US" dirty="0"/>
              <a:t> </a:t>
            </a:r>
            <a:r>
              <a:rPr lang="en-US" dirty="0" err="1"/>
              <a:t>dan</a:t>
            </a:r>
            <a:r>
              <a:rPr lang="en-US" dirty="0"/>
              <a:t> </a:t>
            </a:r>
            <a:r>
              <a:rPr lang="en-US" dirty="0" err="1"/>
              <a:t>pengirim</a:t>
            </a:r>
            <a:r>
              <a:rPr lang="en-US" dirty="0"/>
              <a:t>.</a:t>
            </a:r>
          </a:p>
          <a:p>
            <a:pPr marL="45720" indent="0">
              <a:buNone/>
            </a:pPr>
            <a:r>
              <a:rPr lang="en-US" dirty="0"/>
              <a:t>2. Spear Phishing</a:t>
            </a:r>
          </a:p>
          <a:p>
            <a:pPr marL="511175" indent="-279400">
              <a:buFont typeface="Wingdings" panose="05000000000000000000" pitchFamily="2" charset="2"/>
              <a:buChar char="Ø"/>
            </a:pPr>
            <a:r>
              <a:rPr lang="en-US" dirty="0" err="1"/>
              <a:t>Menargetkan</a:t>
            </a:r>
            <a:r>
              <a:rPr lang="en-US" dirty="0"/>
              <a:t> </a:t>
            </a:r>
            <a:r>
              <a:rPr lang="en-US" dirty="0" err="1"/>
              <a:t>kelompok</a:t>
            </a:r>
            <a:r>
              <a:rPr lang="en-US" dirty="0"/>
              <a:t> </a:t>
            </a:r>
            <a:r>
              <a:rPr lang="en-US" dirty="0" err="1"/>
              <a:t>tertentu</a:t>
            </a:r>
            <a:r>
              <a:rPr lang="en-US" dirty="0"/>
              <a:t> </a:t>
            </a:r>
            <a:r>
              <a:rPr lang="en-US" dirty="0" err="1"/>
              <a:t>dari</a:t>
            </a:r>
            <a:r>
              <a:rPr lang="en-US" dirty="0"/>
              <a:t> </a:t>
            </a:r>
            <a:r>
              <a:rPr lang="en-US" dirty="0" err="1"/>
              <a:t>pengguna</a:t>
            </a:r>
            <a:r>
              <a:rPr lang="en-US" dirty="0"/>
              <a:t>.</a:t>
            </a:r>
          </a:p>
          <a:p>
            <a:pPr marL="511175" indent="-279400">
              <a:buFont typeface="Wingdings" panose="05000000000000000000" pitchFamily="2" charset="2"/>
              <a:buChar char="Ø"/>
            </a:pPr>
            <a:r>
              <a:rPr lang="en-US" dirty="0" err="1"/>
              <a:t>Semua</a:t>
            </a:r>
            <a:r>
              <a:rPr lang="en-US" dirty="0"/>
              <a:t> </a:t>
            </a:r>
            <a:r>
              <a:rPr lang="en-US" dirty="0" err="1"/>
              <a:t>pengguna</a:t>
            </a:r>
            <a:r>
              <a:rPr lang="en-US" dirty="0"/>
              <a:t> </a:t>
            </a:r>
            <a:r>
              <a:rPr lang="en-US" dirty="0" err="1"/>
              <a:t>dari</a:t>
            </a:r>
            <a:r>
              <a:rPr lang="en-US" dirty="0"/>
              <a:t> </a:t>
            </a:r>
            <a:r>
              <a:rPr lang="en-US" dirty="0" err="1"/>
              <a:t>kelompok</a:t>
            </a:r>
            <a:r>
              <a:rPr lang="en-US" dirty="0"/>
              <a:t> yang </a:t>
            </a:r>
            <a:r>
              <a:rPr lang="en-US" dirty="0" err="1"/>
              <a:t>memiliki</a:t>
            </a:r>
            <a:r>
              <a:rPr lang="en-US" dirty="0"/>
              <a:t> </a:t>
            </a:r>
            <a:r>
              <a:rPr lang="en-US" dirty="0" err="1"/>
              <a:t>kesamaan</a:t>
            </a:r>
            <a:r>
              <a:rPr lang="en-US" dirty="0"/>
              <a:t>.</a:t>
            </a:r>
          </a:p>
          <a:p>
            <a:pPr marL="45720" indent="0">
              <a:buNone/>
            </a:pPr>
            <a:r>
              <a:rPr lang="en-US" dirty="0"/>
              <a:t>3. Phone Phishing</a:t>
            </a:r>
          </a:p>
          <a:p>
            <a:pPr marL="465138" indent="-233363">
              <a:buFont typeface="Wingdings" panose="05000000000000000000" pitchFamily="2" charset="2"/>
              <a:buChar char="Ø"/>
            </a:pPr>
            <a:r>
              <a:rPr lang="en-US" dirty="0" err="1"/>
              <a:t>Menelpon</a:t>
            </a:r>
            <a:r>
              <a:rPr lang="en-US" dirty="0"/>
              <a:t> </a:t>
            </a:r>
            <a:r>
              <a:rPr lang="en-US" dirty="0" err="1"/>
              <a:t>seseorang</a:t>
            </a:r>
            <a:r>
              <a:rPr lang="en-US" dirty="0"/>
              <a:t> </a:t>
            </a:r>
            <a:r>
              <a:rPr lang="en-US" dirty="0" err="1"/>
              <a:t>dan</a:t>
            </a:r>
            <a:r>
              <a:rPr lang="en-US" dirty="0"/>
              <a:t> </a:t>
            </a:r>
            <a:r>
              <a:rPr lang="en-US" dirty="0" err="1"/>
              <a:t>mengatakan</a:t>
            </a:r>
            <a:r>
              <a:rPr lang="en-US" dirty="0"/>
              <a:t> </a:t>
            </a:r>
            <a:r>
              <a:rPr lang="en-US" dirty="0" err="1"/>
              <a:t>bahwa</a:t>
            </a:r>
            <a:r>
              <a:rPr lang="en-US" dirty="0"/>
              <a:t> </a:t>
            </a:r>
            <a:r>
              <a:rPr lang="en-US" dirty="0" err="1"/>
              <a:t>anda</a:t>
            </a:r>
            <a:r>
              <a:rPr lang="en-US" dirty="0"/>
              <a:t> </a:t>
            </a:r>
            <a:r>
              <a:rPr lang="en-US" dirty="0" err="1"/>
              <a:t>pegawai</a:t>
            </a:r>
            <a:r>
              <a:rPr lang="en-US" dirty="0"/>
              <a:t> bank.</a:t>
            </a:r>
          </a:p>
          <a:p>
            <a:pPr marL="465138" indent="-233363">
              <a:buFont typeface="Wingdings" panose="05000000000000000000" pitchFamily="2" charset="2"/>
              <a:buChar char="Ø"/>
            </a:pPr>
            <a:r>
              <a:rPr lang="en-US" dirty="0" err="1"/>
              <a:t>Meminta</a:t>
            </a:r>
            <a:r>
              <a:rPr lang="en-US" dirty="0"/>
              <a:t> </a:t>
            </a:r>
            <a:r>
              <a:rPr lang="en-US" dirty="0" err="1"/>
              <a:t>sandi</a:t>
            </a:r>
            <a:r>
              <a:rPr lang="en-US" dirty="0"/>
              <a:t> </a:t>
            </a:r>
            <a:r>
              <a:rPr lang="en-US" dirty="0" err="1"/>
              <a:t>mengatakan</a:t>
            </a:r>
            <a:r>
              <a:rPr lang="en-US" dirty="0"/>
              <a:t> </a:t>
            </a:r>
            <a:r>
              <a:rPr lang="en-US" dirty="0" err="1"/>
              <a:t>perlu</a:t>
            </a:r>
            <a:r>
              <a:rPr lang="en-US" dirty="0"/>
              <a:t> </a:t>
            </a:r>
            <a:r>
              <a:rPr lang="en-US" dirty="0" err="1"/>
              <a:t>dilakukan</a:t>
            </a:r>
            <a:r>
              <a:rPr lang="en-US" dirty="0"/>
              <a:t> </a:t>
            </a:r>
            <a:r>
              <a:rPr lang="en-US" dirty="0" err="1"/>
              <a:t>pemeliharaan</a:t>
            </a:r>
            <a:r>
              <a:rPr lang="en-US" dirty="0"/>
              <a:t>.</a:t>
            </a:r>
          </a:p>
          <a:p>
            <a:pPr marL="465138" indent="-233363">
              <a:buFont typeface="Wingdings" panose="05000000000000000000" pitchFamily="2" charset="2"/>
              <a:buChar char="Ø"/>
            </a:pPr>
            <a:r>
              <a:rPr lang="en-US" dirty="0" err="1"/>
              <a:t>Penggunaan</a:t>
            </a:r>
            <a:r>
              <a:rPr lang="en-US" dirty="0"/>
              <a:t> VOIP </a:t>
            </a:r>
            <a:r>
              <a:rPr lang="en-US" dirty="0" err="1"/>
              <a:t>mudah</a:t>
            </a:r>
            <a:r>
              <a:rPr lang="en-US" dirty="0"/>
              <a:t>.</a:t>
            </a:r>
          </a:p>
          <a:p>
            <a:pPr marL="231775" indent="0">
              <a:buNone/>
            </a:pPr>
            <a:endParaRPr lang="en-US" dirty="0"/>
          </a:p>
        </p:txBody>
      </p:sp>
      <p:sp>
        <p:nvSpPr>
          <p:cNvPr id="6" name="TextBox 5"/>
          <p:cNvSpPr txBox="1"/>
          <p:nvPr/>
        </p:nvSpPr>
        <p:spPr>
          <a:xfrm>
            <a:off x="7272338" y="6292312"/>
            <a:ext cx="4723351" cy="307777"/>
          </a:xfrm>
          <a:prstGeom prst="rect">
            <a:avLst/>
          </a:prstGeom>
          <a:noFill/>
        </p:spPr>
        <p:txBody>
          <a:bodyPr wrap="square" rtlCol="0">
            <a:spAutoFit/>
          </a:bodyPr>
          <a:lstStyle/>
          <a:p>
            <a:r>
              <a:rPr lang="en-US" sz="1400" dirty="0"/>
              <a:t>iiti.ac.in/people/~</a:t>
            </a:r>
            <a:r>
              <a:rPr lang="en-US" sz="1400" dirty="0" err="1"/>
              <a:t>neminath</a:t>
            </a:r>
            <a:r>
              <a:rPr lang="en-US" sz="1400" dirty="0"/>
              <a:t>/Slides/Phishing%20Attacks.ppt</a:t>
            </a:r>
          </a:p>
        </p:txBody>
      </p:sp>
    </p:spTree>
    <p:extLst>
      <p:ext uri="{BB962C8B-B14F-4D97-AF65-F5344CB8AC3E}">
        <p14:creationId xmlns:p14="http://schemas.microsoft.com/office/powerpoint/2010/main" val="1576625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Attractive targets</a:t>
            </a:r>
          </a:p>
        </p:txBody>
      </p:sp>
      <p:sp>
        <p:nvSpPr>
          <p:cNvPr id="3" name="Content Placeholder 2"/>
          <p:cNvSpPr>
            <a:spLocks noGrp="1"/>
          </p:cNvSpPr>
          <p:nvPr>
            <p:ph idx="1"/>
          </p:nvPr>
        </p:nvSpPr>
        <p:spPr>
          <a:xfrm>
            <a:off x="1143001" y="2057399"/>
            <a:ext cx="5614260" cy="2747075"/>
          </a:xfrm>
        </p:spPr>
        <p:txBody>
          <a:bodyPr>
            <a:noAutofit/>
          </a:bodyPr>
          <a:lstStyle/>
          <a:p>
            <a:pPr lvl="1">
              <a:buFont typeface="Wingdings" panose="05000000000000000000" pitchFamily="2" charset="2"/>
              <a:buChar char="v"/>
              <a:defRPr/>
            </a:pPr>
            <a:r>
              <a:rPr lang="en-US" sz="3600" dirty="0"/>
              <a:t> Financial institutions</a:t>
            </a:r>
          </a:p>
          <a:p>
            <a:pPr lvl="1">
              <a:buFont typeface="Wingdings" panose="05000000000000000000" pitchFamily="2" charset="2"/>
              <a:buChar char="v"/>
              <a:defRPr/>
            </a:pPr>
            <a:r>
              <a:rPr lang="en-US" sz="3600" dirty="0"/>
              <a:t> Gaming industry </a:t>
            </a:r>
          </a:p>
          <a:p>
            <a:pPr lvl="1">
              <a:buFont typeface="Wingdings" panose="05000000000000000000" pitchFamily="2" charset="2"/>
              <a:buChar char="v"/>
              <a:defRPr/>
            </a:pPr>
            <a:r>
              <a:rPr lang="en-US" sz="3600" dirty="0"/>
              <a:t> Social media </a:t>
            </a:r>
          </a:p>
          <a:p>
            <a:pPr lvl="1">
              <a:buFont typeface="Wingdings" panose="05000000000000000000" pitchFamily="2" charset="2"/>
              <a:buChar char="v"/>
              <a:defRPr/>
            </a:pPr>
            <a:r>
              <a:rPr lang="en-US" sz="3600" dirty="0"/>
              <a:t> Security companies</a:t>
            </a:r>
          </a:p>
          <a:p>
            <a:pPr marL="45720" indent="0">
              <a:buNone/>
            </a:pPr>
            <a:endParaRPr lang="en-US" sz="3600" dirty="0"/>
          </a:p>
        </p:txBody>
      </p:sp>
      <p:sp>
        <p:nvSpPr>
          <p:cNvPr id="5" name="TextBox 4"/>
          <p:cNvSpPr txBox="1"/>
          <p:nvPr/>
        </p:nvSpPr>
        <p:spPr>
          <a:xfrm>
            <a:off x="7272338" y="6292312"/>
            <a:ext cx="4723351" cy="307777"/>
          </a:xfrm>
          <a:prstGeom prst="rect">
            <a:avLst/>
          </a:prstGeom>
          <a:noFill/>
        </p:spPr>
        <p:txBody>
          <a:bodyPr wrap="square" rtlCol="0">
            <a:spAutoFit/>
          </a:bodyPr>
          <a:lstStyle/>
          <a:p>
            <a:r>
              <a:rPr lang="en-US" sz="1400" dirty="0"/>
              <a:t>iiti.ac.in/people/~</a:t>
            </a:r>
            <a:r>
              <a:rPr lang="en-US" sz="1400" dirty="0" err="1"/>
              <a:t>neminath</a:t>
            </a:r>
            <a:r>
              <a:rPr lang="en-US" sz="1400" dirty="0"/>
              <a:t>/Slides/Phishing%20Attacks.ppt</a:t>
            </a:r>
          </a:p>
        </p:txBody>
      </p:sp>
    </p:spTree>
    <p:extLst>
      <p:ext uri="{BB962C8B-B14F-4D97-AF65-F5344CB8AC3E}">
        <p14:creationId xmlns:p14="http://schemas.microsoft.com/office/powerpoint/2010/main" val="2526120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70036"/>
          </a:xfrm>
        </p:spPr>
        <p:txBody>
          <a:bodyPr/>
          <a:lstStyle/>
          <a:p>
            <a:r>
              <a:rPr lang="id-ID" dirty="0"/>
              <a:t>Contoh Phishing Attack</a:t>
            </a:r>
          </a:p>
        </p:txBody>
      </p:sp>
      <p:pic>
        <p:nvPicPr>
          <p:cNvPr id="2050" name="Picture 2" descr="https://3.bp.blogspot.com/-2_RF11s7xC8/VvyuvssC0NI/AAAAAAAADNY/p37HLav0Pccubv1rep8vJCjxPAm2MDTIA/s1600/5.%2Bamankan%2Bpassword%2Bdari%2Bserangan%2Bhacker.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03487" y="1479636"/>
            <a:ext cx="8002460" cy="43513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3.bp.blogspot.com/-2_RF11s7xC8/VvyuvssC0NI/AAAAAAAADNY/p37HLav0Pccubv1rep8vJCjxPAm2MDTIA/s1600/5.%2Bamankan%2Bpassword%2Bdari%2Bserangan%2Bhacker.jpg"/>
          <p:cNvPicPr>
            <a:picLocks noChangeAspect="1" noChangeArrowheads="1"/>
          </p:cNvPicPr>
          <p:nvPr/>
        </p:nvPicPr>
        <p:blipFill rotWithShape="1">
          <a:blip r:embed="rId3">
            <a:extLst>
              <a:ext uri="{28A0092B-C50C-407E-A947-70E740481C1C}">
                <a14:useLocalDpi xmlns:a14="http://schemas.microsoft.com/office/drawing/2010/main" val="0"/>
              </a:ext>
            </a:extLst>
          </a:blip>
          <a:srcRect r="71999" b="78498"/>
          <a:stretch/>
        </p:blipFill>
        <p:spPr bwMode="auto">
          <a:xfrm>
            <a:off x="3667502" y="3163544"/>
            <a:ext cx="6921153" cy="28898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133669" y="6113355"/>
            <a:ext cx="7884851" cy="307777"/>
          </a:xfrm>
          <a:prstGeom prst="rect">
            <a:avLst/>
          </a:prstGeom>
          <a:noFill/>
        </p:spPr>
        <p:txBody>
          <a:bodyPr wrap="none" rtlCol="0">
            <a:spAutoFit/>
          </a:bodyPr>
          <a:lstStyle/>
          <a:p>
            <a:r>
              <a:rPr lang="id-ID" sz="1400" dirty="0"/>
              <a:t>http://belajar-bersama-popz.blogspot.co.id/2016/03/amankan-password-agar-tidak-mudah-dihack.html</a:t>
            </a:r>
          </a:p>
        </p:txBody>
      </p:sp>
    </p:spTree>
    <p:extLst>
      <p:ext uri="{BB962C8B-B14F-4D97-AF65-F5344CB8AC3E}">
        <p14:creationId xmlns:p14="http://schemas.microsoft.com/office/powerpoint/2010/main" val="524095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Cara Menghindari Phishing Attack</a:t>
            </a:r>
          </a:p>
        </p:txBody>
      </p:sp>
      <p:sp>
        <p:nvSpPr>
          <p:cNvPr id="3" name="Content Placeholder 2"/>
          <p:cNvSpPr>
            <a:spLocks noGrp="1"/>
          </p:cNvSpPr>
          <p:nvPr>
            <p:ph idx="1"/>
          </p:nvPr>
        </p:nvSpPr>
        <p:spPr/>
        <p:txBody>
          <a:bodyPr/>
          <a:lstStyle/>
          <a:p>
            <a:r>
              <a:rPr lang="id-ID" dirty="0"/>
              <a:t>Pastikan URL yang anda buka sudah benar (bukan URL palsu)</a:t>
            </a:r>
          </a:p>
          <a:p>
            <a:r>
              <a:rPr lang="id-ID" dirty="0"/>
              <a:t>Jangan pernah mengirim informasi pribadi melalui e-mail, seperti username, password, KTP, dll</a:t>
            </a:r>
          </a:p>
          <a:p>
            <a:r>
              <a:rPr lang="id-ID" dirty="0"/>
              <a:t>Jangan pernah memberikan password kepada siapapun</a:t>
            </a:r>
          </a:p>
          <a:p>
            <a:r>
              <a:rPr lang="id-ID" dirty="0"/>
              <a:t>Verifikasi setiap orang yang menghubungi anda (Telepon atau e-mail)</a:t>
            </a:r>
          </a:p>
        </p:txBody>
      </p:sp>
      <p:sp>
        <p:nvSpPr>
          <p:cNvPr id="4" name="TextBox 3"/>
          <p:cNvSpPr txBox="1"/>
          <p:nvPr/>
        </p:nvSpPr>
        <p:spPr>
          <a:xfrm>
            <a:off x="6507906" y="6096000"/>
            <a:ext cx="4507965" cy="307777"/>
          </a:xfrm>
          <a:prstGeom prst="rect">
            <a:avLst/>
          </a:prstGeom>
          <a:noFill/>
        </p:spPr>
        <p:txBody>
          <a:bodyPr wrap="none" rtlCol="0">
            <a:spAutoFit/>
          </a:bodyPr>
          <a:lstStyle/>
          <a:p>
            <a:r>
              <a:rPr lang="id-ID" sz="1400" dirty="0"/>
              <a:t>http://pt.slideshare.net/AryanRagu/phishing-attacks-ppt/6</a:t>
            </a:r>
          </a:p>
        </p:txBody>
      </p:sp>
    </p:spTree>
    <p:extLst>
      <p:ext uri="{BB962C8B-B14F-4D97-AF65-F5344CB8AC3E}">
        <p14:creationId xmlns:p14="http://schemas.microsoft.com/office/powerpoint/2010/main" val="2724506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usability</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79306269"/>
      </p:ext>
    </p:extLst>
  </p:cSld>
  <p:clrMapOvr>
    <a:masterClrMapping/>
  </p:clrMapOvr>
</p:sld>
</file>

<file path=ppt/theme/theme1.xml><?xml version="1.0" encoding="utf-8"?>
<a:theme xmlns:a="http://schemas.openxmlformats.org/drawingml/2006/main" name="Basis">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338</TotalTime>
  <Words>864</Words>
  <Application>Microsoft Office PowerPoint</Application>
  <PresentationFormat>Widescreen</PresentationFormat>
  <Paragraphs>121</Paragraphs>
  <Slides>25</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Calibri</vt:lpstr>
      <vt:lpstr>Calibri Light</vt:lpstr>
      <vt:lpstr>Corbel</vt:lpstr>
      <vt:lpstr>Wingdings</vt:lpstr>
      <vt:lpstr>Basis</vt:lpstr>
      <vt:lpstr>Office Theme</vt:lpstr>
      <vt:lpstr>Serangan Lapis Aplikasi dan Keamanan Lapis Aplikasi</vt:lpstr>
      <vt:lpstr>Serangan Lapis Aplikasi</vt:lpstr>
      <vt:lpstr>Phishing Attacks</vt:lpstr>
      <vt:lpstr>Cara Kerja Phishing Attack </vt:lpstr>
      <vt:lpstr>Tipe dari Phishing Attacks</vt:lpstr>
      <vt:lpstr>Attractive targets</vt:lpstr>
      <vt:lpstr>Contoh Phishing Attack</vt:lpstr>
      <vt:lpstr>Cara Menghindari Phishing Attack</vt:lpstr>
      <vt:lpstr>usability</vt:lpstr>
      <vt:lpstr>USABILITY ???</vt:lpstr>
      <vt:lpstr>Prinsip USABILITY</vt:lpstr>
      <vt:lpstr>Keamanan Lapis Aplikasi</vt:lpstr>
      <vt:lpstr>Keamanan pada layer Aplikasi</vt:lpstr>
      <vt:lpstr>HTTPS</vt:lpstr>
      <vt:lpstr>PowerPoint Presentation</vt:lpstr>
      <vt:lpstr>SSL (Secure Socket Layer)</vt:lpstr>
      <vt:lpstr>Sertifikat SSL</vt:lpstr>
      <vt:lpstr>Protokol TLS (Transport Layer Security)</vt:lpstr>
      <vt:lpstr>TLS dan SSL</vt:lpstr>
      <vt:lpstr>CONTOH (aplikasi keamanan SSL pada Facebook): </vt:lpstr>
      <vt:lpstr>Bagaimana caranya??</vt:lpstr>
      <vt:lpstr>CONTINUED:</vt:lpstr>
      <vt:lpstr>Apa yang terjadi ketika browser bertemu dengan SSL :</vt:lpstr>
      <vt:lpstr>CONTINUED : </vt:lpstr>
      <vt:lpstr>Sekian dan Terimakasih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Serangan Lapis Aplikasi dan Keamanan Lapis Aplikasi</dc:title>
  <dc:creator>Rivaldy Arif</dc:creator>
  <cp:lastModifiedBy>Rivaldy Arif</cp:lastModifiedBy>
  <cp:revision>30</cp:revision>
  <dcterms:created xsi:type="dcterms:W3CDTF">2016-11-01T14:37:53Z</dcterms:created>
  <dcterms:modified xsi:type="dcterms:W3CDTF">2016-11-02T16:35:38Z</dcterms:modified>
</cp:coreProperties>
</file>