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33"/>
  </p:notesMasterIdLst>
  <p:sldIdLst>
    <p:sldId id="256" r:id="rId2"/>
    <p:sldId id="281" r:id="rId3"/>
    <p:sldId id="310" r:id="rId4"/>
    <p:sldId id="311" r:id="rId5"/>
    <p:sldId id="312" r:id="rId6"/>
    <p:sldId id="313" r:id="rId7"/>
    <p:sldId id="314" r:id="rId8"/>
    <p:sldId id="257" r:id="rId9"/>
    <p:sldId id="258" r:id="rId10"/>
    <p:sldId id="259" r:id="rId11"/>
    <p:sldId id="287" r:id="rId12"/>
    <p:sldId id="264" r:id="rId13"/>
    <p:sldId id="286" r:id="rId14"/>
    <p:sldId id="315" r:id="rId15"/>
    <p:sldId id="316" r:id="rId16"/>
    <p:sldId id="317" r:id="rId17"/>
    <p:sldId id="280" r:id="rId18"/>
    <p:sldId id="265" r:id="rId19"/>
    <p:sldId id="266" r:id="rId20"/>
    <p:sldId id="282" r:id="rId21"/>
    <p:sldId id="284" r:id="rId22"/>
    <p:sldId id="318" r:id="rId23"/>
    <p:sldId id="319" r:id="rId24"/>
    <p:sldId id="271" r:id="rId25"/>
    <p:sldId id="275" r:id="rId26"/>
    <p:sldId id="278" r:id="rId27"/>
    <p:sldId id="320" r:id="rId28"/>
    <p:sldId id="321" r:id="rId29"/>
    <p:sldId id="322" r:id="rId30"/>
    <p:sldId id="323" r:id="rId31"/>
    <p:sldId id="324" r:id="rId32"/>
  </p:sldIdLst>
  <p:sldSz cx="9144000" cy="6858000" type="screen4x3"/>
  <p:notesSz cx="6858000" cy="9144000"/>
  <p:defaultTextStyle>
    <a:defPPr>
      <a:defRPr lang="en-US"/>
    </a:defPPr>
    <a:lvl1pPr algn="l" rtl="0" fontAlgn="base">
      <a:spcBef>
        <a:spcPct val="0"/>
      </a:spcBef>
      <a:spcAft>
        <a:spcPct val="0"/>
      </a:spcAft>
      <a:defRPr sz="4200" kern="1200">
        <a:solidFill>
          <a:schemeClr val="tx2"/>
        </a:solidFill>
        <a:latin typeface="Garamond" pitchFamily="18" charset="0"/>
        <a:ea typeface="+mn-ea"/>
        <a:cs typeface="+mn-cs"/>
      </a:defRPr>
    </a:lvl1pPr>
    <a:lvl2pPr marL="457200" algn="l" rtl="0" fontAlgn="base">
      <a:spcBef>
        <a:spcPct val="0"/>
      </a:spcBef>
      <a:spcAft>
        <a:spcPct val="0"/>
      </a:spcAft>
      <a:defRPr sz="4200" kern="1200">
        <a:solidFill>
          <a:schemeClr val="tx2"/>
        </a:solidFill>
        <a:latin typeface="Garamond" pitchFamily="18" charset="0"/>
        <a:ea typeface="+mn-ea"/>
        <a:cs typeface="+mn-cs"/>
      </a:defRPr>
    </a:lvl2pPr>
    <a:lvl3pPr marL="914400" algn="l" rtl="0" fontAlgn="base">
      <a:spcBef>
        <a:spcPct val="0"/>
      </a:spcBef>
      <a:spcAft>
        <a:spcPct val="0"/>
      </a:spcAft>
      <a:defRPr sz="4200" kern="1200">
        <a:solidFill>
          <a:schemeClr val="tx2"/>
        </a:solidFill>
        <a:latin typeface="Garamond" pitchFamily="18" charset="0"/>
        <a:ea typeface="+mn-ea"/>
        <a:cs typeface="+mn-cs"/>
      </a:defRPr>
    </a:lvl3pPr>
    <a:lvl4pPr marL="1371600" algn="l" rtl="0" fontAlgn="base">
      <a:spcBef>
        <a:spcPct val="0"/>
      </a:spcBef>
      <a:spcAft>
        <a:spcPct val="0"/>
      </a:spcAft>
      <a:defRPr sz="4200" kern="1200">
        <a:solidFill>
          <a:schemeClr val="tx2"/>
        </a:solidFill>
        <a:latin typeface="Garamond" pitchFamily="18" charset="0"/>
        <a:ea typeface="+mn-ea"/>
        <a:cs typeface="+mn-cs"/>
      </a:defRPr>
    </a:lvl4pPr>
    <a:lvl5pPr marL="1828800" algn="l" rtl="0" fontAlgn="base">
      <a:spcBef>
        <a:spcPct val="0"/>
      </a:spcBef>
      <a:spcAft>
        <a:spcPct val="0"/>
      </a:spcAft>
      <a:defRPr sz="4200" kern="1200">
        <a:solidFill>
          <a:schemeClr val="tx2"/>
        </a:solidFill>
        <a:latin typeface="Garamond" pitchFamily="18" charset="0"/>
        <a:ea typeface="+mn-ea"/>
        <a:cs typeface="+mn-cs"/>
      </a:defRPr>
    </a:lvl5pPr>
    <a:lvl6pPr marL="2286000" algn="l" defTabSz="914400" rtl="0" eaLnBrk="1" latinLnBrk="0" hangingPunct="1">
      <a:defRPr sz="4200" kern="1200">
        <a:solidFill>
          <a:schemeClr val="tx2"/>
        </a:solidFill>
        <a:latin typeface="Garamond" pitchFamily="18" charset="0"/>
        <a:ea typeface="+mn-ea"/>
        <a:cs typeface="+mn-cs"/>
      </a:defRPr>
    </a:lvl6pPr>
    <a:lvl7pPr marL="2743200" algn="l" defTabSz="914400" rtl="0" eaLnBrk="1" latinLnBrk="0" hangingPunct="1">
      <a:defRPr sz="4200" kern="1200">
        <a:solidFill>
          <a:schemeClr val="tx2"/>
        </a:solidFill>
        <a:latin typeface="Garamond" pitchFamily="18" charset="0"/>
        <a:ea typeface="+mn-ea"/>
        <a:cs typeface="+mn-cs"/>
      </a:defRPr>
    </a:lvl7pPr>
    <a:lvl8pPr marL="3200400" algn="l" defTabSz="914400" rtl="0" eaLnBrk="1" latinLnBrk="0" hangingPunct="1">
      <a:defRPr sz="4200" kern="1200">
        <a:solidFill>
          <a:schemeClr val="tx2"/>
        </a:solidFill>
        <a:latin typeface="Garamond" pitchFamily="18" charset="0"/>
        <a:ea typeface="+mn-ea"/>
        <a:cs typeface="+mn-cs"/>
      </a:defRPr>
    </a:lvl8pPr>
    <a:lvl9pPr marL="3657600" algn="l" defTabSz="914400" rtl="0" eaLnBrk="1" latinLnBrk="0" hangingPunct="1">
      <a:defRPr sz="4200" kern="1200">
        <a:solidFill>
          <a:schemeClr val="tx2"/>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33FF"/>
    <a:srgbClr val="3333CC"/>
    <a:srgbClr val="000066"/>
    <a:srgbClr val="FFCC66"/>
    <a:srgbClr val="FF9933"/>
    <a:srgbClr val="FF00FF"/>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81" autoAdjust="0"/>
    <p:restoredTop sz="87153" autoAdjust="0"/>
  </p:normalViewPr>
  <p:slideViewPr>
    <p:cSldViewPr>
      <p:cViewPr varScale="1">
        <p:scale>
          <a:sx n="79" d="100"/>
          <a:sy n="79" d="100"/>
        </p:scale>
        <p:origin x="-918" y="-84"/>
      </p:cViewPr>
      <p:guideLst>
        <p:guide orient="horz" pos="2160"/>
        <p:guide pos="2880"/>
      </p:guideLst>
    </p:cSldViewPr>
  </p:slideViewPr>
  <p:notesTextViewPr>
    <p:cViewPr>
      <p:scale>
        <a:sx n="66" d="100"/>
        <a:sy n="66" d="100"/>
      </p:scale>
      <p:origin x="0" y="0"/>
    </p:cViewPr>
  </p:notesTextViewPr>
  <p:sorterViewPr>
    <p:cViewPr>
      <p:scale>
        <a:sx n="66" d="100"/>
        <a:sy n="66" d="100"/>
      </p:scale>
      <p:origin x="0" y="564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solidFill>
                  <a:schemeClr val="tx1"/>
                </a:solidFill>
                <a:latin typeface="Arial" charset="0"/>
              </a:defRPr>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solidFill>
                  <a:schemeClr val="tx1"/>
                </a:solidFill>
                <a:latin typeface="Arial"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solidFill>
                  <a:schemeClr val="tx1"/>
                </a:solidFill>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solidFill>
                  <a:schemeClr val="tx1"/>
                </a:solidFill>
                <a:latin typeface="Arial" charset="0"/>
              </a:defRPr>
            </a:lvl1pPr>
          </a:lstStyle>
          <a:p>
            <a:pPr>
              <a:defRPr/>
            </a:pPr>
            <a:fld id="{99AF587D-34A5-45E6-9D56-B7AE23FDD98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A30D63B-BC2F-44A6-8D14-C34162276321}" type="slidenum">
              <a:rPr lang="en-US"/>
              <a:pPr/>
              <a:t>1</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3F8EECE-D616-4A60-BE85-75570CF0A58D}" type="slidenum">
              <a:rPr lang="en-US"/>
              <a:pPr/>
              <a:t>8</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CEC3A72-A900-48D5-A8A7-BAF9F71998AA}" type="slidenum">
              <a:rPr lang="en-US"/>
              <a:pPr/>
              <a:t>9</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6EFD08A1-C106-4FEA-A6BE-FE8FD594BE01}" type="slidenum">
              <a:rPr lang="en-US"/>
              <a:pPr/>
              <a:t>10</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9F1B6669-CE2B-42D1-BF5E-6BD206BFFEFE}" type="slidenum">
              <a:rPr lang="en-US"/>
              <a:pPr/>
              <a:t>12</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EAE4606-2757-44AA-BBBA-EA11F2BA7A37}" type="slidenum">
              <a:rPr lang="en-US"/>
              <a:pPr/>
              <a:t>18</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1FEA60A-EF86-468E-A574-EFA6037832EF}" type="slidenum">
              <a:rPr lang="en-US"/>
              <a:pPr/>
              <a:t>19</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FE78BF8-27EB-49CE-A586-6A294048BB5F}" type="slidenum">
              <a:rPr lang="en-US"/>
              <a:pPr/>
              <a:t>24</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C4AF5E51-0A35-4C27-A1F4-96D06F9F1511}" type="slidenum">
              <a:rPr lang="en-US"/>
              <a:pPr/>
              <a:t>25</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68610"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6861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FBD73F51-07A5-4F24-8B63-CF144C832180}"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D7EEBD4-1F2A-4FD8-9C2B-D9523DA57E0E}"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EE4F523-BAE8-49F9-B9F4-5E068084C156}"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3429B69-532C-4E72-B867-66E6CE3DBEAC}"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86711A6-BDC3-4717-8BFA-9C28F8F3C2AD}"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57E295A-D4E1-4D71-AF4B-3C5437E5E65F}"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490F0A7-60F0-46FD-8CC0-88F8CC45A4BF}"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2938621D-3BC7-42C3-AA0D-985D793DDB76}"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DE06296-79A9-4E67-BDE4-3193613DC777}"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FBC88F7-60A1-4549-A7DC-433B9050FF10}"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7FE0A7B-BD91-444D-B873-0A2684A87598}"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A348626-0F36-4C15-B37D-B94AC5F2629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758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solidFill>
                  <a:schemeClr val="tx1"/>
                </a:solidFill>
              </a:defRPr>
            </a:lvl1pPr>
          </a:lstStyle>
          <a:p>
            <a:pPr>
              <a:defRPr/>
            </a:pPr>
            <a:endParaRPr lang="en-US" altLang="en-US"/>
          </a:p>
        </p:txBody>
      </p:sp>
      <p:sp>
        <p:nvSpPr>
          <p:cNvPr id="6758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solidFill>
                  <a:schemeClr val="tx1"/>
                </a:solidFill>
              </a:defRPr>
            </a:lvl1pPr>
          </a:lstStyle>
          <a:p>
            <a:pPr>
              <a:defRPr/>
            </a:pPr>
            <a:endParaRPr lang="en-US" altLang="en-US"/>
          </a:p>
        </p:txBody>
      </p:sp>
      <p:sp>
        <p:nvSpPr>
          <p:cNvPr id="6759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solidFill>
                  <a:schemeClr val="tx1"/>
                </a:solidFill>
              </a:defRPr>
            </a:lvl1pPr>
          </a:lstStyle>
          <a:p>
            <a:pPr>
              <a:defRPr/>
            </a:pPr>
            <a:fld id="{0475F629-BFC2-4806-9297-A8F25158DA04}" type="slidenum">
              <a:rPr lang="en-US" altLang="en-US"/>
              <a:pPr>
                <a:defRPr/>
              </a:pPr>
              <a:t>‹#›</a:t>
            </a:fld>
            <a:endParaRPr lang="en-US" altLang="en-US"/>
          </a:p>
        </p:txBody>
      </p:sp>
      <p:sp>
        <p:nvSpPr>
          <p:cNvPr id="6759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6759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04" r:id="rId1"/>
    <p:sldLayoutId id="2147483703" r:id="rId2"/>
    <p:sldLayoutId id="2147483702" r:id="rId3"/>
    <p:sldLayoutId id="2147483701" r:id="rId4"/>
    <p:sldLayoutId id="2147483700" r:id="rId5"/>
    <p:sldLayoutId id="2147483699" r:id="rId6"/>
    <p:sldLayoutId id="2147483698" r:id="rId7"/>
    <p:sldLayoutId id="2147483697" r:id="rId8"/>
    <p:sldLayoutId id="2147483696" r:id="rId9"/>
    <p:sldLayoutId id="2147483695" r:id="rId10"/>
    <p:sldLayoutId id="2147483694" r:id="rId11"/>
    <p:sldLayoutId id="2147483693"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ttelkom.ac.i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sittelkom.ac.i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2.png"/><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smtClean="0">
                <a:latin typeface="Comic Sans MS" pitchFamily="66" charset="0"/>
              </a:rPr>
              <a:t>Lapis Aplikasi</a:t>
            </a:r>
          </a:p>
        </p:txBody>
      </p:sp>
      <p:sp>
        <p:nvSpPr>
          <p:cNvPr id="4099"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3800" smtClean="0"/>
              <a:t>Contoh http:</a:t>
            </a:r>
            <a:br>
              <a:rPr lang="en-US" sz="3800" smtClean="0"/>
            </a:br>
            <a:r>
              <a:rPr lang="en-US" sz="3800" smtClean="0"/>
              <a:t>User : www.ittelkom.ac.id</a:t>
            </a:r>
          </a:p>
        </p:txBody>
      </p:sp>
      <p:sp>
        <p:nvSpPr>
          <p:cNvPr id="8195" name="Text Box 4"/>
          <p:cNvSpPr txBox="1">
            <a:spLocks noChangeArrowheads="1"/>
          </p:cNvSpPr>
          <p:nvPr/>
        </p:nvSpPr>
        <p:spPr bwMode="auto">
          <a:xfrm>
            <a:off x="304800" y="1524000"/>
            <a:ext cx="3810000" cy="701675"/>
          </a:xfrm>
          <a:prstGeom prst="rect">
            <a:avLst/>
          </a:prstGeom>
          <a:noFill/>
          <a:ln w="28575" algn="ctr">
            <a:noFill/>
            <a:miter lim="800000"/>
            <a:headEnd/>
            <a:tailEnd/>
          </a:ln>
        </p:spPr>
        <p:txBody>
          <a:bodyPr>
            <a:spAutoFit/>
          </a:bodyPr>
          <a:lstStyle/>
          <a:p>
            <a:pPr>
              <a:spcBef>
                <a:spcPct val="50000"/>
              </a:spcBef>
            </a:pPr>
            <a:r>
              <a:rPr lang="en-US" sz="2000"/>
              <a:t>1. Client http membuka hubungan TCP ke </a:t>
            </a:r>
            <a:r>
              <a:rPr lang="en-US" sz="2000">
                <a:hlinkClick r:id="rId3"/>
              </a:rPr>
              <a:t>www.ittelkom.ac.id</a:t>
            </a:r>
            <a:r>
              <a:rPr lang="en-US" sz="2000"/>
              <a:t> port 80</a:t>
            </a:r>
          </a:p>
        </p:txBody>
      </p:sp>
      <p:sp>
        <p:nvSpPr>
          <p:cNvPr id="8196" name="Line 5"/>
          <p:cNvSpPr>
            <a:spLocks noChangeShapeType="1"/>
          </p:cNvSpPr>
          <p:nvPr/>
        </p:nvSpPr>
        <p:spPr bwMode="auto">
          <a:xfrm>
            <a:off x="4038600" y="1828800"/>
            <a:ext cx="1295400" cy="381000"/>
          </a:xfrm>
          <a:prstGeom prst="line">
            <a:avLst/>
          </a:prstGeom>
          <a:noFill/>
          <a:ln w="28575">
            <a:solidFill>
              <a:schemeClr val="tx1"/>
            </a:solidFill>
            <a:round/>
            <a:headEnd/>
            <a:tailEnd type="triangle" w="med" len="med"/>
          </a:ln>
        </p:spPr>
        <p:txBody>
          <a:bodyPr/>
          <a:lstStyle/>
          <a:p>
            <a:endParaRPr lang="en-US"/>
          </a:p>
        </p:txBody>
      </p:sp>
      <p:sp>
        <p:nvSpPr>
          <p:cNvPr id="8197" name="Text Box 6"/>
          <p:cNvSpPr txBox="1">
            <a:spLocks noChangeArrowheads="1"/>
          </p:cNvSpPr>
          <p:nvPr/>
        </p:nvSpPr>
        <p:spPr bwMode="auto">
          <a:xfrm>
            <a:off x="5334000" y="1676400"/>
            <a:ext cx="3429000" cy="1311275"/>
          </a:xfrm>
          <a:prstGeom prst="rect">
            <a:avLst/>
          </a:prstGeom>
          <a:noFill/>
          <a:ln w="28575" algn="ctr">
            <a:noFill/>
            <a:miter lim="800000"/>
            <a:headEnd/>
            <a:tailEnd/>
          </a:ln>
        </p:spPr>
        <p:txBody>
          <a:bodyPr>
            <a:spAutoFit/>
          </a:bodyPr>
          <a:lstStyle/>
          <a:p>
            <a:pPr>
              <a:spcBef>
                <a:spcPct val="50000"/>
              </a:spcBef>
            </a:pPr>
            <a:r>
              <a:rPr lang="en-US" sz="2000"/>
              <a:t>2. Server http </a:t>
            </a:r>
            <a:r>
              <a:rPr lang="en-US" sz="2000">
                <a:hlinkClick r:id="rId4"/>
              </a:rPr>
              <a:t>www.ittelkom.ac.id</a:t>
            </a:r>
            <a:r>
              <a:rPr lang="en-US" sz="2000"/>
              <a:t> menerima hubungan dan memberitahu client</a:t>
            </a:r>
          </a:p>
        </p:txBody>
      </p:sp>
      <p:sp>
        <p:nvSpPr>
          <p:cNvPr id="8198" name="Line 7"/>
          <p:cNvSpPr>
            <a:spLocks noChangeShapeType="1"/>
          </p:cNvSpPr>
          <p:nvPr/>
        </p:nvSpPr>
        <p:spPr bwMode="auto">
          <a:xfrm flipH="1">
            <a:off x="4191000" y="2362200"/>
            <a:ext cx="1066800" cy="533400"/>
          </a:xfrm>
          <a:prstGeom prst="line">
            <a:avLst/>
          </a:prstGeom>
          <a:noFill/>
          <a:ln w="28575">
            <a:solidFill>
              <a:schemeClr val="tx1"/>
            </a:solidFill>
            <a:round/>
            <a:headEnd/>
            <a:tailEnd type="triangle" w="med" len="med"/>
          </a:ln>
        </p:spPr>
        <p:txBody>
          <a:bodyPr/>
          <a:lstStyle/>
          <a:p>
            <a:endParaRPr lang="en-US"/>
          </a:p>
        </p:txBody>
      </p:sp>
      <p:sp>
        <p:nvSpPr>
          <p:cNvPr id="8199" name="Text Box 8"/>
          <p:cNvSpPr txBox="1">
            <a:spLocks noChangeArrowheads="1"/>
          </p:cNvSpPr>
          <p:nvPr/>
        </p:nvSpPr>
        <p:spPr bwMode="auto">
          <a:xfrm>
            <a:off x="381000" y="2438400"/>
            <a:ext cx="3810000" cy="701675"/>
          </a:xfrm>
          <a:prstGeom prst="rect">
            <a:avLst/>
          </a:prstGeom>
          <a:noFill/>
          <a:ln w="28575" algn="ctr">
            <a:noFill/>
            <a:miter lim="800000"/>
            <a:headEnd/>
            <a:tailEnd/>
          </a:ln>
        </p:spPr>
        <p:txBody>
          <a:bodyPr>
            <a:spAutoFit/>
          </a:bodyPr>
          <a:lstStyle/>
          <a:p>
            <a:pPr>
              <a:spcBef>
                <a:spcPct val="50000"/>
              </a:spcBef>
            </a:pPr>
            <a:r>
              <a:rPr lang="en-US" sz="2000"/>
              <a:t>3. Client http mengirim pesan request (url) ke soket koneksi TCP</a:t>
            </a:r>
          </a:p>
        </p:txBody>
      </p:sp>
      <p:sp>
        <p:nvSpPr>
          <p:cNvPr id="8200" name="Line 9"/>
          <p:cNvSpPr>
            <a:spLocks noChangeShapeType="1"/>
          </p:cNvSpPr>
          <p:nvPr/>
        </p:nvSpPr>
        <p:spPr bwMode="auto">
          <a:xfrm>
            <a:off x="4114800" y="2971800"/>
            <a:ext cx="1143000" cy="457200"/>
          </a:xfrm>
          <a:prstGeom prst="line">
            <a:avLst/>
          </a:prstGeom>
          <a:noFill/>
          <a:ln w="28575">
            <a:solidFill>
              <a:schemeClr val="tx1"/>
            </a:solidFill>
            <a:round/>
            <a:headEnd/>
            <a:tailEnd type="triangle" w="med" len="med"/>
          </a:ln>
        </p:spPr>
        <p:txBody>
          <a:bodyPr/>
          <a:lstStyle/>
          <a:p>
            <a:endParaRPr lang="en-US"/>
          </a:p>
        </p:txBody>
      </p:sp>
      <p:sp>
        <p:nvSpPr>
          <p:cNvPr id="8201" name="Text Box 10"/>
          <p:cNvSpPr txBox="1">
            <a:spLocks noChangeArrowheads="1"/>
          </p:cNvSpPr>
          <p:nvPr/>
        </p:nvSpPr>
        <p:spPr bwMode="auto">
          <a:xfrm>
            <a:off x="5334000" y="2971800"/>
            <a:ext cx="3429000" cy="2987675"/>
          </a:xfrm>
          <a:prstGeom prst="rect">
            <a:avLst/>
          </a:prstGeom>
          <a:noFill/>
          <a:ln w="28575" algn="ctr">
            <a:noFill/>
            <a:miter lim="800000"/>
            <a:headEnd/>
            <a:tailEnd/>
          </a:ln>
        </p:spPr>
        <p:txBody>
          <a:bodyPr>
            <a:spAutoFit/>
          </a:bodyPr>
          <a:lstStyle/>
          <a:p>
            <a:pPr>
              <a:spcBef>
                <a:spcPct val="50000"/>
              </a:spcBef>
            </a:pPr>
            <a:r>
              <a:rPr lang="en-US" sz="2000"/>
              <a:t>4. Server http </a:t>
            </a:r>
            <a:r>
              <a:rPr lang="en-US" sz="2000">
                <a:hlinkClick r:id="rId3"/>
              </a:rPr>
              <a:t>www.ittelkom.ac.id</a:t>
            </a:r>
            <a:r>
              <a:rPr lang="en-US" sz="2000"/>
              <a:t> menerima request dan mengirimkan web objek yang diminta</a:t>
            </a:r>
          </a:p>
          <a:p>
            <a:pPr>
              <a:spcBef>
                <a:spcPct val="50000"/>
              </a:spcBef>
            </a:pPr>
            <a:endParaRPr lang="en-US" sz="2000"/>
          </a:p>
          <a:p>
            <a:pPr>
              <a:spcBef>
                <a:spcPct val="50000"/>
              </a:spcBef>
            </a:pPr>
            <a:endParaRPr lang="en-US" sz="2000"/>
          </a:p>
          <a:p>
            <a:pPr>
              <a:spcBef>
                <a:spcPct val="50000"/>
              </a:spcBef>
            </a:pPr>
            <a:r>
              <a:rPr lang="en-US" sz="2000">
                <a:solidFill>
                  <a:srgbClr val="FF0000"/>
                </a:solidFill>
              </a:rPr>
              <a:t>Server http menutup hubungan TCP</a:t>
            </a:r>
          </a:p>
        </p:txBody>
      </p:sp>
      <p:sp>
        <p:nvSpPr>
          <p:cNvPr id="8202" name="Text Box 11"/>
          <p:cNvSpPr txBox="1">
            <a:spLocks noChangeArrowheads="1"/>
          </p:cNvSpPr>
          <p:nvPr/>
        </p:nvSpPr>
        <p:spPr bwMode="auto">
          <a:xfrm>
            <a:off x="457200" y="3962400"/>
            <a:ext cx="3810000" cy="1311275"/>
          </a:xfrm>
          <a:prstGeom prst="rect">
            <a:avLst/>
          </a:prstGeom>
          <a:noFill/>
          <a:ln w="28575" algn="ctr">
            <a:noFill/>
            <a:miter lim="800000"/>
            <a:headEnd/>
            <a:tailEnd/>
          </a:ln>
        </p:spPr>
        <p:txBody>
          <a:bodyPr>
            <a:spAutoFit/>
          </a:bodyPr>
          <a:lstStyle/>
          <a:p>
            <a:pPr>
              <a:spcBef>
                <a:spcPct val="50000"/>
              </a:spcBef>
            </a:pPr>
            <a:r>
              <a:rPr lang="en-US" sz="2000"/>
              <a:t>5. Client http menerima pesan berisi file html, mendisplay html, parsing html dan menemukan 10 objek jpeg referensi</a:t>
            </a:r>
          </a:p>
        </p:txBody>
      </p:sp>
      <p:sp>
        <p:nvSpPr>
          <p:cNvPr id="8203" name="Line 12"/>
          <p:cNvSpPr>
            <a:spLocks noChangeShapeType="1"/>
          </p:cNvSpPr>
          <p:nvPr/>
        </p:nvSpPr>
        <p:spPr bwMode="auto">
          <a:xfrm flipH="1">
            <a:off x="4419600" y="4038600"/>
            <a:ext cx="838200" cy="609600"/>
          </a:xfrm>
          <a:prstGeom prst="line">
            <a:avLst/>
          </a:prstGeom>
          <a:noFill/>
          <a:ln w="28575">
            <a:solidFill>
              <a:schemeClr val="tx1"/>
            </a:solidFill>
            <a:round/>
            <a:headEnd/>
            <a:tailEnd type="triangle" w="med" len="med"/>
          </a:ln>
        </p:spPr>
        <p:txBody>
          <a:bodyPr/>
          <a:lstStyle/>
          <a:p>
            <a:endParaRPr lang="en-US"/>
          </a:p>
        </p:txBody>
      </p:sp>
      <p:sp>
        <p:nvSpPr>
          <p:cNvPr id="8204" name="Text Box 13"/>
          <p:cNvSpPr txBox="1">
            <a:spLocks noChangeArrowheads="1"/>
          </p:cNvSpPr>
          <p:nvPr/>
        </p:nvSpPr>
        <p:spPr bwMode="auto">
          <a:xfrm>
            <a:off x="457200" y="5486400"/>
            <a:ext cx="3810000" cy="701675"/>
          </a:xfrm>
          <a:prstGeom prst="rect">
            <a:avLst/>
          </a:prstGeom>
          <a:noFill/>
          <a:ln w="28575" algn="ctr">
            <a:noFill/>
            <a:miter lim="800000"/>
            <a:headEnd/>
            <a:tailEnd/>
          </a:ln>
        </p:spPr>
        <p:txBody>
          <a:bodyPr>
            <a:spAutoFit/>
          </a:bodyPr>
          <a:lstStyle/>
          <a:p>
            <a:pPr>
              <a:spcBef>
                <a:spcPct val="50000"/>
              </a:spcBef>
            </a:pPr>
            <a:r>
              <a:rPr lang="en-US" sz="2000"/>
              <a:t>6. Langkah 1 – 5 diulang untuk setiap  objek jpeg (1-10 objek)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mtClean="0"/>
              <a:t>Code Status</a:t>
            </a:r>
          </a:p>
        </p:txBody>
      </p:sp>
      <p:sp>
        <p:nvSpPr>
          <p:cNvPr id="59395" name="Rectangle 3"/>
          <p:cNvSpPr>
            <a:spLocks noGrp="1" noChangeArrowheads="1"/>
          </p:cNvSpPr>
          <p:nvPr>
            <p:ph type="body" idx="1"/>
          </p:nvPr>
        </p:nvSpPr>
        <p:spPr/>
        <p:txBody>
          <a:bodyPr/>
          <a:lstStyle/>
          <a:p>
            <a:r>
              <a:rPr lang="en-US" sz="2600" smtClean="0"/>
              <a:t>Whereas the codes in the 100 range are only informational,</a:t>
            </a:r>
          </a:p>
          <a:p>
            <a:r>
              <a:rPr lang="en-US" sz="2600" smtClean="0"/>
              <a:t>the codes in the 200 range indicate a successful request. </a:t>
            </a:r>
          </a:p>
          <a:p>
            <a:r>
              <a:rPr lang="en-US" sz="2600" smtClean="0"/>
              <a:t>The codes in the 300 range redirect the client to another URL, </a:t>
            </a:r>
          </a:p>
          <a:p>
            <a:r>
              <a:rPr lang="en-US" sz="2600" smtClean="0"/>
              <a:t>the codes in the 400 range indicate an error at the client site. </a:t>
            </a:r>
          </a:p>
          <a:p>
            <a:r>
              <a:rPr lang="en-US" sz="2600" smtClean="0"/>
              <a:t>the codes in the 500 range indicate an error at the server site.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800" smtClean="0"/>
              <a:t>Beberapa Code Status Response HTTP</a:t>
            </a:r>
          </a:p>
        </p:txBody>
      </p:sp>
      <p:sp>
        <p:nvSpPr>
          <p:cNvPr id="14339" name="Rectangle 3"/>
          <p:cNvSpPr>
            <a:spLocks noGrp="1" noChangeArrowheads="1"/>
          </p:cNvSpPr>
          <p:nvPr>
            <p:ph type="body" idx="1"/>
          </p:nvPr>
        </p:nvSpPr>
        <p:spPr/>
        <p:txBody>
          <a:bodyPr/>
          <a:lstStyle/>
          <a:p>
            <a:pPr eaLnBrk="1" hangingPunct="1"/>
            <a:r>
              <a:rPr lang="en-US" sz="2600" smtClean="0"/>
              <a:t>200 OK </a:t>
            </a:r>
            <a:r>
              <a:rPr lang="en-US" sz="2600" smtClean="0">
                <a:sym typeface="Wingdings" pitchFamily="2" charset="2"/>
              </a:rPr>
              <a:t> permintaan sukses, objek yang diminta sesudah pesan ini</a:t>
            </a:r>
          </a:p>
          <a:p>
            <a:pPr eaLnBrk="1" hangingPunct="1"/>
            <a:r>
              <a:rPr lang="en-US" sz="2600" smtClean="0">
                <a:sym typeface="Wingdings" pitchFamily="2" charset="2"/>
              </a:rPr>
              <a:t>301 Moved Permanently  objek diminta sudah dipindah, lokasi baru sesudah pesan ini</a:t>
            </a:r>
          </a:p>
          <a:p>
            <a:pPr eaLnBrk="1" hangingPunct="1"/>
            <a:r>
              <a:rPr lang="en-US" sz="2600" smtClean="0">
                <a:sym typeface="Wingdings" pitchFamily="2" charset="2"/>
              </a:rPr>
              <a:t>400 Bad Request  permintaan pesan tidak dimengerti server</a:t>
            </a:r>
          </a:p>
          <a:p>
            <a:pPr eaLnBrk="1" hangingPunct="1"/>
            <a:r>
              <a:rPr lang="en-US" sz="2600" smtClean="0">
                <a:sym typeface="Wingdings" pitchFamily="2" charset="2"/>
              </a:rPr>
              <a:t>404 Not Found  dokumen yang diminta tidak ada diserver</a:t>
            </a:r>
          </a:p>
          <a:p>
            <a:pPr eaLnBrk="1" hangingPunct="1"/>
            <a:r>
              <a:rPr lang="en-US" sz="2600" smtClean="0">
                <a:sym typeface="Wingdings" pitchFamily="2" charset="2"/>
              </a:rPr>
              <a:t>505 HTTP Version Not Supported</a:t>
            </a:r>
            <a:endParaRPr lang="en-US" sz="26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endParaRPr lang="en-US" smtClean="0"/>
          </a:p>
        </p:txBody>
      </p:sp>
      <p:sp>
        <p:nvSpPr>
          <p:cNvPr id="58371" name="Rectangle 3"/>
          <p:cNvSpPr>
            <a:spLocks noGrp="1" noChangeArrowheads="1"/>
          </p:cNvSpPr>
          <p:nvPr>
            <p:ph type="body" idx="1"/>
          </p:nvPr>
        </p:nvSpPr>
        <p:spPr/>
        <p:txBody>
          <a:bodyPr/>
          <a:lstStyle/>
          <a:p>
            <a:endParaRPr lang="en-US" smtClean="0"/>
          </a:p>
        </p:txBody>
      </p:sp>
      <p:pic>
        <p:nvPicPr>
          <p:cNvPr id="58372" name="Picture 4"/>
          <p:cNvPicPr>
            <a:picLocks noChangeAspect="1" noChangeArrowheads="1"/>
          </p:cNvPicPr>
          <p:nvPr/>
        </p:nvPicPr>
        <p:blipFill>
          <a:blip r:embed="rId2"/>
          <a:srcRect/>
          <a:stretch>
            <a:fillRect/>
          </a:stretch>
        </p:blipFill>
        <p:spPr bwMode="auto">
          <a:xfrm>
            <a:off x="1447800" y="1066800"/>
            <a:ext cx="6705600" cy="482758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endParaRPr lang="en-US" smtClean="0"/>
          </a:p>
        </p:txBody>
      </p:sp>
      <p:sp>
        <p:nvSpPr>
          <p:cNvPr id="104451" name="Rectangle 3"/>
          <p:cNvSpPr>
            <a:spLocks noGrp="1" noChangeArrowheads="1"/>
          </p:cNvSpPr>
          <p:nvPr>
            <p:ph type="body" idx="1"/>
          </p:nvPr>
        </p:nvSpPr>
        <p:spPr/>
        <p:txBody>
          <a:bodyPr/>
          <a:lstStyle/>
          <a:p>
            <a:endParaRPr lang="en-US" smtClean="0"/>
          </a:p>
        </p:txBody>
      </p:sp>
      <p:pic>
        <p:nvPicPr>
          <p:cNvPr id="104452" name="Picture 4"/>
          <p:cNvPicPr>
            <a:picLocks noChangeAspect="1" noChangeArrowheads="1"/>
          </p:cNvPicPr>
          <p:nvPr/>
        </p:nvPicPr>
        <p:blipFill>
          <a:blip r:embed="rId2"/>
          <a:srcRect/>
          <a:stretch>
            <a:fillRect/>
          </a:stretch>
        </p:blipFill>
        <p:spPr bwMode="auto">
          <a:xfrm>
            <a:off x="457200" y="1600200"/>
            <a:ext cx="7315200" cy="415448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endParaRPr lang="en-US" smtClean="0"/>
          </a:p>
        </p:txBody>
      </p:sp>
      <p:sp>
        <p:nvSpPr>
          <p:cNvPr id="105475" name="Rectangle 3"/>
          <p:cNvSpPr>
            <a:spLocks noGrp="1" noChangeArrowheads="1"/>
          </p:cNvSpPr>
          <p:nvPr>
            <p:ph type="body" idx="1"/>
          </p:nvPr>
        </p:nvSpPr>
        <p:spPr/>
        <p:txBody>
          <a:bodyPr/>
          <a:lstStyle/>
          <a:p>
            <a:endParaRPr lang="en-US" smtClean="0"/>
          </a:p>
        </p:txBody>
      </p:sp>
      <p:pic>
        <p:nvPicPr>
          <p:cNvPr id="105476" name="Picture 4"/>
          <p:cNvPicPr>
            <a:picLocks noChangeAspect="1" noChangeArrowheads="1"/>
          </p:cNvPicPr>
          <p:nvPr/>
        </p:nvPicPr>
        <p:blipFill>
          <a:blip r:embed="rId2"/>
          <a:srcRect/>
          <a:stretch>
            <a:fillRect/>
          </a:stretch>
        </p:blipFill>
        <p:spPr bwMode="auto">
          <a:xfrm>
            <a:off x="457200" y="1600200"/>
            <a:ext cx="7696200" cy="44831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endParaRPr lang="en-US" smtClean="0"/>
          </a:p>
        </p:txBody>
      </p:sp>
      <p:sp>
        <p:nvSpPr>
          <p:cNvPr id="106499" name="Rectangle 3"/>
          <p:cNvSpPr>
            <a:spLocks noGrp="1" noChangeArrowheads="1"/>
          </p:cNvSpPr>
          <p:nvPr>
            <p:ph type="body" idx="1"/>
          </p:nvPr>
        </p:nvSpPr>
        <p:spPr/>
        <p:txBody>
          <a:bodyPr/>
          <a:lstStyle/>
          <a:p>
            <a:endParaRPr lang="en-US" smtClean="0"/>
          </a:p>
        </p:txBody>
      </p:sp>
      <p:pic>
        <p:nvPicPr>
          <p:cNvPr id="106500" name="Picture 4"/>
          <p:cNvPicPr>
            <a:picLocks noChangeAspect="1" noChangeArrowheads="1"/>
          </p:cNvPicPr>
          <p:nvPr/>
        </p:nvPicPr>
        <p:blipFill>
          <a:blip r:embed="rId2"/>
          <a:srcRect/>
          <a:stretch>
            <a:fillRect/>
          </a:stretch>
        </p:blipFill>
        <p:spPr bwMode="auto">
          <a:xfrm>
            <a:off x="457200" y="1600200"/>
            <a:ext cx="7391400" cy="4649788"/>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FTP (File Transfer Protocol)</a:t>
            </a:r>
          </a:p>
        </p:txBody>
      </p:sp>
      <p:sp>
        <p:nvSpPr>
          <p:cNvPr id="15363" name="Rectangle 3"/>
          <p:cNvSpPr>
            <a:spLocks noGrp="1" noChangeArrowheads="1"/>
          </p:cNvSpPr>
          <p:nvPr>
            <p:ph type="body" idx="1"/>
          </p:nvPr>
        </p:nvSpPr>
        <p:spPr/>
        <p:txBody>
          <a:bodyPr/>
          <a:lstStyle/>
          <a:p>
            <a:pPr marL="571500" indent="-571500" eaLnBrk="1" hangingPunct="1"/>
            <a:r>
              <a:rPr lang="en-US" smtClean="0"/>
              <a:t>Untuk keperluan sharing data</a:t>
            </a:r>
          </a:p>
          <a:p>
            <a:pPr marL="571500" indent="-571500" eaLnBrk="1" hangingPunct="1"/>
            <a:r>
              <a:rPr lang="en-US" smtClean="0"/>
              <a:t>Mengakomodasi keperluan </a:t>
            </a:r>
            <a:r>
              <a:rPr lang="en-US" i="1" smtClean="0"/>
              <a:t>remote computer</a:t>
            </a:r>
          </a:p>
          <a:p>
            <a:pPr marL="571500" indent="-571500" eaLnBrk="1" hangingPunct="1"/>
            <a:r>
              <a:rPr lang="en-US" smtClean="0"/>
              <a:t>Melindungi user dari sistem penyimpanan data yang bervariasi antara host yang berbeda. </a:t>
            </a:r>
          </a:p>
          <a:p>
            <a:pPr marL="571500" indent="-571500" eaLnBrk="1" hangingPunct="1"/>
            <a:r>
              <a:rPr lang="en-US" smtClean="0"/>
              <a:t>Mentransfer data secara efisien. </a:t>
            </a:r>
          </a:p>
          <a:p>
            <a:pPr marL="571500" indent="-571500" eaLnBrk="1" hangingPunct="1">
              <a:buFont typeface="Wingdings" pitchFamily="2" charset="2"/>
              <a:buNone/>
            </a:pPr>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en-US" smtClean="0"/>
          </a:p>
        </p:txBody>
      </p:sp>
      <p:sp>
        <p:nvSpPr>
          <p:cNvPr id="16387" name="Rectangle 3"/>
          <p:cNvSpPr>
            <a:spLocks noGrp="1" noChangeArrowheads="1"/>
          </p:cNvSpPr>
          <p:nvPr>
            <p:ph type="body" idx="1"/>
          </p:nvPr>
        </p:nvSpPr>
        <p:spPr>
          <a:xfrm>
            <a:off x="457200" y="3505200"/>
            <a:ext cx="8229600" cy="2625725"/>
          </a:xfrm>
        </p:spPr>
        <p:txBody>
          <a:bodyPr/>
          <a:lstStyle/>
          <a:p>
            <a:pPr eaLnBrk="1" hangingPunct="1">
              <a:lnSpc>
                <a:spcPct val="90000"/>
              </a:lnSpc>
            </a:pPr>
            <a:r>
              <a:rPr lang="en-US" sz="2600" smtClean="0"/>
              <a:t>Transfer file dari/ke remote host</a:t>
            </a:r>
          </a:p>
          <a:p>
            <a:pPr eaLnBrk="1" hangingPunct="1">
              <a:lnSpc>
                <a:spcPct val="90000"/>
              </a:lnSpc>
            </a:pPr>
            <a:r>
              <a:rPr lang="en-US" sz="2600" smtClean="0"/>
              <a:t>Menggunakan model client-server</a:t>
            </a:r>
          </a:p>
          <a:p>
            <a:pPr lvl="1" eaLnBrk="1" hangingPunct="1">
              <a:lnSpc>
                <a:spcPct val="90000"/>
              </a:lnSpc>
            </a:pPr>
            <a:r>
              <a:rPr lang="en-US" sz="2200" smtClean="0"/>
              <a:t>Client: sisi yang menginisiasi transfer</a:t>
            </a:r>
          </a:p>
          <a:p>
            <a:pPr lvl="1" eaLnBrk="1" hangingPunct="1">
              <a:lnSpc>
                <a:spcPct val="90000"/>
              </a:lnSpc>
            </a:pPr>
            <a:r>
              <a:rPr lang="en-US" sz="2200" smtClean="0"/>
              <a:t>Server: remote host</a:t>
            </a:r>
          </a:p>
          <a:p>
            <a:pPr eaLnBrk="1" hangingPunct="1">
              <a:lnSpc>
                <a:spcPct val="90000"/>
              </a:lnSpc>
            </a:pPr>
            <a:r>
              <a:rPr lang="en-US" sz="2600" smtClean="0"/>
              <a:t>RFC 959</a:t>
            </a:r>
          </a:p>
          <a:p>
            <a:pPr eaLnBrk="1" hangingPunct="1">
              <a:lnSpc>
                <a:spcPct val="90000"/>
              </a:lnSpc>
            </a:pPr>
            <a:r>
              <a:rPr lang="en-US" sz="2600" smtClean="0"/>
              <a:t>ftp server port : 21</a:t>
            </a:r>
          </a:p>
        </p:txBody>
      </p:sp>
      <p:pic>
        <p:nvPicPr>
          <p:cNvPr id="16388" name="Picture 4"/>
          <p:cNvPicPr>
            <a:picLocks noChangeAspect="1" noChangeArrowheads="1"/>
          </p:cNvPicPr>
          <p:nvPr/>
        </p:nvPicPr>
        <p:blipFill>
          <a:blip r:embed="rId3"/>
          <a:srcRect/>
          <a:stretch>
            <a:fillRect/>
          </a:stretch>
        </p:blipFill>
        <p:spPr bwMode="auto">
          <a:xfrm>
            <a:off x="457200" y="1219200"/>
            <a:ext cx="8134350" cy="2249488"/>
          </a:xfrm>
          <a:prstGeom prst="rect">
            <a:avLst/>
          </a:prstGeom>
          <a:noFill/>
          <a:ln w="28575" algn="ctr">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ftp: koneksi data dan kendali terpisah</a:t>
            </a:r>
          </a:p>
        </p:txBody>
      </p:sp>
      <p:sp>
        <p:nvSpPr>
          <p:cNvPr id="17411" name="Rectangle 3"/>
          <p:cNvSpPr>
            <a:spLocks noGrp="1" noChangeArrowheads="1"/>
          </p:cNvSpPr>
          <p:nvPr>
            <p:ph type="body" idx="1"/>
          </p:nvPr>
        </p:nvSpPr>
        <p:spPr>
          <a:xfrm>
            <a:off x="457200" y="2819400"/>
            <a:ext cx="8229600" cy="3311525"/>
          </a:xfrm>
        </p:spPr>
        <p:txBody>
          <a:bodyPr/>
          <a:lstStyle/>
          <a:p>
            <a:pPr eaLnBrk="1" hangingPunct="1">
              <a:lnSpc>
                <a:spcPct val="90000"/>
              </a:lnSpc>
            </a:pPr>
            <a:r>
              <a:rPr lang="en-US" sz="2600" smtClean="0"/>
              <a:t>Klien ftp menghubungi sever ftp pada port 21, menggunakan TCP sebagai protokol transport</a:t>
            </a:r>
          </a:p>
          <a:p>
            <a:pPr eaLnBrk="1" hangingPunct="1">
              <a:lnSpc>
                <a:spcPct val="90000"/>
              </a:lnSpc>
            </a:pPr>
            <a:r>
              <a:rPr lang="en-US" sz="2600" smtClean="0"/>
              <a:t>2 koneksi TCP paralel dibuka: (FTP control : 21, FTP data : 20)</a:t>
            </a:r>
          </a:p>
          <a:p>
            <a:pPr lvl="1" eaLnBrk="1" hangingPunct="1">
              <a:lnSpc>
                <a:spcPct val="90000"/>
              </a:lnSpc>
            </a:pPr>
            <a:r>
              <a:rPr lang="en-US" sz="2200" smtClean="0"/>
              <a:t>Data: data file dari/ke server</a:t>
            </a:r>
          </a:p>
          <a:p>
            <a:pPr lvl="1" eaLnBrk="1" hangingPunct="1">
              <a:lnSpc>
                <a:spcPct val="90000"/>
              </a:lnSpc>
            </a:pPr>
            <a:r>
              <a:rPr lang="en-US" sz="2200" smtClean="0"/>
              <a:t>Kendali: bertukar command dan response antar client dan server</a:t>
            </a:r>
            <a:r>
              <a:rPr lang="en-US" sz="2200" smtClean="0">
                <a:sym typeface="Wingdings" pitchFamily="2" charset="2"/>
              </a:rPr>
              <a:t> Out of band control</a:t>
            </a:r>
          </a:p>
          <a:p>
            <a:pPr lvl="1" eaLnBrk="1" hangingPunct="1">
              <a:lnSpc>
                <a:spcPct val="90000"/>
              </a:lnSpc>
            </a:pPr>
            <a:r>
              <a:rPr lang="en-US" sz="2200" smtClean="0">
                <a:sym typeface="Wingdings" pitchFamily="2" charset="2"/>
              </a:rPr>
              <a:t>Server ftp mempertahankan ‘state’ : direktori sekarang dan autentifikasi sebelumnya</a:t>
            </a:r>
          </a:p>
          <a:p>
            <a:pPr lvl="1" eaLnBrk="1" hangingPunct="1">
              <a:lnSpc>
                <a:spcPct val="90000"/>
              </a:lnSpc>
              <a:buFont typeface="Wingdings" pitchFamily="2" charset="2"/>
              <a:buNone/>
            </a:pPr>
            <a:endParaRPr lang="en-US" sz="2200" smtClean="0"/>
          </a:p>
          <a:p>
            <a:pPr lvl="1" eaLnBrk="1" hangingPunct="1">
              <a:lnSpc>
                <a:spcPct val="90000"/>
              </a:lnSpc>
            </a:pPr>
            <a:endParaRPr lang="en-US" sz="2200" smtClean="0"/>
          </a:p>
        </p:txBody>
      </p:sp>
      <p:pic>
        <p:nvPicPr>
          <p:cNvPr id="17412" name="Picture 4"/>
          <p:cNvPicPr>
            <a:picLocks noChangeAspect="1" noChangeArrowheads="1"/>
          </p:cNvPicPr>
          <p:nvPr/>
        </p:nvPicPr>
        <p:blipFill>
          <a:blip r:embed="rId3"/>
          <a:srcRect/>
          <a:stretch>
            <a:fillRect/>
          </a:stretch>
        </p:blipFill>
        <p:spPr bwMode="auto">
          <a:xfrm>
            <a:off x="3124200" y="1295400"/>
            <a:ext cx="2284413" cy="1203325"/>
          </a:xfrm>
          <a:prstGeom prst="rect">
            <a:avLst/>
          </a:prstGeom>
          <a:noFill/>
          <a:ln w="28575" algn="ctr">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en-US" smtClean="0"/>
          </a:p>
        </p:txBody>
      </p:sp>
      <p:sp>
        <p:nvSpPr>
          <p:cNvPr id="5123" name="Rectangle 3"/>
          <p:cNvSpPr>
            <a:spLocks noGrp="1" noChangeArrowheads="1"/>
          </p:cNvSpPr>
          <p:nvPr>
            <p:ph type="body" idx="1"/>
          </p:nvPr>
        </p:nvSpPr>
        <p:spPr/>
        <p:txBody>
          <a:bodyPr/>
          <a:lstStyle/>
          <a:p>
            <a:pPr eaLnBrk="1" hangingPunct="1"/>
            <a:r>
              <a:rPr lang="en-US" dirty="0" smtClean="0"/>
              <a:t>application layer </a:t>
            </a:r>
            <a:r>
              <a:rPr lang="en-US" dirty="0" err="1" smtClean="0"/>
              <a:t>memungkinkan</a:t>
            </a:r>
            <a:r>
              <a:rPr lang="en-US" dirty="0" smtClean="0"/>
              <a:t> user </a:t>
            </a:r>
            <a:r>
              <a:rPr lang="en-US" dirty="0" err="1" smtClean="0"/>
              <a:t>berinteraksi</a:t>
            </a:r>
            <a:r>
              <a:rPr lang="en-US" dirty="0" smtClean="0"/>
              <a:t> </a:t>
            </a:r>
            <a:r>
              <a:rPr lang="en-US" dirty="0" err="1" smtClean="0"/>
              <a:t>secara</a:t>
            </a:r>
            <a:r>
              <a:rPr lang="en-US" dirty="0" smtClean="0"/>
              <a:t> </a:t>
            </a:r>
            <a:r>
              <a:rPr lang="en-US" dirty="0" err="1" smtClean="0"/>
              <a:t>langsung</a:t>
            </a:r>
            <a:r>
              <a:rPr lang="en-US" dirty="0" smtClean="0"/>
              <a:t> </a:t>
            </a:r>
            <a:r>
              <a:rPr lang="en-US" dirty="0" err="1" smtClean="0"/>
              <a:t>dengan</a:t>
            </a:r>
            <a:r>
              <a:rPr lang="en-US" dirty="0" smtClean="0"/>
              <a:t> </a:t>
            </a:r>
            <a:r>
              <a:rPr lang="en-US" dirty="0" err="1" smtClean="0"/>
              <a:t>aplikasi</a:t>
            </a:r>
            <a:r>
              <a:rPr lang="en-US" dirty="0" smtClean="0"/>
              <a:t> software.</a:t>
            </a:r>
          </a:p>
          <a:p>
            <a:pPr eaLnBrk="1" hangingPunct="1"/>
            <a:r>
              <a:rPr lang="en-US" dirty="0" err="1" smtClean="0"/>
              <a:t>Beberapa</a:t>
            </a:r>
            <a:r>
              <a:rPr lang="en-US" dirty="0" smtClean="0"/>
              <a:t> </a:t>
            </a:r>
            <a:r>
              <a:rPr lang="en-US" dirty="0" err="1" smtClean="0"/>
              <a:t>implementasi</a:t>
            </a:r>
            <a:r>
              <a:rPr lang="en-US" dirty="0" smtClean="0"/>
              <a:t> </a:t>
            </a:r>
            <a:r>
              <a:rPr lang="en-US" dirty="0" err="1" smtClean="0"/>
              <a:t>dari</a:t>
            </a:r>
            <a:r>
              <a:rPr lang="en-US" dirty="0" smtClean="0"/>
              <a:t> layer </a:t>
            </a:r>
            <a:r>
              <a:rPr lang="en-US" dirty="0" err="1" smtClean="0"/>
              <a:t>aplikasi</a:t>
            </a:r>
            <a:r>
              <a:rPr lang="en-US" dirty="0" smtClean="0"/>
              <a:t> </a:t>
            </a:r>
            <a:r>
              <a:rPr lang="en-US" dirty="0" err="1" smtClean="0"/>
              <a:t>adalah</a:t>
            </a:r>
            <a:r>
              <a:rPr lang="en-US" dirty="0" smtClean="0"/>
              <a:t> : HTTP, FTP, SMTP, </a:t>
            </a:r>
            <a:r>
              <a:rPr lang="en-US" dirty="0" smtClean="0">
                <a:solidFill>
                  <a:srgbClr val="FF0000"/>
                </a:solidFill>
              </a:rPr>
              <a:t>RTP</a:t>
            </a:r>
            <a:r>
              <a:rPr lang="en-US" dirty="0" smtClean="0"/>
              <a:t>, DNS</a:t>
            </a:r>
            <a:r>
              <a:rPr lang="en-US" smtClean="0"/>
              <a:t>, </a:t>
            </a:r>
            <a:r>
              <a:rPr lang="en-US" smtClean="0"/>
              <a:t>DHCP, POP3</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SMTP (Simple Mail Transfer Protocol)</a:t>
            </a:r>
          </a:p>
        </p:txBody>
      </p:sp>
      <p:sp>
        <p:nvSpPr>
          <p:cNvPr id="22531" name="Rectangle 3"/>
          <p:cNvSpPr>
            <a:spLocks noGrp="1" noChangeArrowheads="1"/>
          </p:cNvSpPr>
          <p:nvPr>
            <p:ph type="body" idx="1"/>
          </p:nvPr>
        </p:nvSpPr>
        <p:spPr/>
        <p:txBody>
          <a:bodyPr/>
          <a:lstStyle/>
          <a:p>
            <a:pPr eaLnBrk="1" hangingPunct="1"/>
            <a:endParaRPr lang="en-US" smtClean="0"/>
          </a:p>
        </p:txBody>
      </p:sp>
      <p:sp>
        <p:nvSpPr>
          <p:cNvPr id="22532" name="Rectangle 4"/>
          <p:cNvSpPr>
            <a:spLocks noChangeArrowheads="1"/>
          </p:cNvSpPr>
          <p:nvPr/>
        </p:nvSpPr>
        <p:spPr bwMode="auto">
          <a:xfrm>
            <a:off x="457200" y="1600200"/>
            <a:ext cx="7754938" cy="4530725"/>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2000">
                <a:solidFill>
                  <a:schemeClr val="tx1"/>
                </a:solidFill>
                <a:latin typeface="Arial" charset="0"/>
              </a:rPr>
              <a:t>Menggunakan TCP sebagai dasar, port 25</a:t>
            </a:r>
          </a:p>
          <a:p>
            <a:pPr marL="342900" indent="-342900">
              <a:spcBef>
                <a:spcPct val="20000"/>
              </a:spcBef>
              <a:buClr>
                <a:schemeClr val="accent1"/>
              </a:buClr>
              <a:buSzPct val="65000"/>
              <a:buFont typeface="Wingdings" pitchFamily="2" charset="2"/>
              <a:buChar char="n"/>
            </a:pPr>
            <a:r>
              <a:rPr lang="en-US" sz="2000">
                <a:solidFill>
                  <a:schemeClr val="tx1"/>
                </a:solidFill>
                <a:latin typeface="Arial" charset="0"/>
              </a:rPr>
              <a:t>3 fase dalam proses transfer:</a:t>
            </a:r>
          </a:p>
          <a:p>
            <a:pPr marL="669925" lvl="1" indent="-325438">
              <a:spcBef>
                <a:spcPct val="20000"/>
              </a:spcBef>
              <a:buClr>
                <a:schemeClr val="accent2"/>
              </a:buClr>
              <a:buSzPct val="60000"/>
              <a:buFont typeface="Wingdings" pitchFamily="2" charset="2"/>
              <a:buChar char="q"/>
            </a:pPr>
            <a:r>
              <a:rPr lang="en-US" sz="2000">
                <a:solidFill>
                  <a:schemeClr val="tx1"/>
                </a:solidFill>
                <a:latin typeface="Arial" charset="0"/>
              </a:rPr>
              <a:t>handshaking (greeting)</a:t>
            </a:r>
          </a:p>
          <a:p>
            <a:pPr marL="669925" lvl="1" indent="-325438">
              <a:spcBef>
                <a:spcPct val="20000"/>
              </a:spcBef>
              <a:buClr>
                <a:schemeClr val="accent2"/>
              </a:buClr>
              <a:buSzPct val="60000"/>
              <a:buFont typeface="Wingdings" pitchFamily="2" charset="2"/>
              <a:buChar char="q"/>
            </a:pPr>
            <a:r>
              <a:rPr lang="en-US" sz="2000">
                <a:solidFill>
                  <a:schemeClr val="tx1"/>
                </a:solidFill>
                <a:latin typeface="Arial" charset="0"/>
              </a:rPr>
              <a:t>transfer of messages</a:t>
            </a:r>
          </a:p>
          <a:p>
            <a:pPr marL="669925" lvl="1" indent="-325438">
              <a:spcBef>
                <a:spcPct val="20000"/>
              </a:spcBef>
              <a:buClr>
                <a:schemeClr val="accent2"/>
              </a:buClr>
              <a:buSzPct val="60000"/>
              <a:buFont typeface="Wingdings" pitchFamily="2" charset="2"/>
              <a:buChar char="q"/>
            </a:pPr>
            <a:r>
              <a:rPr lang="en-US" sz="2000">
                <a:solidFill>
                  <a:schemeClr val="tx1"/>
                </a:solidFill>
                <a:latin typeface="Arial" charset="0"/>
              </a:rPr>
              <a:t>closure</a:t>
            </a:r>
          </a:p>
          <a:p>
            <a:pPr marL="342900" indent="-342900">
              <a:spcBef>
                <a:spcPct val="20000"/>
              </a:spcBef>
              <a:buClr>
                <a:schemeClr val="accent1"/>
              </a:buClr>
              <a:buSzPct val="65000"/>
              <a:buFont typeface="Wingdings" pitchFamily="2" charset="2"/>
              <a:buChar char="n"/>
            </a:pPr>
            <a:r>
              <a:rPr lang="en-US" sz="2000">
                <a:solidFill>
                  <a:schemeClr val="tx1"/>
                </a:solidFill>
                <a:latin typeface="Arial" charset="0"/>
              </a:rPr>
              <a:t>Command dan response</a:t>
            </a:r>
            <a:endParaRPr lang="en-US" sz="2000">
              <a:solidFill>
                <a:schemeClr val="accent2"/>
              </a:solidFill>
              <a:latin typeface="Arial" charset="0"/>
            </a:endParaRPr>
          </a:p>
          <a:p>
            <a:pPr marL="669925" lvl="1" indent="-325438">
              <a:spcBef>
                <a:spcPct val="20000"/>
              </a:spcBef>
              <a:buClr>
                <a:schemeClr val="accent2"/>
              </a:buClr>
              <a:buSzPct val="60000"/>
              <a:buFont typeface="Wingdings" pitchFamily="2" charset="2"/>
              <a:buChar char="q"/>
            </a:pPr>
            <a:r>
              <a:rPr lang="en-US" sz="2000">
                <a:solidFill>
                  <a:schemeClr val="accent2"/>
                </a:solidFill>
                <a:latin typeface="Arial" charset="0"/>
              </a:rPr>
              <a:t>commands:</a:t>
            </a:r>
            <a:r>
              <a:rPr lang="en-US" sz="2000">
                <a:solidFill>
                  <a:schemeClr val="tx1"/>
                </a:solidFill>
                <a:latin typeface="Arial" charset="0"/>
              </a:rPr>
              <a:t> ASCII text</a:t>
            </a:r>
          </a:p>
          <a:p>
            <a:pPr marL="669925" lvl="1" indent="-325438">
              <a:spcBef>
                <a:spcPct val="20000"/>
              </a:spcBef>
              <a:buClr>
                <a:schemeClr val="accent2"/>
              </a:buClr>
              <a:buSzPct val="60000"/>
              <a:buFont typeface="Wingdings" pitchFamily="2" charset="2"/>
              <a:buChar char="q"/>
            </a:pPr>
            <a:r>
              <a:rPr lang="en-US" sz="2000">
                <a:solidFill>
                  <a:schemeClr val="accent2"/>
                </a:solidFill>
                <a:latin typeface="Arial" charset="0"/>
              </a:rPr>
              <a:t>response:</a:t>
            </a:r>
            <a:r>
              <a:rPr lang="en-US" sz="2000">
                <a:solidFill>
                  <a:schemeClr val="tx1"/>
                </a:solidFill>
                <a:latin typeface="Arial" charset="0"/>
              </a:rPr>
              <a:t> status code and phrase</a:t>
            </a:r>
          </a:p>
          <a:p>
            <a:pPr marL="342900" indent="-342900">
              <a:spcBef>
                <a:spcPct val="20000"/>
              </a:spcBef>
              <a:buClr>
                <a:schemeClr val="accent1"/>
              </a:buClr>
              <a:buSzPct val="65000"/>
              <a:buFont typeface="Wingdings" pitchFamily="2" charset="2"/>
              <a:buChar char="n"/>
            </a:pPr>
            <a:r>
              <a:rPr lang="en-US" sz="2200">
                <a:solidFill>
                  <a:schemeClr val="tx1"/>
                </a:solidFill>
                <a:latin typeface="Arial" charset="0"/>
              </a:rPr>
              <a:t>Message dalam bentuk 7-bit ASCII</a:t>
            </a:r>
          </a:p>
          <a:p>
            <a:pPr marL="669925" lvl="1" indent="-325438">
              <a:spcBef>
                <a:spcPct val="20000"/>
              </a:spcBef>
              <a:buClr>
                <a:schemeClr val="accent2"/>
              </a:buClr>
              <a:buSzPct val="60000"/>
              <a:buFont typeface="Wingdings" pitchFamily="2" charset="2"/>
              <a:buChar char="q"/>
            </a:pPr>
            <a:endParaRPr lang="en-US" sz="2000">
              <a:solidFill>
                <a:schemeClr val="tx1"/>
              </a:solidFill>
              <a:latin typeface="Arial" charset="0"/>
            </a:endParaRPr>
          </a:p>
          <a:p>
            <a:pPr marL="669925" lvl="1" indent="-325438">
              <a:spcBef>
                <a:spcPct val="20000"/>
              </a:spcBef>
              <a:buClr>
                <a:schemeClr val="accent2"/>
              </a:buClr>
              <a:buSzPct val="60000"/>
              <a:buFont typeface="Wingdings" pitchFamily="2" charset="2"/>
              <a:buChar char="q"/>
            </a:pPr>
            <a:endParaRPr lang="en-US" sz="2000">
              <a:solidFill>
                <a:schemeClr val="tx1"/>
              </a:solidFill>
              <a:latin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522288" y="0"/>
            <a:ext cx="8235950" cy="1143000"/>
          </a:xfrm>
        </p:spPr>
        <p:txBody>
          <a:bodyPr/>
          <a:lstStyle/>
          <a:p>
            <a:pPr eaLnBrk="1" hangingPunct="1"/>
            <a:r>
              <a:rPr lang="en-US" sz="3800" smtClean="0"/>
              <a:t>Skenario : Alice mengirim pesan kepada Bob</a:t>
            </a:r>
            <a:endParaRPr lang="en-US" smtClean="0"/>
          </a:p>
        </p:txBody>
      </p:sp>
      <p:sp>
        <p:nvSpPr>
          <p:cNvPr id="1029" name="Rectangle 3"/>
          <p:cNvSpPr>
            <a:spLocks noGrp="1" noChangeArrowheads="1"/>
          </p:cNvSpPr>
          <p:nvPr>
            <p:ph type="body" sz="half" idx="1"/>
          </p:nvPr>
        </p:nvSpPr>
        <p:spPr>
          <a:xfrm>
            <a:off x="533400" y="1160463"/>
            <a:ext cx="3810000" cy="3219450"/>
          </a:xfrm>
        </p:spPr>
        <p:txBody>
          <a:bodyPr/>
          <a:lstStyle/>
          <a:p>
            <a:pPr eaLnBrk="1" hangingPunct="1">
              <a:lnSpc>
                <a:spcPct val="90000"/>
              </a:lnSpc>
              <a:buFont typeface="Wingdings" pitchFamily="2" charset="2"/>
              <a:buNone/>
            </a:pPr>
            <a:r>
              <a:rPr lang="en-US" sz="2200" smtClean="0"/>
              <a:t>1) Alice mengirim pesan ke alamat </a:t>
            </a:r>
            <a:r>
              <a:rPr lang="en-US" sz="2200" smtClean="0">
                <a:latin typeface="Courier New" pitchFamily="49" charset="0"/>
              </a:rPr>
              <a:t>bob@someschool.edu</a:t>
            </a:r>
          </a:p>
          <a:p>
            <a:pPr eaLnBrk="1" hangingPunct="1">
              <a:lnSpc>
                <a:spcPct val="90000"/>
              </a:lnSpc>
              <a:buFont typeface="Wingdings" pitchFamily="2" charset="2"/>
              <a:buNone/>
            </a:pPr>
            <a:r>
              <a:rPr lang="en-US" sz="2200" smtClean="0"/>
              <a:t>2)  Alice mengirim message ke mail servernya. </a:t>
            </a:r>
          </a:p>
          <a:p>
            <a:pPr eaLnBrk="1" hangingPunct="1">
              <a:lnSpc>
                <a:spcPct val="90000"/>
              </a:lnSpc>
              <a:buFont typeface="Wingdings" pitchFamily="2" charset="2"/>
              <a:buNone/>
            </a:pPr>
            <a:r>
              <a:rPr lang="en-US" sz="2200" smtClean="0"/>
              <a:t>3) Client side dari SMTP membuka TCP connection dengan mail server Bob</a:t>
            </a:r>
          </a:p>
        </p:txBody>
      </p:sp>
      <p:sp>
        <p:nvSpPr>
          <p:cNvPr id="1030" name="Rectangle 4"/>
          <p:cNvSpPr>
            <a:spLocks noGrp="1" noChangeArrowheads="1"/>
          </p:cNvSpPr>
          <p:nvPr>
            <p:ph type="body" sz="half" idx="2"/>
          </p:nvPr>
        </p:nvSpPr>
        <p:spPr>
          <a:xfrm>
            <a:off x="4508500" y="1135063"/>
            <a:ext cx="3810000" cy="3268662"/>
          </a:xfrm>
        </p:spPr>
        <p:txBody>
          <a:bodyPr/>
          <a:lstStyle/>
          <a:p>
            <a:pPr eaLnBrk="1" hangingPunct="1">
              <a:buFont typeface="Wingdings" pitchFamily="2" charset="2"/>
              <a:buNone/>
            </a:pPr>
            <a:r>
              <a:rPr lang="en-US" sz="2000" smtClean="0"/>
              <a:t>4) SMTP client mengirim message dengan menggunakan TCP ke mail server Bob</a:t>
            </a:r>
          </a:p>
          <a:p>
            <a:pPr eaLnBrk="1" hangingPunct="1">
              <a:buFont typeface="Wingdings" pitchFamily="2" charset="2"/>
              <a:buNone/>
            </a:pPr>
            <a:r>
              <a:rPr lang="en-US" sz="2000" smtClean="0"/>
              <a:t>5) Meil server Bob menyimpan message tersebut.</a:t>
            </a:r>
          </a:p>
          <a:p>
            <a:pPr eaLnBrk="1" hangingPunct="1">
              <a:buFont typeface="Wingdings" pitchFamily="2" charset="2"/>
              <a:buNone/>
            </a:pPr>
            <a:r>
              <a:rPr lang="en-US" sz="2000" smtClean="0"/>
              <a:t>6) Bob menugaskan user agent agar dapat membaca enailnya</a:t>
            </a:r>
            <a:r>
              <a:rPr lang="en-US" sz="2000" smtClean="0">
                <a:sym typeface="Wingdings" pitchFamily="2" charset="2"/>
              </a:rPr>
              <a:t> menggunakan POP3 atau IMAP4</a:t>
            </a:r>
            <a:r>
              <a:rPr lang="en-US" sz="2000" smtClean="0"/>
              <a:t>.</a:t>
            </a:r>
            <a:endParaRPr lang="en-US" sz="2200" smtClean="0"/>
          </a:p>
        </p:txBody>
      </p:sp>
      <p:grpSp>
        <p:nvGrpSpPr>
          <p:cNvPr id="1031" name="Group 5"/>
          <p:cNvGrpSpPr>
            <a:grpSpLocks/>
          </p:cNvGrpSpPr>
          <p:nvPr/>
        </p:nvGrpSpPr>
        <p:grpSpPr bwMode="auto">
          <a:xfrm>
            <a:off x="1270000" y="5062538"/>
            <a:ext cx="709613" cy="703262"/>
            <a:chOff x="4337" y="290"/>
            <a:chExt cx="447" cy="443"/>
          </a:xfrm>
        </p:grpSpPr>
        <p:graphicFrame>
          <p:nvGraphicFramePr>
            <p:cNvPr id="1027" name="Object 6"/>
            <p:cNvGraphicFramePr>
              <a:graphicFrameLocks noChangeAspect="1"/>
            </p:cNvGraphicFramePr>
            <p:nvPr/>
          </p:nvGraphicFramePr>
          <p:xfrm>
            <a:off x="4338" y="290"/>
            <a:ext cx="392" cy="315"/>
          </p:xfrm>
          <a:graphic>
            <a:graphicData uri="http://schemas.openxmlformats.org/presentationml/2006/ole">
              <p:oleObj spid="_x0000_s1027" name="Clip" r:id="rId3" imgW="1305000" imgH="1085760" progId="">
                <p:embed/>
              </p:oleObj>
            </a:graphicData>
          </a:graphic>
        </p:graphicFrame>
        <p:grpSp>
          <p:nvGrpSpPr>
            <p:cNvPr id="1099" name="Group 7"/>
            <p:cNvGrpSpPr>
              <a:grpSpLocks/>
            </p:cNvGrpSpPr>
            <p:nvPr/>
          </p:nvGrpSpPr>
          <p:grpSpPr bwMode="auto">
            <a:xfrm>
              <a:off x="4337" y="367"/>
              <a:ext cx="447" cy="366"/>
              <a:chOff x="4189" y="817"/>
              <a:chExt cx="521" cy="366"/>
            </a:xfrm>
          </p:grpSpPr>
          <p:sp>
            <p:nvSpPr>
              <p:cNvPr id="1100" name="Rectangle 8"/>
              <p:cNvSpPr>
                <a:spLocks noChangeArrowheads="1"/>
              </p:cNvSpPr>
              <p:nvPr/>
            </p:nvSpPr>
            <p:spPr bwMode="auto">
              <a:xfrm>
                <a:off x="4224" y="846"/>
                <a:ext cx="444" cy="330"/>
              </a:xfrm>
              <a:prstGeom prst="rect">
                <a:avLst/>
              </a:prstGeom>
              <a:solidFill>
                <a:schemeClr val="hlink"/>
              </a:solidFill>
              <a:ln w="19050">
                <a:solidFill>
                  <a:schemeClr val="tx1"/>
                </a:solidFill>
                <a:miter lim="800000"/>
                <a:headEnd/>
                <a:tailEnd/>
              </a:ln>
            </p:spPr>
            <p:txBody>
              <a:bodyPr wrap="none" anchor="ctr"/>
              <a:lstStyle/>
              <a:p>
                <a:endParaRPr lang="en-US"/>
              </a:p>
            </p:txBody>
          </p:sp>
          <p:sp>
            <p:nvSpPr>
              <p:cNvPr id="1101" name="Text Box 9"/>
              <p:cNvSpPr txBox="1">
                <a:spLocks noChangeArrowheads="1"/>
              </p:cNvSpPr>
              <p:nvPr/>
            </p:nvSpPr>
            <p:spPr bwMode="auto">
              <a:xfrm>
                <a:off x="4189" y="817"/>
                <a:ext cx="521" cy="366"/>
              </a:xfrm>
              <a:prstGeom prst="rect">
                <a:avLst/>
              </a:prstGeom>
              <a:noFill/>
              <a:ln w="9525">
                <a:noFill/>
                <a:miter lim="800000"/>
                <a:headEnd/>
                <a:tailEnd/>
              </a:ln>
            </p:spPr>
            <p:txBody>
              <a:bodyPr wrap="none">
                <a:spAutoFit/>
              </a:bodyPr>
              <a:lstStyle/>
              <a:p>
                <a:pPr algn="ctr" eaLnBrk="0" hangingPunct="0"/>
                <a:r>
                  <a:rPr lang="en-US" sz="1600">
                    <a:solidFill>
                      <a:schemeClr val="tx1"/>
                    </a:solidFill>
                    <a:latin typeface="Comic Sans MS" pitchFamily="66" charset="0"/>
                  </a:rPr>
                  <a:t>user</a:t>
                </a:r>
              </a:p>
              <a:p>
                <a:pPr algn="ctr" eaLnBrk="0" hangingPunct="0"/>
                <a:r>
                  <a:rPr lang="en-US" sz="1600">
                    <a:solidFill>
                      <a:schemeClr val="tx1"/>
                    </a:solidFill>
                    <a:latin typeface="Comic Sans MS" pitchFamily="66" charset="0"/>
                  </a:rPr>
                  <a:t>agent</a:t>
                </a:r>
                <a:endParaRPr lang="en-US" sz="2400">
                  <a:solidFill>
                    <a:schemeClr val="tx1"/>
                  </a:solidFill>
                  <a:latin typeface="Times New Roman" pitchFamily="18" charset="0"/>
                </a:endParaRPr>
              </a:p>
            </p:txBody>
          </p:sp>
        </p:grpSp>
      </p:grpSp>
      <p:grpSp>
        <p:nvGrpSpPr>
          <p:cNvPr id="1032" name="Group 10"/>
          <p:cNvGrpSpPr>
            <a:grpSpLocks/>
          </p:cNvGrpSpPr>
          <p:nvPr/>
        </p:nvGrpSpPr>
        <p:grpSpPr bwMode="auto">
          <a:xfrm>
            <a:off x="2795588" y="4503738"/>
            <a:ext cx="822325" cy="1501775"/>
            <a:chOff x="3484" y="2522"/>
            <a:chExt cx="518" cy="946"/>
          </a:xfrm>
        </p:grpSpPr>
        <p:grpSp>
          <p:nvGrpSpPr>
            <p:cNvPr id="1074" name="Group 11"/>
            <p:cNvGrpSpPr>
              <a:grpSpLocks/>
            </p:cNvGrpSpPr>
            <p:nvPr/>
          </p:nvGrpSpPr>
          <p:grpSpPr bwMode="auto">
            <a:xfrm>
              <a:off x="3631" y="2522"/>
              <a:ext cx="224" cy="588"/>
              <a:chOff x="4180" y="783"/>
              <a:chExt cx="150" cy="307"/>
            </a:xfrm>
          </p:grpSpPr>
          <p:sp>
            <p:nvSpPr>
              <p:cNvPr id="1091" name="AutoShape 12"/>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1092" name="Rectangle 13"/>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1093" name="Rectangle 14"/>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1094" name="AutoShape 15"/>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1095" name="Line 16"/>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1096" name="Line 17"/>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1097" name="Rectangle 18"/>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098" name="Rectangle 19"/>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nvGrpSpPr>
            <p:cNvPr id="1075" name="Group 20"/>
            <p:cNvGrpSpPr>
              <a:grpSpLocks/>
            </p:cNvGrpSpPr>
            <p:nvPr/>
          </p:nvGrpSpPr>
          <p:grpSpPr bwMode="auto">
            <a:xfrm>
              <a:off x="3484" y="2807"/>
              <a:ext cx="518" cy="661"/>
              <a:chOff x="4288" y="2627"/>
              <a:chExt cx="518" cy="661"/>
            </a:xfrm>
          </p:grpSpPr>
          <p:sp>
            <p:nvSpPr>
              <p:cNvPr id="1076" name="Rectangle 21"/>
              <p:cNvSpPr>
                <a:spLocks noChangeArrowheads="1"/>
              </p:cNvSpPr>
              <p:nvPr/>
            </p:nvSpPr>
            <p:spPr bwMode="auto">
              <a:xfrm>
                <a:off x="4296" y="2652"/>
                <a:ext cx="510" cy="636"/>
              </a:xfrm>
              <a:prstGeom prst="rect">
                <a:avLst/>
              </a:prstGeom>
              <a:solidFill>
                <a:schemeClr val="hlink"/>
              </a:solidFill>
              <a:ln w="19050">
                <a:solidFill>
                  <a:schemeClr val="tx1"/>
                </a:solidFill>
                <a:miter lim="800000"/>
                <a:headEnd/>
                <a:tailEnd/>
              </a:ln>
            </p:spPr>
            <p:txBody>
              <a:bodyPr wrap="none" anchor="ctr"/>
              <a:lstStyle/>
              <a:p>
                <a:endParaRPr lang="en-US"/>
              </a:p>
            </p:txBody>
          </p:sp>
          <p:sp>
            <p:nvSpPr>
              <p:cNvPr id="1077" name="Text Box 22"/>
              <p:cNvSpPr txBox="1">
                <a:spLocks noChangeArrowheads="1"/>
              </p:cNvSpPr>
              <p:nvPr/>
            </p:nvSpPr>
            <p:spPr bwMode="auto">
              <a:xfrm>
                <a:off x="4288" y="2627"/>
                <a:ext cx="504" cy="366"/>
              </a:xfrm>
              <a:prstGeom prst="rect">
                <a:avLst/>
              </a:prstGeom>
              <a:noFill/>
              <a:ln w="9525">
                <a:noFill/>
                <a:miter lim="800000"/>
                <a:headEnd/>
                <a:tailEnd/>
              </a:ln>
            </p:spPr>
            <p:txBody>
              <a:bodyPr wrap="none">
                <a:spAutoFit/>
              </a:bodyPr>
              <a:lstStyle/>
              <a:p>
                <a:pPr algn="ctr" eaLnBrk="0" hangingPunct="0"/>
                <a:r>
                  <a:rPr lang="en-US" sz="1600">
                    <a:solidFill>
                      <a:schemeClr val="tx1"/>
                    </a:solidFill>
                    <a:latin typeface="Comic Sans MS" pitchFamily="66" charset="0"/>
                  </a:rPr>
                  <a:t>mail</a:t>
                </a:r>
              </a:p>
              <a:p>
                <a:pPr algn="ctr" eaLnBrk="0" hangingPunct="0"/>
                <a:r>
                  <a:rPr lang="en-US" sz="1600">
                    <a:solidFill>
                      <a:schemeClr val="tx1"/>
                    </a:solidFill>
                    <a:latin typeface="Comic Sans MS" pitchFamily="66" charset="0"/>
                  </a:rPr>
                  <a:t>server</a:t>
                </a:r>
                <a:endParaRPr lang="en-US" sz="2400">
                  <a:solidFill>
                    <a:schemeClr val="tx1"/>
                  </a:solidFill>
                  <a:latin typeface="Times New Roman" pitchFamily="18" charset="0"/>
                </a:endParaRPr>
              </a:p>
            </p:txBody>
          </p:sp>
          <p:sp>
            <p:nvSpPr>
              <p:cNvPr id="1078" name="Rectangle 23"/>
              <p:cNvSpPr>
                <a:spLocks noChangeArrowheads="1"/>
              </p:cNvSpPr>
              <p:nvPr/>
            </p:nvSpPr>
            <p:spPr bwMode="auto">
              <a:xfrm>
                <a:off x="4320" y="3006"/>
                <a:ext cx="450" cy="120"/>
              </a:xfrm>
              <a:prstGeom prst="rect">
                <a:avLst/>
              </a:prstGeom>
              <a:solidFill>
                <a:srgbClr val="00FF00"/>
              </a:solidFill>
              <a:ln w="19050">
                <a:solidFill>
                  <a:schemeClr val="tx1"/>
                </a:solidFill>
                <a:miter lim="800000"/>
                <a:headEnd/>
                <a:tailEnd/>
              </a:ln>
            </p:spPr>
            <p:txBody>
              <a:bodyPr wrap="none" anchor="ctr"/>
              <a:lstStyle/>
              <a:p>
                <a:endParaRPr lang="en-US"/>
              </a:p>
            </p:txBody>
          </p:sp>
          <p:sp>
            <p:nvSpPr>
              <p:cNvPr id="1079" name="Line 24"/>
              <p:cNvSpPr>
                <a:spLocks noChangeShapeType="1"/>
              </p:cNvSpPr>
              <p:nvPr/>
            </p:nvSpPr>
            <p:spPr bwMode="auto">
              <a:xfrm>
                <a:off x="4369" y="3034"/>
                <a:ext cx="0" cy="72"/>
              </a:xfrm>
              <a:prstGeom prst="line">
                <a:avLst/>
              </a:prstGeom>
              <a:noFill/>
              <a:ln w="19050">
                <a:solidFill>
                  <a:schemeClr val="tx1"/>
                </a:solidFill>
                <a:round/>
                <a:headEnd/>
                <a:tailEnd/>
              </a:ln>
            </p:spPr>
            <p:txBody>
              <a:bodyPr wrap="none" anchor="ctr"/>
              <a:lstStyle/>
              <a:p>
                <a:endParaRPr lang="en-US"/>
              </a:p>
            </p:txBody>
          </p:sp>
          <p:sp>
            <p:nvSpPr>
              <p:cNvPr id="1080" name="Line 25"/>
              <p:cNvSpPr>
                <a:spLocks noChangeShapeType="1"/>
              </p:cNvSpPr>
              <p:nvPr/>
            </p:nvSpPr>
            <p:spPr bwMode="auto">
              <a:xfrm>
                <a:off x="4478" y="3033"/>
                <a:ext cx="0" cy="72"/>
              </a:xfrm>
              <a:prstGeom prst="line">
                <a:avLst/>
              </a:prstGeom>
              <a:noFill/>
              <a:ln w="19050">
                <a:solidFill>
                  <a:schemeClr val="tx1"/>
                </a:solidFill>
                <a:round/>
                <a:headEnd/>
                <a:tailEnd/>
              </a:ln>
            </p:spPr>
            <p:txBody>
              <a:bodyPr wrap="none" anchor="ctr"/>
              <a:lstStyle/>
              <a:p>
                <a:endParaRPr lang="en-US"/>
              </a:p>
            </p:txBody>
          </p:sp>
          <p:sp>
            <p:nvSpPr>
              <p:cNvPr id="1081" name="Line 26"/>
              <p:cNvSpPr>
                <a:spLocks noChangeShapeType="1"/>
              </p:cNvSpPr>
              <p:nvPr/>
            </p:nvSpPr>
            <p:spPr bwMode="auto">
              <a:xfrm>
                <a:off x="4533" y="3035"/>
                <a:ext cx="0" cy="72"/>
              </a:xfrm>
              <a:prstGeom prst="line">
                <a:avLst/>
              </a:prstGeom>
              <a:noFill/>
              <a:ln w="19050">
                <a:solidFill>
                  <a:schemeClr val="tx1"/>
                </a:solidFill>
                <a:round/>
                <a:headEnd/>
                <a:tailEnd/>
              </a:ln>
            </p:spPr>
            <p:txBody>
              <a:bodyPr wrap="none" anchor="ctr"/>
              <a:lstStyle/>
              <a:p>
                <a:endParaRPr lang="en-US"/>
              </a:p>
            </p:txBody>
          </p:sp>
          <p:sp>
            <p:nvSpPr>
              <p:cNvPr id="1082" name="Line 27"/>
              <p:cNvSpPr>
                <a:spLocks noChangeShapeType="1"/>
              </p:cNvSpPr>
              <p:nvPr/>
            </p:nvSpPr>
            <p:spPr bwMode="auto">
              <a:xfrm>
                <a:off x="4590" y="3033"/>
                <a:ext cx="0" cy="72"/>
              </a:xfrm>
              <a:prstGeom prst="line">
                <a:avLst/>
              </a:prstGeom>
              <a:noFill/>
              <a:ln w="19050">
                <a:solidFill>
                  <a:schemeClr val="tx1"/>
                </a:solidFill>
                <a:round/>
                <a:headEnd/>
                <a:tailEnd/>
              </a:ln>
            </p:spPr>
            <p:txBody>
              <a:bodyPr wrap="none" anchor="ctr"/>
              <a:lstStyle/>
              <a:p>
                <a:endParaRPr lang="en-US"/>
              </a:p>
            </p:txBody>
          </p:sp>
          <p:sp>
            <p:nvSpPr>
              <p:cNvPr id="1083" name="Line 28"/>
              <p:cNvSpPr>
                <a:spLocks noChangeShapeType="1"/>
              </p:cNvSpPr>
              <p:nvPr/>
            </p:nvSpPr>
            <p:spPr bwMode="auto">
              <a:xfrm>
                <a:off x="4651" y="3033"/>
                <a:ext cx="0" cy="72"/>
              </a:xfrm>
              <a:prstGeom prst="line">
                <a:avLst/>
              </a:prstGeom>
              <a:noFill/>
              <a:ln w="19050">
                <a:solidFill>
                  <a:schemeClr val="tx1"/>
                </a:solidFill>
                <a:round/>
                <a:headEnd/>
                <a:tailEnd/>
              </a:ln>
            </p:spPr>
            <p:txBody>
              <a:bodyPr wrap="none" anchor="ctr"/>
              <a:lstStyle/>
              <a:p>
                <a:endParaRPr lang="en-US"/>
              </a:p>
            </p:txBody>
          </p:sp>
          <p:sp>
            <p:nvSpPr>
              <p:cNvPr id="1084" name="Line 29"/>
              <p:cNvSpPr>
                <a:spLocks noChangeShapeType="1"/>
              </p:cNvSpPr>
              <p:nvPr/>
            </p:nvSpPr>
            <p:spPr bwMode="auto">
              <a:xfrm>
                <a:off x="4707" y="3033"/>
                <a:ext cx="0" cy="72"/>
              </a:xfrm>
              <a:prstGeom prst="line">
                <a:avLst/>
              </a:prstGeom>
              <a:noFill/>
              <a:ln w="19050">
                <a:solidFill>
                  <a:schemeClr val="tx1"/>
                </a:solidFill>
                <a:round/>
                <a:headEnd/>
                <a:tailEnd/>
              </a:ln>
            </p:spPr>
            <p:txBody>
              <a:bodyPr wrap="none" anchor="ctr"/>
              <a:lstStyle/>
              <a:p>
                <a:endParaRPr lang="en-US"/>
              </a:p>
            </p:txBody>
          </p:sp>
          <p:sp>
            <p:nvSpPr>
              <p:cNvPr id="1085" name="Line 30"/>
              <p:cNvSpPr>
                <a:spLocks noChangeShapeType="1"/>
              </p:cNvSpPr>
              <p:nvPr/>
            </p:nvSpPr>
            <p:spPr bwMode="auto">
              <a:xfrm>
                <a:off x="4422" y="3034"/>
                <a:ext cx="0" cy="72"/>
              </a:xfrm>
              <a:prstGeom prst="line">
                <a:avLst/>
              </a:prstGeom>
              <a:noFill/>
              <a:ln w="19050">
                <a:solidFill>
                  <a:schemeClr val="tx1"/>
                </a:solidFill>
                <a:round/>
                <a:headEnd/>
                <a:tailEnd/>
              </a:ln>
            </p:spPr>
            <p:txBody>
              <a:bodyPr wrap="none" anchor="ctr"/>
              <a:lstStyle/>
              <a:p>
                <a:endParaRPr lang="en-US"/>
              </a:p>
            </p:txBody>
          </p:sp>
          <p:sp>
            <p:nvSpPr>
              <p:cNvPr id="1086" name="Rectangle 31"/>
              <p:cNvSpPr>
                <a:spLocks noChangeArrowheads="1"/>
              </p:cNvSpPr>
              <p:nvPr/>
            </p:nvSpPr>
            <p:spPr bwMode="auto">
              <a:xfrm>
                <a:off x="4328" y="3173"/>
                <a:ext cx="64" cy="9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087" name="Rectangle 32"/>
              <p:cNvSpPr>
                <a:spLocks noChangeArrowheads="1"/>
              </p:cNvSpPr>
              <p:nvPr/>
            </p:nvSpPr>
            <p:spPr bwMode="auto">
              <a:xfrm>
                <a:off x="4414" y="3173"/>
                <a:ext cx="64" cy="9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088" name="Rectangle 33"/>
              <p:cNvSpPr>
                <a:spLocks noChangeArrowheads="1"/>
              </p:cNvSpPr>
              <p:nvPr/>
            </p:nvSpPr>
            <p:spPr bwMode="auto">
              <a:xfrm>
                <a:off x="4500" y="3172"/>
                <a:ext cx="64" cy="9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089" name="Rectangle 34"/>
              <p:cNvSpPr>
                <a:spLocks noChangeArrowheads="1"/>
              </p:cNvSpPr>
              <p:nvPr/>
            </p:nvSpPr>
            <p:spPr bwMode="auto">
              <a:xfrm>
                <a:off x="4597" y="3170"/>
                <a:ext cx="64" cy="9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090" name="Rectangle 35"/>
              <p:cNvSpPr>
                <a:spLocks noChangeArrowheads="1"/>
              </p:cNvSpPr>
              <p:nvPr/>
            </p:nvSpPr>
            <p:spPr bwMode="auto">
              <a:xfrm>
                <a:off x="4693" y="3170"/>
                <a:ext cx="64" cy="93"/>
              </a:xfrm>
              <a:prstGeom prst="rect">
                <a:avLst/>
              </a:prstGeom>
              <a:solidFill>
                <a:srgbClr val="FFFF00"/>
              </a:solidFill>
              <a:ln w="9525">
                <a:solidFill>
                  <a:schemeClr val="tx1"/>
                </a:solidFill>
                <a:miter lim="800000"/>
                <a:headEnd/>
                <a:tailEnd/>
              </a:ln>
            </p:spPr>
            <p:txBody>
              <a:bodyPr wrap="none" anchor="ctr"/>
              <a:lstStyle/>
              <a:p>
                <a:endParaRPr lang="en-US"/>
              </a:p>
            </p:txBody>
          </p:sp>
        </p:grpSp>
      </p:grpSp>
      <p:pic>
        <p:nvPicPr>
          <p:cNvPr id="1033" name="Picture 36" descr="Alice"/>
          <p:cNvPicPr>
            <a:picLocks noChangeAspect="1" noChangeArrowheads="1"/>
          </p:cNvPicPr>
          <p:nvPr/>
        </p:nvPicPr>
        <p:blipFill>
          <a:blip r:embed="rId4"/>
          <a:srcRect/>
          <a:stretch>
            <a:fillRect/>
          </a:stretch>
        </p:blipFill>
        <p:spPr bwMode="auto">
          <a:xfrm>
            <a:off x="403225" y="5121275"/>
            <a:ext cx="561975" cy="693738"/>
          </a:xfrm>
          <a:prstGeom prst="rect">
            <a:avLst/>
          </a:prstGeom>
          <a:noFill/>
          <a:ln w="9525">
            <a:noFill/>
            <a:miter lim="800000"/>
            <a:headEnd/>
            <a:tailEnd/>
          </a:ln>
        </p:spPr>
      </p:pic>
      <p:pic>
        <p:nvPicPr>
          <p:cNvPr id="1034" name="Picture 37" descr="Bob"/>
          <p:cNvPicPr>
            <a:picLocks noChangeAspect="1" noChangeArrowheads="1"/>
          </p:cNvPicPr>
          <p:nvPr/>
        </p:nvPicPr>
        <p:blipFill>
          <a:blip r:embed="rId5"/>
          <a:srcRect/>
          <a:stretch>
            <a:fillRect/>
          </a:stretch>
        </p:blipFill>
        <p:spPr bwMode="auto">
          <a:xfrm>
            <a:off x="7793038" y="5026025"/>
            <a:ext cx="676275" cy="690563"/>
          </a:xfrm>
          <a:prstGeom prst="rect">
            <a:avLst/>
          </a:prstGeom>
          <a:noFill/>
          <a:ln w="9525">
            <a:noFill/>
            <a:miter lim="800000"/>
            <a:headEnd/>
            <a:tailEnd/>
          </a:ln>
        </p:spPr>
      </p:pic>
      <p:grpSp>
        <p:nvGrpSpPr>
          <p:cNvPr id="1035" name="Group 38"/>
          <p:cNvGrpSpPr>
            <a:grpSpLocks/>
          </p:cNvGrpSpPr>
          <p:nvPr/>
        </p:nvGrpSpPr>
        <p:grpSpPr bwMode="auto">
          <a:xfrm>
            <a:off x="4986338" y="4449763"/>
            <a:ext cx="822325" cy="1501775"/>
            <a:chOff x="3484" y="2522"/>
            <a:chExt cx="518" cy="946"/>
          </a:xfrm>
        </p:grpSpPr>
        <p:grpSp>
          <p:nvGrpSpPr>
            <p:cNvPr id="1049" name="Group 39"/>
            <p:cNvGrpSpPr>
              <a:grpSpLocks/>
            </p:cNvGrpSpPr>
            <p:nvPr/>
          </p:nvGrpSpPr>
          <p:grpSpPr bwMode="auto">
            <a:xfrm>
              <a:off x="3631" y="2522"/>
              <a:ext cx="224" cy="588"/>
              <a:chOff x="4180" y="783"/>
              <a:chExt cx="150" cy="307"/>
            </a:xfrm>
          </p:grpSpPr>
          <p:sp>
            <p:nvSpPr>
              <p:cNvPr id="1066" name="AutoShape 40"/>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1067" name="Rectangle 41"/>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1068" name="Rectangle 42"/>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1069" name="AutoShape 43"/>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1070" name="Line 44"/>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1071" name="Line 45"/>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1072" name="Rectangle 46"/>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073" name="Rectangle 47"/>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nvGrpSpPr>
            <p:cNvPr id="1050" name="Group 48"/>
            <p:cNvGrpSpPr>
              <a:grpSpLocks/>
            </p:cNvGrpSpPr>
            <p:nvPr/>
          </p:nvGrpSpPr>
          <p:grpSpPr bwMode="auto">
            <a:xfrm>
              <a:off x="3484" y="2807"/>
              <a:ext cx="518" cy="661"/>
              <a:chOff x="4288" y="2627"/>
              <a:chExt cx="518" cy="661"/>
            </a:xfrm>
          </p:grpSpPr>
          <p:sp>
            <p:nvSpPr>
              <p:cNvPr id="1051" name="Rectangle 49"/>
              <p:cNvSpPr>
                <a:spLocks noChangeArrowheads="1"/>
              </p:cNvSpPr>
              <p:nvPr/>
            </p:nvSpPr>
            <p:spPr bwMode="auto">
              <a:xfrm>
                <a:off x="4296" y="2652"/>
                <a:ext cx="510" cy="636"/>
              </a:xfrm>
              <a:prstGeom prst="rect">
                <a:avLst/>
              </a:prstGeom>
              <a:solidFill>
                <a:schemeClr val="hlink"/>
              </a:solidFill>
              <a:ln w="19050">
                <a:solidFill>
                  <a:schemeClr val="tx1"/>
                </a:solidFill>
                <a:miter lim="800000"/>
                <a:headEnd/>
                <a:tailEnd/>
              </a:ln>
            </p:spPr>
            <p:txBody>
              <a:bodyPr wrap="none" anchor="ctr"/>
              <a:lstStyle/>
              <a:p>
                <a:endParaRPr lang="en-US"/>
              </a:p>
            </p:txBody>
          </p:sp>
          <p:sp>
            <p:nvSpPr>
              <p:cNvPr id="1052" name="Text Box 50"/>
              <p:cNvSpPr txBox="1">
                <a:spLocks noChangeArrowheads="1"/>
              </p:cNvSpPr>
              <p:nvPr/>
            </p:nvSpPr>
            <p:spPr bwMode="auto">
              <a:xfrm>
                <a:off x="4288" y="2627"/>
                <a:ext cx="504" cy="366"/>
              </a:xfrm>
              <a:prstGeom prst="rect">
                <a:avLst/>
              </a:prstGeom>
              <a:noFill/>
              <a:ln w="9525">
                <a:noFill/>
                <a:miter lim="800000"/>
                <a:headEnd/>
                <a:tailEnd/>
              </a:ln>
            </p:spPr>
            <p:txBody>
              <a:bodyPr wrap="none">
                <a:spAutoFit/>
              </a:bodyPr>
              <a:lstStyle/>
              <a:p>
                <a:pPr algn="ctr" eaLnBrk="0" hangingPunct="0"/>
                <a:r>
                  <a:rPr lang="en-US" sz="1600">
                    <a:solidFill>
                      <a:schemeClr val="tx1"/>
                    </a:solidFill>
                    <a:latin typeface="Comic Sans MS" pitchFamily="66" charset="0"/>
                  </a:rPr>
                  <a:t>mail</a:t>
                </a:r>
              </a:p>
              <a:p>
                <a:pPr algn="ctr" eaLnBrk="0" hangingPunct="0"/>
                <a:r>
                  <a:rPr lang="en-US" sz="1600">
                    <a:solidFill>
                      <a:schemeClr val="tx1"/>
                    </a:solidFill>
                    <a:latin typeface="Comic Sans MS" pitchFamily="66" charset="0"/>
                  </a:rPr>
                  <a:t>server</a:t>
                </a:r>
                <a:endParaRPr lang="en-US" sz="2400">
                  <a:solidFill>
                    <a:schemeClr val="tx1"/>
                  </a:solidFill>
                  <a:latin typeface="Times New Roman" pitchFamily="18" charset="0"/>
                </a:endParaRPr>
              </a:p>
            </p:txBody>
          </p:sp>
          <p:sp>
            <p:nvSpPr>
              <p:cNvPr id="1053" name="Rectangle 51"/>
              <p:cNvSpPr>
                <a:spLocks noChangeArrowheads="1"/>
              </p:cNvSpPr>
              <p:nvPr/>
            </p:nvSpPr>
            <p:spPr bwMode="auto">
              <a:xfrm>
                <a:off x="4320" y="3006"/>
                <a:ext cx="450" cy="120"/>
              </a:xfrm>
              <a:prstGeom prst="rect">
                <a:avLst/>
              </a:prstGeom>
              <a:solidFill>
                <a:srgbClr val="00FF00"/>
              </a:solidFill>
              <a:ln w="19050">
                <a:solidFill>
                  <a:schemeClr val="tx1"/>
                </a:solidFill>
                <a:miter lim="800000"/>
                <a:headEnd/>
                <a:tailEnd/>
              </a:ln>
            </p:spPr>
            <p:txBody>
              <a:bodyPr wrap="none" anchor="ctr"/>
              <a:lstStyle/>
              <a:p>
                <a:endParaRPr lang="en-US"/>
              </a:p>
            </p:txBody>
          </p:sp>
          <p:sp>
            <p:nvSpPr>
              <p:cNvPr id="1054" name="Line 52"/>
              <p:cNvSpPr>
                <a:spLocks noChangeShapeType="1"/>
              </p:cNvSpPr>
              <p:nvPr/>
            </p:nvSpPr>
            <p:spPr bwMode="auto">
              <a:xfrm>
                <a:off x="4369" y="3034"/>
                <a:ext cx="0" cy="72"/>
              </a:xfrm>
              <a:prstGeom prst="line">
                <a:avLst/>
              </a:prstGeom>
              <a:noFill/>
              <a:ln w="19050">
                <a:solidFill>
                  <a:schemeClr val="tx1"/>
                </a:solidFill>
                <a:round/>
                <a:headEnd/>
                <a:tailEnd/>
              </a:ln>
            </p:spPr>
            <p:txBody>
              <a:bodyPr wrap="none" anchor="ctr"/>
              <a:lstStyle/>
              <a:p>
                <a:endParaRPr lang="en-US"/>
              </a:p>
            </p:txBody>
          </p:sp>
          <p:sp>
            <p:nvSpPr>
              <p:cNvPr id="1055" name="Line 53"/>
              <p:cNvSpPr>
                <a:spLocks noChangeShapeType="1"/>
              </p:cNvSpPr>
              <p:nvPr/>
            </p:nvSpPr>
            <p:spPr bwMode="auto">
              <a:xfrm>
                <a:off x="4478" y="3033"/>
                <a:ext cx="0" cy="72"/>
              </a:xfrm>
              <a:prstGeom prst="line">
                <a:avLst/>
              </a:prstGeom>
              <a:noFill/>
              <a:ln w="19050">
                <a:solidFill>
                  <a:schemeClr val="tx1"/>
                </a:solidFill>
                <a:round/>
                <a:headEnd/>
                <a:tailEnd/>
              </a:ln>
            </p:spPr>
            <p:txBody>
              <a:bodyPr wrap="none" anchor="ctr"/>
              <a:lstStyle/>
              <a:p>
                <a:endParaRPr lang="en-US"/>
              </a:p>
            </p:txBody>
          </p:sp>
          <p:sp>
            <p:nvSpPr>
              <p:cNvPr id="1056" name="Line 54"/>
              <p:cNvSpPr>
                <a:spLocks noChangeShapeType="1"/>
              </p:cNvSpPr>
              <p:nvPr/>
            </p:nvSpPr>
            <p:spPr bwMode="auto">
              <a:xfrm>
                <a:off x="4533" y="3035"/>
                <a:ext cx="0" cy="72"/>
              </a:xfrm>
              <a:prstGeom prst="line">
                <a:avLst/>
              </a:prstGeom>
              <a:noFill/>
              <a:ln w="19050">
                <a:solidFill>
                  <a:schemeClr val="tx1"/>
                </a:solidFill>
                <a:round/>
                <a:headEnd/>
                <a:tailEnd/>
              </a:ln>
            </p:spPr>
            <p:txBody>
              <a:bodyPr wrap="none" anchor="ctr"/>
              <a:lstStyle/>
              <a:p>
                <a:endParaRPr lang="en-US"/>
              </a:p>
            </p:txBody>
          </p:sp>
          <p:sp>
            <p:nvSpPr>
              <p:cNvPr id="1057" name="Line 55"/>
              <p:cNvSpPr>
                <a:spLocks noChangeShapeType="1"/>
              </p:cNvSpPr>
              <p:nvPr/>
            </p:nvSpPr>
            <p:spPr bwMode="auto">
              <a:xfrm>
                <a:off x="4590" y="3033"/>
                <a:ext cx="0" cy="72"/>
              </a:xfrm>
              <a:prstGeom prst="line">
                <a:avLst/>
              </a:prstGeom>
              <a:noFill/>
              <a:ln w="19050">
                <a:solidFill>
                  <a:schemeClr val="tx1"/>
                </a:solidFill>
                <a:round/>
                <a:headEnd/>
                <a:tailEnd/>
              </a:ln>
            </p:spPr>
            <p:txBody>
              <a:bodyPr wrap="none" anchor="ctr"/>
              <a:lstStyle/>
              <a:p>
                <a:endParaRPr lang="en-US"/>
              </a:p>
            </p:txBody>
          </p:sp>
          <p:sp>
            <p:nvSpPr>
              <p:cNvPr id="1058" name="Line 56"/>
              <p:cNvSpPr>
                <a:spLocks noChangeShapeType="1"/>
              </p:cNvSpPr>
              <p:nvPr/>
            </p:nvSpPr>
            <p:spPr bwMode="auto">
              <a:xfrm>
                <a:off x="4651" y="3033"/>
                <a:ext cx="0" cy="72"/>
              </a:xfrm>
              <a:prstGeom prst="line">
                <a:avLst/>
              </a:prstGeom>
              <a:noFill/>
              <a:ln w="19050">
                <a:solidFill>
                  <a:schemeClr val="tx1"/>
                </a:solidFill>
                <a:round/>
                <a:headEnd/>
                <a:tailEnd/>
              </a:ln>
            </p:spPr>
            <p:txBody>
              <a:bodyPr wrap="none" anchor="ctr"/>
              <a:lstStyle/>
              <a:p>
                <a:endParaRPr lang="en-US"/>
              </a:p>
            </p:txBody>
          </p:sp>
          <p:sp>
            <p:nvSpPr>
              <p:cNvPr id="1059" name="Line 57"/>
              <p:cNvSpPr>
                <a:spLocks noChangeShapeType="1"/>
              </p:cNvSpPr>
              <p:nvPr/>
            </p:nvSpPr>
            <p:spPr bwMode="auto">
              <a:xfrm>
                <a:off x="4707" y="3033"/>
                <a:ext cx="0" cy="72"/>
              </a:xfrm>
              <a:prstGeom prst="line">
                <a:avLst/>
              </a:prstGeom>
              <a:noFill/>
              <a:ln w="19050">
                <a:solidFill>
                  <a:schemeClr val="tx1"/>
                </a:solidFill>
                <a:round/>
                <a:headEnd/>
                <a:tailEnd/>
              </a:ln>
            </p:spPr>
            <p:txBody>
              <a:bodyPr wrap="none" anchor="ctr"/>
              <a:lstStyle/>
              <a:p>
                <a:endParaRPr lang="en-US"/>
              </a:p>
            </p:txBody>
          </p:sp>
          <p:sp>
            <p:nvSpPr>
              <p:cNvPr id="1060" name="Line 58"/>
              <p:cNvSpPr>
                <a:spLocks noChangeShapeType="1"/>
              </p:cNvSpPr>
              <p:nvPr/>
            </p:nvSpPr>
            <p:spPr bwMode="auto">
              <a:xfrm>
                <a:off x="4422" y="3034"/>
                <a:ext cx="0" cy="72"/>
              </a:xfrm>
              <a:prstGeom prst="line">
                <a:avLst/>
              </a:prstGeom>
              <a:noFill/>
              <a:ln w="19050">
                <a:solidFill>
                  <a:schemeClr val="tx1"/>
                </a:solidFill>
                <a:round/>
                <a:headEnd/>
                <a:tailEnd/>
              </a:ln>
            </p:spPr>
            <p:txBody>
              <a:bodyPr wrap="none" anchor="ctr"/>
              <a:lstStyle/>
              <a:p>
                <a:endParaRPr lang="en-US"/>
              </a:p>
            </p:txBody>
          </p:sp>
          <p:sp>
            <p:nvSpPr>
              <p:cNvPr id="1061" name="Rectangle 59"/>
              <p:cNvSpPr>
                <a:spLocks noChangeArrowheads="1"/>
              </p:cNvSpPr>
              <p:nvPr/>
            </p:nvSpPr>
            <p:spPr bwMode="auto">
              <a:xfrm>
                <a:off x="4328" y="3173"/>
                <a:ext cx="64" cy="9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062" name="Rectangle 60"/>
              <p:cNvSpPr>
                <a:spLocks noChangeArrowheads="1"/>
              </p:cNvSpPr>
              <p:nvPr/>
            </p:nvSpPr>
            <p:spPr bwMode="auto">
              <a:xfrm>
                <a:off x="4414" y="3173"/>
                <a:ext cx="64" cy="9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063" name="Rectangle 61"/>
              <p:cNvSpPr>
                <a:spLocks noChangeArrowheads="1"/>
              </p:cNvSpPr>
              <p:nvPr/>
            </p:nvSpPr>
            <p:spPr bwMode="auto">
              <a:xfrm>
                <a:off x="4500" y="3172"/>
                <a:ext cx="64" cy="9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064" name="Rectangle 62"/>
              <p:cNvSpPr>
                <a:spLocks noChangeArrowheads="1"/>
              </p:cNvSpPr>
              <p:nvPr/>
            </p:nvSpPr>
            <p:spPr bwMode="auto">
              <a:xfrm>
                <a:off x="4597" y="3170"/>
                <a:ext cx="64" cy="93"/>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065" name="Rectangle 63"/>
              <p:cNvSpPr>
                <a:spLocks noChangeArrowheads="1"/>
              </p:cNvSpPr>
              <p:nvPr/>
            </p:nvSpPr>
            <p:spPr bwMode="auto">
              <a:xfrm>
                <a:off x="4693" y="3170"/>
                <a:ext cx="64" cy="93"/>
              </a:xfrm>
              <a:prstGeom prst="rect">
                <a:avLst/>
              </a:prstGeom>
              <a:solidFill>
                <a:srgbClr val="FFFF00"/>
              </a:solidFill>
              <a:ln w="9525">
                <a:solidFill>
                  <a:schemeClr val="tx1"/>
                </a:solidFill>
                <a:miter lim="800000"/>
                <a:headEnd/>
                <a:tailEnd/>
              </a:ln>
            </p:spPr>
            <p:txBody>
              <a:bodyPr wrap="none" anchor="ctr"/>
              <a:lstStyle/>
              <a:p>
                <a:endParaRPr lang="en-US"/>
              </a:p>
            </p:txBody>
          </p:sp>
        </p:grpSp>
      </p:grpSp>
      <p:grpSp>
        <p:nvGrpSpPr>
          <p:cNvPr id="1036" name="Group 64"/>
          <p:cNvGrpSpPr>
            <a:grpSpLocks/>
          </p:cNvGrpSpPr>
          <p:nvPr/>
        </p:nvGrpSpPr>
        <p:grpSpPr bwMode="auto">
          <a:xfrm>
            <a:off x="6819900" y="4946650"/>
            <a:ext cx="709613" cy="703263"/>
            <a:chOff x="4337" y="290"/>
            <a:chExt cx="447" cy="443"/>
          </a:xfrm>
        </p:grpSpPr>
        <p:graphicFrame>
          <p:nvGraphicFramePr>
            <p:cNvPr id="1026" name="Object 65"/>
            <p:cNvGraphicFramePr>
              <a:graphicFrameLocks noChangeAspect="1"/>
            </p:cNvGraphicFramePr>
            <p:nvPr/>
          </p:nvGraphicFramePr>
          <p:xfrm>
            <a:off x="4338" y="290"/>
            <a:ext cx="392" cy="315"/>
          </p:xfrm>
          <a:graphic>
            <a:graphicData uri="http://schemas.openxmlformats.org/presentationml/2006/ole">
              <p:oleObj spid="_x0000_s1026" name="Clip" r:id="rId6" imgW="1305000" imgH="1085760" progId="">
                <p:embed/>
              </p:oleObj>
            </a:graphicData>
          </a:graphic>
        </p:graphicFrame>
        <p:grpSp>
          <p:nvGrpSpPr>
            <p:cNvPr id="1046" name="Group 66"/>
            <p:cNvGrpSpPr>
              <a:grpSpLocks/>
            </p:cNvGrpSpPr>
            <p:nvPr/>
          </p:nvGrpSpPr>
          <p:grpSpPr bwMode="auto">
            <a:xfrm>
              <a:off x="4337" y="367"/>
              <a:ext cx="447" cy="366"/>
              <a:chOff x="4189" y="817"/>
              <a:chExt cx="521" cy="366"/>
            </a:xfrm>
          </p:grpSpPr>
          <p:sp>
            <p:nvSpPr>
              <p:cNvPr id="1047" name="Rectangle 67"/>
              <p:cNvSpPr>
                <a:spLocks noChangeArrowheads="1"/>
              </p:cNvSpPr>
              <p:nvPr/>
            </p:nvSpPr>
            <p:spPr bwMode="auto">
              <a:xfrm>
                <a:off x="4224" y="846"/>
                <a:ext cx="444" cy="330"/>
              </a:xfrm>
              <a:prstGeom prst="rect">
                <a:avLst/>
              </a:prstGeom>
              <a:solidFill>
                <a:schemeClr val="hlink"/>
              </a:solidFill>
              <a:ln w="19050">
                <a:solidFill>
                  <a:schemeClr val="tx1"/>
                </a:solidFill>
                <a:miter lim="800000"/>
                <a:headEnd/>
                <a:tailEnd/>
              </a:ln>
            </p:spPr>
            <p:txBody>
              <a:bodyPr wrap="none" anchor="ctr"/>
              <a:lstStyle/>
              <a:p>
                <a:endParaRPr lang="en-US"/>
              </a:p>
            </p:txBody>
          </p:sp>
          <p:sp>
            <p:nvSpPr>
              <p:cNvPr id="1048" name="Text Box 68"/>
              <p:cNvSpPr txBox="1">
                <a:spLocks noChangeArrowheads="1"/>
              </p:cNvSpPr>
              <p:nvPr/>
            </p:nvSpPr>
            <p:spPr bwMode="auto">
              <a:xfrm>
                <a:off x="4189" y="817"/>
                <a:ext cx="521" cy="366"/>
              </a:xfrm>
              <a:prstGeom prst="rect">
                <a:avLst/>
              </a:prstGeom>
              <a:noFill/>
              <a:ln w="9525">
                <a:noFill/>
                <a:miter lim="800000"/>
                <a:headEnd/>
                <a:tailEnd/>
              </a:ln>
            </p:spPr>
            <p:txBody>
              <a:bodyPr wrap="none">
                <a:spAutoFit/>
              </a:bodyPr>
              <a:lstStyle/>
              <a:p>
                <a:pPr algn="ctr" eaLnBrk="0" hangingPunct="0"/>
                <a:r>
                  <a:rPr lang="en-US" sz="1600">
                    <a:solidFill>
                      <a:schemeClr val="tx1"/>
                    </a:solidFill>
                    <a:latin typeface="Comic Sans MS" pitchFamily="66" charset="0"/>
                  </a:rPr>
                  <a:t>user</a:t>
                </a:r>
              </a:p>
              <a:p>
                <a:pPr algn="ctr" eaLnBrk="0" hangingPunct="0"/>
                <a:r>
                  <a:rPr lang="en-US" sz="1600">
                    <a:solidFill>
                      <a:schemeClr val="tx1"/>
                    </a:solidFill>
                    <a:latin typeface="Comic Sans MS" pitchFamily="66" charset="0"/>
                  </a:rPr>
                  <a:t>agent</a:t>
                </a:r>
                <a:endParaRPr lang="en-US" sz="2400">
                  <a:solidFill>
                    <a:schemeClr val="tx1"/>
                  </a:solidFill>
                  <a:latin typeface="Times New Roman" pitchFamily="18" charset="0"/>
                </a:endParaRPr>
              </a:p>
            </p:txBody>
          </p:sp>
        </p:grpSp>
      </p:grpSp>
      <p:sp>
        <p:nvSpPr>
          <p:cNvPr id="1037" name="Line 69"/>
          <p:cNvSpPr>
            <a:spLocks noChangeShapeType="1"/>
          </p:cNvSpPr>
          <p:nvPr/>
        </p:nvSpPr>
        <p:spPr bwMode="auto">
          <a:xfrm>
            <a:off x="1928813" y="5494338"/>
            <a:ext cx="892175" cy="146050"/>
          </a:xfrm>
          <a:prstGeom prst="line">
            <a:avLst/>
          </a:prstGeom>
          <a:noFill/>
          <a:ln w="12700">
            <a:solidFill>
              <a:schemeClr val="accent2"/>
            </a:solidFill>
            <a:round/>
            <a:headEnd/>
            <a:tailEnd type="triangle" w="med" len="med"/>
          </a:ln>
        </p:spPr>
        <p:txBody>
          <a:bodyPr wrap="none" anchor="ctr"/>
          <a:lstStyle/>
          <a:p>
            <a:endParaRPr lang="en-US"/>
          </a:p>
        </p:txBody>
      </p:sp>
      <p:sp>
        <p:nvSpPr>
          <p:cNvPr id="1038" name="Line 70"/>
          <p:cNvSpPr>
            <a:spLocks noChangeShapeType="1"/>
          </p:cNvSpPr>
          <p:nvPr/>
        </p:nvSpPr>
        <p:spPr bwMode="auto">
          <a:xfrm>
            <a:off x="3614738" y="5629275"/>
            <a:ext cx="1379537" cy="219075"/>
          </a:xfrm>
          <a:prstGeom prst="line">
            <a:avLst/>
          </a:prstGeom>
          <a:noFill/>
          <a:ln w="12700">
            <a:solidFill>
              <a:schemeClr val="accent2"/>
            </a:solidFill>
            <a:round/>
            <a:headEnd/>
            <a:tailEnd type="triangle" w="med" len="med"/>
          </a:ln>
        </p:spPr>
        <p:txBody>
          <a:bodyPr wrap="none" anchor="ctr"/>
          <a:lstStyle/>
          <a:p>
            <a:endParaRPr lang="en-US"/>
          </a:p>
        </p:txBody>
      </p:sp>
      <p:sp>
        <p:nvSpPr>
          <p:cNvPr id="1039" name="Line 71"/>
          <p:cNvSpPr>
            <a:spLocks noChangeShapeType="1"/>
          </p:cNvSpPr>
          <p:nvPr/>
        </p:nvSpPr>
        <p:spPr bwMode="auto">
          <a:xfrm flipV="1">
            <a:off x="5811838" y="5408613"/>
            <a:ext cx="1027112" cy="427037"/>
          </a:xfrm>
          <a:prstGeom prst="line">
            <a:avLst/>
          </a:prstGeom>
          <a:noFill/>
          <a:ln w="12700">
            <a:solidFill>
              <a:schemeClr val="accent2"/>
            </a:solidFill>
            <a:round/>
            <a:headEnd/>
            <a:tailEnd type="triangle" w="med" len="med"/>
          </a:ln>
        </p:spPr>
        <p:txBody>
          <a:bodyPr wrap="none" anchor="ctr"/>
          <a:lstStyle/>
          <a:p>
            <a:endParaRPr lang="en-US"/>
          </a:p>
        </p:txBody>
      </p:sp>
      <p:sp>
        <p:nvSpPr>
          <p:cNvPr id="1040" name="Oval 72"/>
          <p:cNvSpPr>
            <a:spLocks noChangeArrowheads="1"/>
          </p:cNvSpPr>
          <p:nvPr/>
        </p:nvSpPr>
        <p:spPr bwMode="auto">
          <a:xfrm>
            <a:off x="1441450" y="4870450"/>
            <a:ext cx="292100" cy="244475"/>
          </a:xfrm>
          <a:prstGeom prst="ellipse">
            <a:avLst/>
          </a:prstGeom>
          <a:solidFill>
            <a:schemeClr val="bg1"/>
          </a:solidFill>
          <a:ln w="12700">
            <a:solidFill>
              <a:schemeClr val="accent2"/>
            </a:solidFill>
            <a:round/>
            <a:headEnd/>
            <a:tailEnd/>
          </a:ln>
        </p:spPr>
        <p:txBody>
          <a:bodyPr wrap="none" anchor="ctr"/>
          <a:lstStyle/>
          <a:p>
            <a:pPr algn="ctr" eaLnBrk="0" hangingPunct="0">
              <a:spcBef>
                <a:spcPct val="20000"/>
              </a:spcBef>
              <a:buClr>
                <a:schemeClr val="accent2"/>
              </a:buClr>
              <a:buSzPct val="85000"/>
              <a:buFont typeface="ZapfDingbats" pitchFamily="82" charset="2"/>
              <a:buNone/>
            </a:pPr>
            <a:r>
              <a:rPr lang="en-US" sz="1600">
                <a:solidFill>
                  <a:schemeClr val="tx1"/>
                </a:solidFill>
                <a:latin typeface="Comic Sans MS" pitchFamily="66" charset="0"/>
              </a:rPr>
              <a:t>1</a:t>
            </a:r>
            <a:endParaRPr lang="en-US" sz="2400">
              <a:solidFill>
                <a:schemeClr val="tx1"/>
              </a:solidFill>
              <a:latin typeface="Comic Sans MS" pitchFamily="66" charset="0"/>
            </a:endParaRPr>
          </a:p>
        </p:txBody>
      </p:sp>
      <p:sp>
        <p:nvSpPr>
          <p:cNvPr id="1041" name="Oval 73"/>
          <p:cNvSpPr>
            <a:spLocks noChangeArrowheads="1"/>
          </p:cNvSpPr>
          <p:nvPr/>
        </p:nvSpPr>
        <p:spPr bwMode="auto">
          <a:xfrm>
            <a:off x="2168525" y="5438775"/>
            <a:ext cx="292100" cy="244475"/>
          </a:xfrm>
          <a:prstGeom prst="ellipse">
            <a:avLst/>
          </a:prstGeom>
          <a:solidFill>
            <a:schemeClr val="bg1"/>
          </a:solidFill>
          <a:ln w="12700">
            <a:solidFill>
              <a:schemeClr val="accent2"/>
            </a:solidFill>
            <a:round/>
            <a:headEnd/>
            <a:tailEnd/>
          </a:ln>
        </p:spPr>
        <p:txBody>
          <a:bodyPr wrap="none" anchor="ctr"/>
          <a:lstStyle/>
          <a:p>
            <a:pPr algn="ctr" eaLnBrk="0" hangingPunct="0">
              <a:spcBef>
                <a:spcPct val="20000"/>
              </a:spcBef>
              <a:buClr>
                <a:schemeClr val="accent2"/>
              </a:buClr>
              <a:buSzPct val="85000"/>
              <a:buFont typeface="ZapfDingbats" pitchFamily="82" charset="2"/>
              <a:buNone/>
            </a:pPr>
            <a:r>
              <a:rPr lang="en-US" sz="1600">
                <a:solidFill>
                  <a:schemeClr val="tx1"/>
                </a:solidFill>
                <a:latin typeface="Comic Sans MS" pitchFamily="66" charset="0"/>
              </a:rPr>
              <a:t>2</a:t>
            </a:r>
            <a:endParaRPr lang="en-US" sz="2400">
              <a:solidFill>
                <a:schemeClr val="tx1"/>
              </a:solidFill>
              <a:latin typeface="Comic Sans MS" pitchFamily="66" charset="0"/>
            </a:endParaRPr>
          </a:p>
        </p:txBody>
      </p:sp>
      <p:sp>
        <p:nvSpPr>
          <p:cNvPr id="1042" name="Oval 74"/>
          <p:cNvSpPr>
            <a:spLocks noChangeArrowheads="1"/>
          </p:cNvSpPr>
          <p:nvPr/>
        </p:nvSpPr>
        <p:spPr bwMode="auto">
          <a:xfrm>
            <a:off x="3040063" y="5518150"/>
            <a:ext cx="292100" cy="244475"/>
          </a:xfrm>
          <a:prstGeom prst="ellipse">
            <a:avLst/>
          </a:prstGeom>
          <a:solidFill>
            <a:schemeClr val="bg1"/>
          </a:solidFill>
          <a:ln w="12700">
            <a:solidFill>
              <a:schemeClr val="accent2"/>
            </a:solidFill>
            <a:round/>
            <a:headEnd/>
            <a:tailEnd/>
          </a:ln>
        </p:spPr>
        <p:txBody>
          <a:bodyPr wrap="none" anchor="ctr"/>
          <a:lstStyle/>
          <a:p>
            <a:pPr algn="ctr" eaLnBrk="0" hangingPunct="0">
              <a:spcBef>
                <a:spcPct val="20000"/>
              </a:spcBef>
              <a:buClr>
                <a:schemeClr val="accent2"/>
              </a:buClr>
              <a:buSzPct val="85000"/>
              <a:buFont typeface="ZapfDingbats" pitchFamily="82" charset="2"/>
              <a:buNone/>
            </a:pPr>
            <a:r>
              <a:rPr lang="en-US" sz="1600">
                <a:solidFill>
                  <a:schemeClr val="tx1"/>
                </a:solidFill>
                <a:latin typeface="Comic Sans MS" pitchFamily="66" charset="0"/>
              </a:rPr>
              <a:t>3</a:t>
            </a:r>
            <a:endParaRPr lang="en-US" sz="2400">
              <a:solidFill>
                <a:schemeClr val="tx1"/>
              </a:solidFill>
              <a:latin typeface="Comic Sans MS" pitchFamily="66" charset="0"/>
            </a:endParaRPr>
          </a:p>
        </p:txBody>
      </p:sp>
      <p:sp>
        <p:nvSpPr>
          <p:cNvPr id="1043" name="Oval 75"/>
          <p:cNvSpPr>
            <a:spLocks noChangeArrowheads="1"/>
          </p:cNvSpPr>
          <p:nvPr/>
        </p:nvSpPr>
        <p:spPr bwMode="auto">
          <a:xfrm>
            <a:off x="4151313" y="5603875"/>
            <a:ext cx="292100" cy="244475"/>
          </a:xfrm>
          <a:prstGeom prst="ellipse">
            <a:avLst/>
          </a:prstGeom>
          <a:solidFill>
            <a:schemeClr val="bg1"/>
          </a:solidFill>
          <a:ln w="12700">
            <a:solidFill>
              <a:schemeClr val="accent2"/>
            </a:solidFill>
            <a:round/>
            <a:headEnd/>
            <a:tailEnd/>
          </a:ln>
        </p:spPr>
        <p:txBody>
          <a:bodyPr wrap="none" anchor="ctr"/>
          <a:lstStyle/>
          <a:p>
            <a:pPr algn="ctr" eaLnBrk="0" hangingPunct="0">
              <a:spcBef>
                <a:spcPct val="20000"/>
              </a:spcBef>
              <a:buClr>
                <a:schemeClr val="accent2"/>
              </a:buClr>
              <a:buSzPct val="85000"/>
              <a:buFont typeface="ZapfDingbats" pitchFamily="82" charset="2"/>
              <a:buNone/>
            </a:pPr>
            <a:r>
              <a:rPr lang="en-US" sz="1600">
                <a:solidFill>
                  <a:schemeClr val="tx1"/>
                </a:solidFill>
                <a:latin typeface="Comic Sans MS" pitchFamily="66" charset="0"/>
              </a:rPr>
              <a:t>4</a:t>
            </a:r>
            <a:endParaRPr lang="en-US" sz="2400">
              <a:solidFill>
                <a:schemeClr val="tx1"/>
              </a:solidFill>
              <a:latin typeface="Comic Sans MS" pitchFamily="66" charset="0"/>
            </a:endParaRPr>
          </a:p>
        </p:txBody>
      </p:sp>
      <p:sp>
        <p:nvSpPr>
          <p:cNvPr id="1044" name="Oval 76"/>
          <p:cNvSpPr>
            <a:spLocks noChangeArrowheads="1"/>
          </p:cNvSpPr>
          <p:nvPr/>
        </p:nvSpPr>
        <p:spPr bwMode="auto">
          <a:xfrm>
            <a:off x="5300663" y="5702300"/>
            <a:ext cx="292100" cy="244475"/>
          </a:xfrm>
          <a:prstGeom prst="ellipse">
            <a:avLst/>
          </a:prstGeom>
          <a:solidFill>
            <a:schemeClr val="bg1"/>
          </a:solidFill>
          <a:ln w="12700">
            <a:solidFill>
              <a:schemeClr val="accent2"/>
            </a:solidFill>
            <a:round/>
            <a:headEnd/>
            <a:tailEnd/>
          </a:ln>
        </p:spPr>
        <p:txBody>
          <a:bodyPr wrap="none" anchor="ctr"/>
          <a:lstStyle/>
          <a:p>
            <a:pPr algn="ctr" eaLnBrk="0" hangingPunct="0">
              <a:spcBef>
                <a:spcPct val="20000"/>
              </a:spcBef>
              <a:buClr>
                <a:schemeClr val="accent2"/>
              </a:buClr>
              <a:buSzPct val="85000"/>
              <a:buFont typeface="ZapfDingbats" pitchFamily="82" charset="2"/>
              <a:buNone/>
            </a:pPr>
            <a:r>
              <a:rPr lang="en-US" sz="1600">
                <a:solidFill>
                  <a:schemeClr val="tx1"/>
                </a:solidFill>
                <a:latin typeface="Comic Sans MS" pitchFamily="66" charset="0"/>
              </a:rPr>
              <a:t>5</a:t>
            </a:r>
            <a:endParaRPr lang="en-US" sz="2400">
              <a:solidFill>
                <a:schemeClr val="tx1"/>
              </a:solidFill>
              <a:latin typeface="Comic Sans MS" pitchFamily="66" charset="0"/>
            </a:endParaRPr>
          </a:p>
        </p:txBody>
      </p:sp>
      <p:sp>
        <p:nvSpPr>
          <p:cNvPr id="1045" name="Oval 77"/>
          <p:cNvSpPr>
            <a:spLocks noChangeArrowheads="1"/>
          </p:cNvSpPr>
          <p:nvPr/>
        </p:nvSpPr>
        <p:spPr bwMode="auto">
          <a:xfrm>
            <a:off x="6178550" y="5505450"/>
            <a:ext cx="292100" cy="244475"/>
          </a:xfrm>
          <a:prstGeom prst="ellipse">
            <a:avLst/>
          </a:prstGeom>
          <a:solidFill>
            <a:schemeClr val="bg1"/>
          </a:solidFill>
          <a:ln w="12700">
            <a:solidFill>
              <a:schemeClr val="accent2"/>
            </a:solidFill>
            <a:round/>
            <a:headEnd/>
            <a:tailEnd/>
          </a:ln>
        </p:spPr>
        <p:txBody>
          <a:bodyPr wrap="none" anchor="ctr"/>
          <a:lstStyle/>
          <a:p>
            <a:pPr algn="ctr" eaLnBrk="0" hangingPunct="0">
              <a:spcBef>
                <a:spcPct val="20000"/>
              </a:spcBef>
              <a:buClr>
                <a:schemeClr val="accent2"/>
              </a:buClr>
              <a:buSzPct val="85000"/>
              <a:buFont typeface="ZapfDingbats" pitchFamily="82" charset="2"/>
              <a:buNone/>
            </a:pPr>
            <a:r>
              <a:rPr lang="en-US" sz="1600">
                <a:solidFill>
                  <a:schemeClr val="tx1"/>
                </a:solidFill>
                <a:latin typeface="Comic Sans MS" pitchFamily="66" charset="0"/>
              </a:rPr>
              <a:t>6</a:t>
            </a:r>
            <a:endParaRPr lang="en-US" sz="2400">
              <a:solidFill>
                <a:schemeClr val="tx1"/>
              </a:solidFill>
              <a:latin typeface="Comic Sans MS" pitchFamily="66"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endParaRPr lang="en-US" smtClean="0"/>
          </a:p>
        </p:txBody>
      </p:sp>
      <p:sp>
        <p:nvSpPr>
          <p:cNvPr id="107523" name="Rectangle 3"/>
          <p:cNvSpPr>
            <a:spLocks noGrp="1" noChangeArrowheads="1"/>
          </p:cNvSpPr>
          <p:nvPr>
            <p:ph type="body" idx="1"/>
          </p:nvPr>
        </p:nvSpPr>
        <p:spPr/>
        <p:txBody>
          <a:bodyPr/>
          <a:lstStyle/>
          <a:p>
            <a:endParaRPr lang="en-US" smtClean="0"/>
          </a:p>
        </p:txBody>
      </p:sp>
      <p:pic>
        <p:nvPicPr>
          <p:cNvPr id="107524" name="Picture 4"/>
          <p:cNvPicPr>
            <a:picLocks noChangeAspect="1" noChangeArrowheads="1"/>
          </p:cNvPicPr>
          <p:nvPr/>
        </p:nvPicPr>
        <p:blipFill>
          <a:blip r:embed="rId2"/>
          <a:srcRect/>
          <a:stretch>
            <a:fillRect/>
          </a:stretch>
        </p:blipFill>
        <p:spPr bwMode="auto">
          <a:xfrm>
            <a:off x="914400" y="1447800"/>
            <a:ext cx="7162800" cy="423545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endParaRPr lang="en-US" smtClean="0"/>
          </a:p>
        </p:txBody>
      </p:sp>
      <p:sp>
        <p:nvSpPr>
          <p:cNvPr id="108547" name="Rectangle 3"/>
          <p:cNvSpPr>
            <a:spLocks noGrp="1" noChangeArrowheads="1"/>
          </p:cNvSpPr>
          <p:nvPr>
            <p:ph type="body" idx="1"/>
          </p:nvPr>
        </p:nvSpPr>
        <p:spPr/>
        <p:txBody>
          <a:bodyPr/>
          <a:lstStyle/>
          <a:p>
            <a:endParaRPr lang="en-US" smtClean="0"/>
          </a:p>
        </p:txBody>
      </p:sp>
      <p:pic>
        <p:nvPicPr>
          <p:cNvPr id="108548" name="Picture 4"/>
          <p:cNvPicPr>
            <a:picLocks noChangeAspect="1" noChangeArrowheads="1"/>
          </p:cNvPicPr>
          <p:nvPr/>
        </p:nvPicPr>
        <p:blipFill>
          <a:blip r:embed="rId2"/>
          <a:srcRect/>
          <a:stretch>
            <a:fillRect/>
          </a:stretch>
        </p:blipFill>
        <p:spPr bwMode="auto">
          <a:xfrm>
            <a:off x="762000" y="1143000"/>
            <a:ext cx="7086600" cy="488315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RTP : Real Time Protocol</a:t>
            </a:r>
          </a:p>
        </p:txBody>
      </p:sp>
      <p:sp>
        <p:nvSpPr>
          <p:cNvPr id="23555" name="Rectangle 3"/>
          <p:cNvSpPr>
            <a:spLocks noGrp="1" noChangeArrowheads="1"/>
          </p:cNvSpPr>
          <p:nvPr>
            <p:ph type="body" idx="1"/>
          </p:nvPr>
        </p:nvSpPr>
        <p:spPr>
          <a:xfrm>
            <a:off x="457200" y="1143000"/>
            <a:ext cx="8229600" cy="2895600"/>
          </a:xfrm>
        </p:spPr>
        <p:txBody>
          <a:bodyPr/>
          <a:lstStyle/>
          <a:p>
            <a:pPr eaLnBrk="1" hangingPunct="1"/>
            <a:r>
              <a:rPr lang="en-US" smtClean="0"/>
              <a:t>Berjalan di atas protokol transport UDP </a:t>
            </a:r>
          </a:p>
          <a:p>
            <a:pPr eaLnBrk="1" hangingPunct="1"/>
            <a:endParaRPr lang="en-US" smtClean="0"/>
          </a:p>
        </p:txBody>
      </p:sp>
      <p:sp>
        <p:nvSpPr>
          <p:cNvPr id="23556" name="Rectangle 4"/>
          <p:cNvSpPr>
            <a:spLocks noChangeArrowheads="1"/>
          </p:cNvSpPr>
          <p:nvPr/>
        </p:nvSpPr>
        <p:spPr bwMode="auto">
          <a:xfrm>
            <a:off x="381000" y="2057400"/>
            <a:ext cx="4033838" cy="2092325"/>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None/>
            </a:pPr>
            <a:r>
              <a:rPr lang="en-US" sz="2600">
                <a:solidFill>
                  <a:schemeClr val="tx1"/>
                </a:solidFill>
                <a:latin typeface="Arial" charset="0"/>
              </a:rPr>
              <a:t>Sebelum Multimedia</a:t>
            </a:r>
          </a:p>
          <a:p>
            <a:pPr marL="342900" indent="-342900">
              <a:spcBef>
                <a:spcPct val="20000"/>
              </a:spcBef>
              <a:buClr>
                <a:schemeClr val="accent1"/>
              </a:buClr>
              <a:buSzPct val="65000"/>
              <a:buFont typeface="Wingdings" pitchFamily="2" charset="2"/>
              <a:buChar char="n"/>
            </a:pPr>
            <a:r>
              <a:rPr lang="en-US" sz="2600">
                <a:solidFill>
                  <a:schemeClr val="tx1"/>
                </a:solidFill>
                <a:latin typeface="Arial" charset="0"/>
              </a:rPr>
              <a:t>Ukuran paket kecil</a:t>
            </a:r>
          </a:p>
          <a:p>
            <a:pPr marL="342900" indent="-342900">
              <a:spcBef>
                <a:spcPct val="20000"/>
              </a:spcBef>
              <a:buClr>
                <a:schemeClr val="accent1"/>
              </a:buClr>
              <a:buSzPct val="65000"/>
              <a:buFont typeface="Wingdings" pitchFamily="2" charset="2"/>
              <a:buChar char="n"/>
            </a:pPr>
            <a:r>
              <a:rPr lang="en-US" sz="2600">
                <a:solidFill>
                  <a:schemeClr val="tx1"/>
                </a:solidFill>
                <a:latin typeface="Arial" charset="0"/>
              </a:rPr>
              <a:t>Jarang</a:t>
            </a:r>
          </a:p>
          <a:p>
            <a:pPr marL="342900" indent="-342900">
              <a:spcBef>
                <a:spcPct val="20000"/>
              </a:spcBef>
              <a:buClr>
                <a:schemeClr val="accent1"/>
              </a:buClr>
              <a:buSzPct val="65000"/>
              <a:buFont typeface="Wingdings" pitchFamily="2" charset="2"/>
              <a:buChar char="n"/>
            </a:pPr>
            <a:r>
              <a:rPr lang="en-US" sz="2600">
                <a:solidFill>
                  <a:schemeClr val="tx1"/>
                </a:solidFill>
                <a:latin typeface="Arial" charset="0"/>
              </a:rPr>
              <a:t>Tidak perlu tepat waktu</a:t>
            </a:r>
          </a:p>
          <a:p>
            <a:pPr marL="342900" indent="-342900">
              <a:spcBef>
                <a:spcPct val="20000"/>
              </a:spcBef>
              <a:buClr>
                <a:schemeClr val="accent1"/>
              </a:buClr>
              <a:buSzPct val="65000"/>
              <a:buFont typeface="Wingdings" pitchFamily="2" charset="2"/>
              <a:buNone/>
            </a:pPr>
            <a:endParaRPr lang="en-US" sz="2600">
              <a:solidFill>
                <a:schemeClr val="tx1"/>
              </a:solidFill>
              <a:latin typeface="Arial" charset="0"/>
            </a:endParaRPr>
          </a:p>
        </p:txBody>
      </p:sp>
      <p:sp>
        <p:nvSpPr>
          <p:cNvPr id="23557" name="Rectangle 5"/>
          <p:cNvSpPr>
            <a:spLocks noChangeArrowheads="1"/>
          </p:cNvSpPr>
          <p:nvPr/>
        </p:nvSpPr>
        <p:spPr bwMode="auto">
          <a:xfrm>
            <a:off x="4572000" y="2098675"/>
            <a:ext cx="4033838" cy="2092325"/>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None/>
            </a:pPr>
            <a:r>
              <a:rPr lang="en-US" sz="2600">
                <a:solidFill>
                  <a:schemeClr val="tx1"/>
                </a:solidFill>
                <a:latin typeface="Arial" charset="0"/>
              </a:rPr>
              <a:t>Multimedia</a:t>
            </a:r>
          </a:p>
          <a:p>
            <a:pPr marL="342900" indent="-342900">
              <a:spcBef>
                <a:spcPct val="20000"/>
              </a:spcBef>
              <a:buClr>
                <a:schemeClr val="accent1"/>
              </a:buClr>
              <a:buSzPct val="65000"/>
              <a:buFont typeface="Wingdings" pitchFamily="2" charset="2"/>
              <a:buChar char="n"/>
            </a:pPr>
            <a:r>
              <a:rPr lang="en-US" sz="2600">
                <a:solidFill>
                  <a:schemeClr val="tx1"/>
                </a:solidFill>
                <a:latin typeface="Arial" charset="0"/>
              </a:rPr>
              <a:t>Paket berukuran besar</a:t>
            </a:r>
            <a:endParaRPr lang="en-US" sz="2600">
              <a:solidFill>
                <a:schemeClr val="tx1"/>
              </a:solidFill>
              <a:latin typeface="Arial" charset="0"/>
              <a:sym typeface="Wingdings" pitchFamily="2" charset="2"/>
            </a:endParaRPr>
          </a:p>
          <a:p>
            <a:pPr marL="342900" indent="-342900">
              <a:spcBef>
                <a:spcPct val="20000"/>
              </a:spcBef>
              <a:buClr>
                <a:schemeClr val="accent1"/>
              </a:buClr>
              <a:buSzPct val="65000"/>
              <a:buFont typeface="Wingdings" pitchFamily="2" charset="2"/>
              <a:buChar char="n"/>
            </a:pPr>
            <a:r>
              <a:rPr lang="en-US" sz="2600">
                <a:solidFill>
                  <a:schemeClr val="tx1"/>
                </a:solidFill>
                <a:latin typeface="Arial" charset="0"/>
                <a:sym typeface="Wingdings" pitchFamily="2" charset="2"/>
              </a:rPr>
              <a:t>Kontinu (burst)</a:t>
            </a:r>
          </a:p>
          <a:p>
            <a:pPr marL="342900" indent="-342900">
              <a:spcBef>
                <a:spcPct val="20000"/>
              </a:spcBef>
              <a:buClr>
                <a:schemeClr val="accent1"/>
              </a:buClr>
              <a:buSzPct val="65000"/>
              <a:buFont typeface="Wingdings" pitchFamily="2" charset="2"/>
              <a:buChar char="n"/>
            </a:pPr>
            <a:r>
              <a:rPr lang="en-US" sz="2600">
                <a:solidFill>
                  <a:schemeClr val="tx1"/>
                </a:solidFill>
                <a:latin typeface="Arial" charset="0"/>
                <a:sym typeface="Wingdings" pitchFamily="2" charset="2"/>
              </a:rPr>
              <a:t>Real time</a:t>
            </a:r>
            <a:endParaRPr lang="en-US" sz="2600">
              <a:solidFill>
                <a:schemeClr val="tx1"/>
              </a:solidFill>
              <a:latin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Real Time Protocol  Header</a:t>
            </a:r>
          </a:p>
        </p:txBody>
      </p:sp>
      <p:graphicFrame>
        <p:nvGraphicFramePr>
          <p:cNvPr id="205759" name="Group 959"/>
          <p:cNvGraphicFramePr>
            <a:graphicFrameLocks noGrp="1"/>
          </p:cNvGraphicFramePr>
          <p:nvPr>
            <p:ph type="tbl" idx="1"/>
          </p:nvPr>
        </p:nvGraphicFramePr>
        <p:xfrm>
          <a:off x="457200" y="1600200"/>
          <a:ext cx="8229600" cy="2529840"/>
        </p:xfrm>
        <a:graphic>
          <a:graphicData uri="http://schemas.openxmlformats.org/drawingml/2006/table">
            <a:tbl>
              <a:tblPr/>
              <a:tblGrid>
                <a:gridCol w="1249363"/>
                <a:gridCol w="925512"/>
                <a:gridCol w="620713"/>
                <a:gridCol w="622300"/>
                <a:gridCol w="827087"/>
                <a:gridCol w="666750"/>
                <a:gridCol w="782638"/>
                <a:gridCol w="2535237"/>
              </a:tblGrid>
              <a:tr h="6096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bit offset </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0-1 </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2</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3</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4-7</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8</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9-15</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16-31</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0</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Ver. </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P </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X </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CC </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M </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PT </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Sequence Number</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32</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Timestamp</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72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64</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SSRC identifier</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72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96</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cs typeface="Arial" charset="0"/>
                        </a:rPr>
                        <a:t>CSRC identifiers (optional)</a:t>
                      </a:r>
                      <a:endParaRPr kumimoji="0" lang="en-US" sz="20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457200" y="1524000"/>
            <a:ext cx="8229600" cy="4606925"/>
          </a:xfrm>
        </p:spPr>
        <p:txBody>
          <a:bodyPr/>
          <a:lstStyle/>
          <a:p>
            <a:pPr eaLnBrk="1" hangingPunct="1">
              <a:lnSpc>
                <a:spcPct val="80000"/>
              </a:lnSpc>
            </a:pPr>
            <a:r>
              <a:rPr lang="en-US" sz="1600" b="1" smtClean="0"/>
              <a:t>Ver.</a:t>
            </a:r>
            <a:r>
              <a:rPr lang="en-US" sz="1600" smtClean="0"/>
              <a:t>: (2 bits) Indicates the version of the protocol. Current version is 2.</a:t>
            </a:r>
          </a:p>
          <a:p>
            <a:pPr eaLnBrk="1" hangingPunct="1">
              <a:lnSpc>
                <a:spcPct val="80000"/>
              </a:lnSpc>
            </a:pPr>
            <a:r>
              <a:rPr lang="en-US" sz="1600" b="1" smtClean="0"/>
              <a:t>P (Padding)</a:t>
            </a:r>
            <a:r>
              <a:rPr lang="en-US" sz="1600" smtClean="0"/>
              <a:t>: (1 bit) Used to indicate if there are extra padding bytes at the end of the RTP packet. </a:t>
            </a:r>
          </a:p>
          <a:p>
            <a:pPr eaLnBrk="1" hangingPunct="1">
              <a:lnSpc>
                <a:spcPct val="80000"/>
              </a:lnSpc>
            </a:pPr>
            <a:r>
              <a:rPr lang="en-US" sz="1600" b="1" smtClean="0"/>
              <a:t>X (Extension)</a:t>
            </a:r>
            <a:r>
              <a:rPr lang="en-US" sz="1600" smtClean="0"/>
              <a:t>: (1 bit) Indicates presence of an </a:t>
            </a:r>
            <a:r>
              <a:rPr lang="en-US" sz="1600" i="1" smtClean="0"/>
              <a:t>Extension header</a:t>
            </a:r>
            <a:r>
              <a:rPr lang="en-US" sz="1600" smtClean="0"/>
              <a:t> between standard header and payload data. </a:t>
            </a:r>
          </a:p>
          <a:p>
            <a:pPr eaLnBrk="1" hangingPunct="1">
              <a:lnSpc>
                <a:spcPct val="80000"/>
              </a:lnSpc>
            </a:pPr>
            <a:r>
              <a:rPr lang="en-US" sz="1600" b="1" smtClean="0"/>
              <a:t>CC (CSRC Count)</a:t>
            </a:r>
            <a:r>
              <a:rPr lang="en-US" sz="1600" smtClean="0"/>
              <a:t>: (4 bits) Contains the number of CSRC identifiers (defined below) that follow the fixed header.</a:t>
            </a:r>
          </a:p>
          <a:p>
            <a:pPr eaLnBrk="1" hangingPunct="1">
              <a:lnSpc>
                <a:spcPct val="80000"/>
              </a:lnSpc>
            </a:pPr>
            <a:r>
              <a:rPr lang="en-US" sz="1600" b="1" smtClean="0"/>
              <a:t>M (Marker)</a:t>
            </a:r>
            <a:r>
              <a:rPr lang="en-US" sz="1600" smtClean="0"/>
              <a:t>: (1 bit) Used at the application level and is defined by a profile. If it is set, it means that the current data has some special relevance for the application.</a:t>
            </a:r>
          </a:p>
          <a:p>
            <a:pPr eaLnBrk="1" hangingPunct="1">
              <a:lnSpc>
                <a:spcPct val="80000"/>
              </a:lnSpc>
            </a:pPr>
            <a:r>
              <a:rPr lang="en-US" sz="1600" b="1" smtClean="0"/>
              <a:t>PT (Payload Type)</a:t>
            </a:r>
            <a:r>
              <a:rPr lang="en-US" sz="1600" smtClean="0"/>
              <a:t>: (7 bits) Indicates the format of the payload and determines its interpretation by the application. </a:t>
            </a:r>
          </a:p>
          <a:p>
            <a:pPr eaLnBrk="1" hangingPunct="1">
              <a:lnSpc>
                <a:spcPct val="80000"/>
              </a:lnSpc>
            </a:pPr>
            <a:r>
              <a:rPr lang="en-US" sz="1600" b="1" smtClean="0"/>
              <a:t>Sequence Number</a:t>
            </a:r>
            <a:r>
              <a:rPr lang="en-US" sz="1600" smtClean="0"/>
              <a:t> : (16 bits) The sequence number is incremented by one for each RTP data packet sent and is to be used by the receiver to detect packet loss and to restore packet sequence. </a:t>
            </a:r>
          </a:p>
          <a:p>
            <a:pPr eaLnBrk="1" hangingPunct="1">
              <a:lnSpc>
                <a:spcPct val="80000"/>
              </a:lnSpc>
            </a:pPr>
            <a:r>
              <a:rPr lang="en-US" sz="1600" b="1" smtClean="0"/>
              <a:t>Timestamp</a:t>
            </a:r>
            <a:r>
              <a:rPr lang="en-US" sz="1600" smtClean="0"/>
              <a:t> : (32 bits) Used to enable the receiver to playback the received samples at appropriate intervals. </a:t>
            </a:r>
          </a:p>
          <a:p>
            <a:pPr eaLnBrk="1" hangingPunct="1">
              <a:lnSpc>
                <a:spcPct val="80000"/>
              </a:lnSpc>
            </a:pPr>
            <a:r>
              <a:rPr lang="en-US" sz="1600" b="1" smtClean="0"/>
              <a:t>SSRC</a:t>
            </a:r>
            <a:r>
              <a:rPr lang="en-US" sz="1600" smtClean="0"/>
              <a:t> : (32 bits) Synchronization source identifier uniquely identifies the source of a stream. The synchronization sources within the same RTP session will be unique.</a:t>
            </a:r>
          </a:p>
          <a:p>
            <a:pPr eaLnBrk="1" hangingPunct="1">
              <a:lnSpc>
                <a:spcPct val="80000"/>
              </a:lnSpc>
            </a:pPr>
            <a:r>
              <a:rPr lang="en-US" sz="1600" b="1" smtClean="0"/>
              <a:t>CSRC</a:t>
            </a:r>
            <a:r>
              <a:rPr lang="en-US" sz="1600" smtClean="0"/>
              <a:t> : Contributing source IDs enumerate contributing sources to a stream which has been generated from multiple sources.</a:t>
            </a:r>
          </a:p>
          <a:p>
            <a:pPr eaLnBrk="1" hangingPunct="1">
              <a:lnSpc>
                <a:spcPct val="80000"/>
              </a:lnSpc>
            </a:pPr>
            <a:r>
              <a:rPr lang="en-US" sz="1600" b="1" smtClean="0"/>
              <a:t>Extension header</a:t>
            </a:r>
            <a:r>
              <a:rPr lang="en-US" sz="1600" smtClean="0"/>
              <a:t> : (optional) The first 32-bit word contains a profile specific identifier (16 bits) and a length specifier (16 bits) that indicates the length of the extension</a:t>
            </a:r>
          </a:p>
        </p:txBody>
      </p:sp>
      <p:sp>
        <p:nvSpPr>
          <p:cNvPr id="25603" name="Rectangle 4"/>
          <p:cNvSpPr>
            <a:spLocks noGrp="1" noChangeArrowheads="1"/>
          </p:cNvSpPr>
          <p:nvPr>
            <p:ph type="title"/>
          </p:nvPr>
        </p:nvSpPr>
        <p:spPr/>
        <p:txBody>
          <a:bodyPr/>
          <a:lstStyle/>
          <a:p>
            <a:pPr eaLnBrk="1" hangingPunct="1"/>
            <a:r>
              <a:rPr lang="en-US" sz="3800" smtClean="0"/>
              <a:t>Keterangan Isi Masing-masing Field RTP</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smtClean="0"/>
              <a:t>DHCP</a:t>
            </a:r>
          </a:p>
        </p:txBody>
      </p:sp>
      <p:sp>
        <p:nvSpPr>
          <p:cNvPr id="109571" name="Rectangle 3"/>
          <p:cNvSpPr>
            <a:spLocks noGrp="1" noChangeArrowheads="1"/>
          </p:cNvSpPr>
          <p:nvPr>
            <p:ph type="body" idx="1"/>
          </p:nvPr>
        </p:nvSpPr>
        <p:spPr/>
        <p:txBody>
          <a:bodyPr/>
          <a:lstStyle/>
          <a:p>
            <a:r>
              <a:rPr lang="en-US" sz="2600" smtClean="0"/>
              <a:t>Servis Dynamic Host Confirmation Protocol (DHCP) memungkinkan device di jaringan untuk memperoleh IP address dan informasi lainnya dari DHCP server. Servis ini secara otomatis memberikan IP address, subnet mask, gateway dan parameter jaringan IP  lainnya.</a:t>
            </a:r>
          </a:p>
          <a:p>
            <a:r>
              <a:rPr lang="en-US" sz="2600" smtClean="0"/>
              <a:t>DHCP memungkinkan host memiliki IP address secara dinamis saat terhubung ke jaringan. Server DHCP  memilih address dari ‘pool address’ dan memberikannya kepada host untuk waktu tertentu.</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endParaRPr lang="en-US" smtClean="0"/>
          </a:p>
        </p:txBody>
      </p:sp>
      <p:sp>
        <p:nvSpPr>
          <p:cNvPr id="110595" name="Rectangle 3"/>
          <p:cNvSpPr>
            <a:spLocks noGrp="1" noChangeArrowheads="1"/>
          </p:cNvSpPr>
          <p:nvPr>
            <p:ph type="body" idx="1"/>
          </p:nvPr>
        </p:nvSpPr>
        <p:spPr/>
        <p:txBody>
          <a:bodyPr/>
          <a:lstStyle/>
          <a:p>
            <a:endParaRPr lang="en-US" smtClean="0"/>
          </a:p>
        </p:txBody>
      </p:sp>
      <p:pic>
        <p:nvPicPr>
          <p:cNvPr id="110596" name="Picture 4"/>
          <p:cNvPicPr>
            <a:picLocks noChangeAspect="1" noChangeArrowheads="1"/>
          </p:cNvPicPr>
          <p:nvPr/>
        </p:nvPicPr>
        <p:blipFill>
          <a:blip r:embed="rId2"/>
          <a:srcRect/>
          <a:stretch>
            <a:fillRect/>
          </a:stretch>
        </p:blipFill>
        <p:spPr bwMode="auto">
          <a:xfrm>
            <a:off x="1143000" y="1905000"/>
            <a:ext cx="6324600" cy="2563813"/>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smtClean="0"/>
              <a:t>TELNET</a:t>
            </a:r>
          </a:p>
        </p:txBody>
      </p:sp>
      <p:sp>
        <p:nvSpPr>
          <p:cNvPr id="111619" name="Rectangle 3"/>
          <p:cNvSpPr>
            <a:spLocks noGrp="1" noChangeArrowheads="1"/>
          </p:cNvSpPr>
          <p:nvPr>
            <p:ph type="body" idx="1"/>
          </p:nvPr>
        </p:nvSpPr>
        <p:spPr/>
        <p:txBody>
          <a:bodyPr/>
          <a:lstStyle/>
          <a:p>
            <a:pPr>
              <a:lnSpc>
                <a:spcPct val="90000"/>
              </a:lnSpc>
            </a:pPr>
            <a:r>
              <a:rPr lang="en-US" sz="2100" smtClean="0"/>
              <a:t>Jauh sebelum PC dengan interface grafik ada, orang menggunakan sistem yang text-based dimana display terminal langsung terhubung ke komputer sentral. Setelah adanya jaringan, orang membutuhkan cara untuk melakukan remote access ke sistem komputer.</a:t>
            </a:r>
          </a:p>
          <a:p>
            <a:pPr>
              <a:lnSpc>
                <a:spcPct val="90000"/>
              </a:lnSpc>
            </a:pPr>
            <a:endParaRPr lang="en-US" sz="2100" smtClean="0"/>
          </a:p>
          <a:p>
            <a:pPr>
              <a:lnSpc>
                <a:spcPct val="90000"/>
              </a:lnSpc>
            </a:pPr>
            <a:r>
              <a:rPr lang="en-US" sz="2100" smtClean="0"/>
              <a:t>Telnet dikembangkan tahun 1970, menyediakan metode standar emulasi perangkat terminal text-based melalui jaringan data. Protokol dan software client, keduanya biasa disebut Telnet.</a:t>
            </a:r>
          </a:p>
          <a:p>
            <a:pPr>
              <a:lnSpc>
                <a:spcPct val="90000"/>
              </a:lnSpc>
            </a:pPr>
            <a:endParaRPr lang="en-US" sz="2100" smtClean="0"/>
          </a:p>
          <a:p>
            <a:pPr>
              <a:lnSpc>
                <a:spcPct val="90000"/>
              </a:lnSpc>
            </a:pPr>
            <a:r>
              <a:rPr lang="en-US" sz="2100" smtClean="0"/>
              <a:t>Koneksi menggunakan Telnet disebut sesi atau koneksi Virtual Terminal. Telnet menggunakan software untuk membentuk virtual device yang menyediakan fitur yang sama pada terminal session  dengan akses ke CLI (command Line Interface) server.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smtClean="0"/>
              <a:t>Client-Server Model</a:t>
            </a:r>
          </a:p>
        </p:txBody>
      </p:sp>
      <p:sp>
        <p:nvSpPr>
          <p:cNvPr id="98307" name="Rectangle 3"/>
          <p:cNvSpPr>
            <a:spLocks noGrp="1" noChangeArrowheads="1"/>
          </p:cNvSpPr>
          <p:nvPr>
            <p:ph type="body" idx="1"/>
          </p:nvPr>
        </p:nvSpPr>
        <p:spPr/>
        <p:txBody>
          <a:bodyPr/>
          <a:lstStyle/>
          <a:p>
            <a:pPr>
              <a:lnSpc>
                <a:spcPct val="90000"/>
              </a:lnSpc>
              <a:buFont typeface="Wingdings" pitchFamily="2" charset="2"/>
              <a:buNone/>
            </a:pPr>
            <a:endParaRPr lang="en-US" sz="2100" smtClean="0"/>
          </a:p>
          <a:p>
            <a:pPr>
              <a:lnSpc>
                <a:spcPct val="90000"/>
              </a:lnSpc>
            </a:pPr>
            <a:r>
              <a:rPr lang="en-US" sz="2100" smtClean="0"/>
              <a:t>Pada model client/ server, proses client-server dilakukan di layer aplikasi. Client memulai pertukaran dengan meminta data dari server, yang bertanggung jawab untuk mengirimkan 1 atau lebih data stream ke client. Protokol layer aplikasi mendeskripsikan format request dan respon antara client dan server. Selain transfer data, pertukaran ini juga membutuhkan informasi kontrol seperti autentikasi user dan identifikasi file data yang ditransfer.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endParaRPr lang="en-US" smtClean="0"/>
          </a:p>
        </p:txBody>
      </p:sp>
      <p:sp>
        <p:nvSpPr>
          <p:cNvPr id="112643" name="Rectangle 3"/>
          <p:cNvSpPr>
            <a:spLocks noGrp="1" noChangeArrowheads="1"/>
          </p:cNvSpPr>
          <p:nvPr>
            <p:ph type="body" idx="1"/>
          </p:nvPr>
        </p:nvSpPr>
        <p:spPr/>
        <p:txBody>
          <a:bodyPr/>
          <a:lstStyle/>
          <a:p>
            <a:endParaRPr lang="en-US" smtClean="0"/>
          </a:p>
        </p:txBody>
      </p:sp>
      <p:pic>
        <p:nvPicPr>
          <p:cNvPr id="112644" name="Picture 4"/>
          <p:cNvPicPr>
            <a:picLocks noChangeAspect="1" noChangeArrowheads="1"/>
          </p:cNvPicPr>
          <p:nvPr/>
        </p:nvPicPr>
        <p:blipFill>
          <a:blip r:embed="rId2"/>
          <a:srcRect/>
          <a:stretch>
            <a:fillRect/>
          </a:stretch>
        </p:blipFill>
        <p:spPr bwMode="auto">
          <a:xfrm>
            <a:off x="762000" y="533400"/>
            <a:ext cx="6629400" cy="506095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457200" y="3200400"/>
            <a:ext cx="8229600" cy="1139825"/>
          </a:xfrm>
        </p:spPr>
        <p:txBody>
          <a:bodyPr/>
          <a:lstStyle/>
          <a:p>
            <a:pPr algn="ctr"/>
            <a:r>
              <a:rPr lang="en-US" smtClean="0"/>
              <a:t>HAPPY LEARNING</a:t>
            </a:r>
          </a:p>
        </p:txBody>
      </p:sp>
      <p:sp>
        <p:nvSpPr>
          <p:cNvPr id="113667" name="Rectangle 3"/>
          <p:cNvSpPr>
            <a:spLocks noGrp="1" noChangeArrowheads="1"/>
          </p:cNvSpPr>
          <p:nvPr>
            <p:ph type="body" idx="1"/>
          </p:nvPr>
        </p:nvSpPr>
        <p:spPr/>
        <p:txBody>
          <a:bodyPr/>
          <a:lstStyle/>
          <a:p>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endParaRPr lang="en-US" smtClean="0"/>
          </a:p>
        </p:txBody>
      </p:sp>
      <p:sp>
        <p:nvSpPr>
          <p:cNvPr id="100355" name="Rectangle 3"/>
          <p:cNvSpPr>
            <a:spLocks noGrp="1" noChangeArrowheads="1"/>
          </p:cNvSpPr>
          <p:nvPr>
            <p:ph type="body" idx="1"/>
          </p:nvPr>
        </p:nvSpPr>
        <p:spPr/>
        <p:txBody>
          <a:bodyPr/>
          <a:lstStyle/>
          <a:p>
            <a:endParaRPr lang="en-US" smtClean="0"/>
          </a:p>
        </p:txBody>
      </p:sp>
      <p:pic>
        <p:nvPicPr>
          <p:cNvPr id="100356" name="Picture 4"/>
          <p:cNvPicPr>
            <a:picLocks noChangeAspect="1" noChangeArrowheads="1"/>
          </p:cNvPicPr>
          <p:nvPr/>
        </p:nvPicPr>
        <p:blipFill>
          <a:blip r:embed="rId2"/>
          <a:srcRect/>
          <a:stretch>
            <a:fillRect/>
          </a:stretch>
        </p:blipFill>
        <p:spPr bwMode="auto">
          <a:xfrm>
            <a:off x="1066800" y="1143000"/>
            <a:ext cx="7086600" cy="402431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smtClean="0"/>
              <a:t>Peer To Peer Model</a:t>
            </a:r>
          </a:p>
        </p:txBody>
      </p:sp>
      <p:sp>
        <p:nvSpPr>
          <p:cNvPr id="101379" name="Rectangle 3"/>
          <p:cNvSpPr>
            <a:spLocks noGrp="1" noChangeArrowheads="1"/>
          </p:cNvSpPr>
          <p:nvPr>
            <p:ph type="body" idx="1"/>
          </p:nvPr>
        </p:nvSpPr>
        <p:spPr/>
        <p:txBody>
          <a:bodyPr/>
          <a:lstStyle/>
          <a:p>
            <a:pPr>
              <a:lnSpc>
                <a:spcPct val="80000"/>
              </a:lnSpc>
            </a:pPr>
            <a:r>
              <a:rPr lang="en-US" sz="1500" smtClean="0"/>
              <a:t>Pada jaringan peer-to-peer, 2 atau lebih komputer dihubungkan melalui jaringan dan dapat berbagi resource (seperti printer dan file) tanpa memiliki server yang dedicated. Setiap koneksi dan device (yang dikenal sebagai peer) dapat berfungsi sebagai client atau server. 1 komputer dapat diasumsikan sebagai server untuk 1 transaksi sekaligus berperan sebagai client bagi yang lain. Tugas client dan server diatur dengan basis per request.  </a:t>
            </a:r>
          </a:p>
          <a:p>
            <a:pPr>
              <a:lnSpc>
                <a:spcPct val="80000"/>
              </a:lnSpc>
            </a:pPr>
            <a:endParaRPr lang="en-US" sz="1500" smtClean="0"/>
          </a:p>
          <a:p>
            <a:pPr>
              <a:lnSpc>
                <a:spcPct val="80000"/>
              </a:lnSpc>
            </a:pPr>
            <a:r>
              <a:rPr lang="en-US" sz="1500" smtClean="0"/>
              <a:t>Sebuah simple home network dengan 2 komputer yang terkoneksi dengan printer adalah contoh jaringan peer-to-peer. Masing-masing orang dapat mengatur PC nya masing-masing agar dapat men-share file, bermain game online, atau menshare koneksi internet. Contoh lainnya adalah 2 komputer yang terkoneksi suatu jaringan yang menggunakan software aplikasi untuk menshare resource satu sama lain melalui jaringan.</a:t>
            </a:r>
          </a:p>
          <a:p>
            <a:pPr>
              <a:lnSpc>
                <a:spcPct val="80000"/>
              </a:lnSpc>
            </a:pPr>
            <a:r>
              <a:rPr lang="en-US" sz="1500" smtClean="0"/>
              <a:t>Tidak seperti model client/ server yang menggunakan server yang dedicated, peer-to-peer network melakukan desentralisasi resource di jaringan. Informasi dapat diletakkan dimanapun pada device yang terkoneksi. Hampir semua OS sekarang ini support file dan print sahing tanpa perlu software tambahan lagi. Karena peer-to-peer network biasanya tidak menggunakan akun user, izin, atau monitor secara sentralisasi, maka akan sulit untuk melindungi security dan access policies dalam jaringan yang memiliki banyak komputer. User akun dan akses harus di set secara individual per peer device.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endParaRPr lang="en-US" smtClean="0"/>
          </a:p>
        </p:txBody>
      </p:sp>
      <p:sp>
        <p:nvSpPr>
          <p:cNvPr id="102403" name="Rectangle 3"/>
          <p:cNvSpPr>
            <a:spLocks noGrp="1" noChangeArrowheads="1"/>
          </p:cNvSpPr>
          <p:nvPr>
            <p:ph type="body" idx="1"/>
          </p:nvPr>
        </p:nvSpPr>
        <p:spPr/>
        <p:txBody>
          <a:bodyPr/>
          <a:lstStyle/>
          <a:p>
            <a:endParaRPr lang="en-US" smtClean="0"/>
          </a:p>
        </p:txBody>
      </p:sp>
      <p:pic>
        <p:nvPicPr>
          <p:cNvPr id="102404" name="Picture 4"/>
          <p:cNvPicPr>
            <a:picLocks noChangeAspect="1" noChangeArrowheads="1"/>
          </p:cNvPicPr>
          <p:nvPr/>
        </p:nvPicPr>
        <p:blipFill>
          <a:blip r:embed="rId2"/>
          <a:srcRect/>
          <a:stretch>
            <a:fillRect/>
          </a:stretch>
        </p:blipFill>
        <p:spPr bwMode="auto">
          <a:xfrm>
            <a:off x="533400" y="457200"/>
            <a:ext cx="7924800" cy="498951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smtClean="0"/>
              <a:t>Peer To Peer Application</a:t>
            </a:r>
          </a:p>
        </p:txBody>
      </p:sp>
      <p:sp>
        <p:nvSpPr>
          <p:cNvPr id="103427" name="Rectangle 3"/>
          <p:cNvSpPr>
            <a:spLocks noGrp="1" noChangeArrowheads="1"/>
          </p:cNvSpPr>
          <p:nvPr>
            <p:ph type="body" idx="1"/>
          </p:nvPr>
        </p:nvSpPr>
        <p:spPr/>
        <p:txBody>
          <a:bodyPr/>
          <a:lstStyle/>
          <a:p>
            <a:r>
              <a:rPr lang="en-US" sz="2600" smtClean="0"/>
              <a:t>Peer-to-peer application (P2P), tidak seperti peer-to-peer network, mengizinkan device berlaku sebagai client maupun server dalam komunikasi yang sama. Pada model ini, setiap  client adalah server dan setiap server adalah client. Keduanya dapat menginisiasi komunkasi dan setara dalam proses komunikasi. Walaupun demikian, peer-to-peer application mensyaratkan setiap end device menyediakan user interface dan running background service.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HTTP(Hypertext Transfer Protocol)</a:t>
            </a:r>
          </a:p>
        </p:txBody>
      </p:sp>
      <p:sp>
        <p:nvSpPr>
          <p:cNvPr id="6147" name="Rectangle 3"/>
          <p:cNvSpPr>
            <a:spLocks noGrp="1" noChangeArrowheads="1"/>
          </p:cNvSpPr>
          <p:nvPr>
            <p:ph type="body" idx="1"/>
          </p:nvPr>
        </p:nvSpPr>
        <p:spPr>
          <a:xfrm>
            <a:off x="457200" y="1143000"/>
            <a:ext cx="3352800" cy="4987925"/>
          </a:xfrm>
        </p:spPr>
        <p:txBody>
          <a:bodyPr/>
          <a:lstStyle/>
          <a:p>
            <a:pPr eaLnBrk="1" hangingPunct="1">
              <a:lnSpc>
                <a:spcPct val="80000"/>
              </a:lnSpc>
            </a:pPr>
            <a:r>
              <a:rPr lang="en-US" sz="2600" smtClean="0"/>
              <a:t>Protokol aplikasi web</a:t>
            </a:r>
          </a:p>
          <a:p>
            <a:pPr eaLnBrk="1" hangingPunct="1">
              <a:lnSpc>
                <a:spcPct val="80000"/>
              </a:lnSpc>
            </a:pPr>
            <a:r>
              <a:rPr lang="en-US" sz="2600" smtClean="0"/>
              <a:t>Menggunakan model client-server</a:t>
            </a:r>
          </a:p>
          <a:p>
            <a:pPr lvl="1" eaLnBrk="1" hangingPunct="1">
              <a:lnSpc>
                <a:spcPct val="80000"/>
              </a:lnSpc>
            </a:pPr>
            <a:r>
              <a:rPr lang="en-US" sz="2200" smtClean="0"/>
              <a:t>Client: browser yang melakukan request dan menerima objek web</a:t>
            </a:r>
          </a:p>
          <a:p>
            <a:pPr lvl="1" eaLnBrk="1" hangingPunct="1">
              <a:lnSpc>
                <a:spcPct val="80000"/>
              </a:lnSpc>
            </a:pPr>
            <a:r>
              <a:rPr lang="en-US" sz="2200" smtClean="0"/>
              <a:t>Server: web server yang mengirim objek sbg respon thd request client</a:t>
            </a:r>
          </a:p>
          <a:p>
            <a:pPr eaLnBrk="1" hangingPunct="1">
              <a:lnSpc>
                <a:spcPct val="80000"/>
              </a:lnSpc>
            </a:pPr>
            <a:r>
              <a:rPr lang="en-US" sz="2600" smtClean="0"/>
              <a:t>http1.0 : RFC 1945</a:t>
            </a:r>
          </a:p>
          <a:p>
            <a:pPr eaLnBrk="1" hangingPunct="1">
              <a:lnSpc>
                <a:spcPct val="80000"/>
              </a:lnSpc>
            </a:pPr>
            <a:r>
              <a:rPr lang="en-US" sz="2600" smtClean="0"/>
              <a:t>http1.1 : RFC 2068</a:t>
            </a:r>
          </a:p>
        </p:txBody>
      </p:sp>
      <p:pic>
        <p:nvPicPr>
          <p:cNvPr id="6148" name="Picture 4"/>
          <p:cNvPicPr>
            <a:picLocks noChangeAspect="1" noChangeArrowheads="1"/>
          </p:cNvPicPr>
          <p:nvPr/>
        </p:nvPicPr>
        <p:blipFill>
          <a:blip r:embed="rId3"/>
          <a:srcRect/>
          <a:stretch>
            <a:fillRect/>
          </a:stretch>
        </p:blipFill>
        <p:spPr bwMode="auto">
          <a:xfrm>
            <a:off x="4038600" y="1219200"/>
            <a:ext cx="4622800" cy="4321175"/>
          </a:xfrm>
          <a:prstGeom prst="rect">
            <a:avLst/>
          </a:prstGeom>
          <a:noFill/>
          <a:ln w="28575" algn="ctr">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body" sz="half" idx="1"/>
          </p:nvPr>
        </p:nvSpPr>
        <p:spPr>
          <a:xfrm>
            <a:off x="457200" y="1066800"/>
            <a:ext cx="8229600" cy="5064125"/>
          </a:xfrm>
        </p:spPr>
        <p:txBody>
          <a:bodyPr/>
          <a:lstStyle/>
          <a:p>
            <a:pPr eaLnBrk="1" hangingPunct="1">
              <a:lnSpc>
                <a:spcPct val="90000"/>
              </a:lnSpc>
              <a:buFont typeface="Wingdings" pitchFamily="2" charset="2"/>
              <a:buNone/>
            </a:pPr>
            <a:r>
              <a:rPr lang="en-US" sz="2200" smtClean="0"/>
              <a:t>http: layanan transport TCP</a:t>
            </a:r>
          </a:p>
          <a:p>
            <a:pPr eaLnBrk="1" hangingPunct="1">
              <a:lnSpc>
                <a:spcPct val="90000"/>
              </a:lnSpc>
            </a:pPr>
            <a:r>
              <a:rPr lang="en-US" sz="2200" smtClean="0"/>
              <a:t>Client menginisiasi koneksi TCP (membuat socket) ke server port 80</a:t>
            </a:r>
          </a:p>
          <a:p>
            <a:pPr eaLnBrk="1" hangingPunct="1">
              <a:lnSpc>
                <a:spcPct val="90000"/>
              </a:lnSpc>
            </a:pPr>
            <a:r>
              <a:rPr lang="en-US" sz="2200" smtClean="0"/>
              <a:t>Server menerima koneksi TCP dari client</a:t>
            </a:r>
          </a:p>
          <a:p>
            <a:pPr eaLnBrk="1" hangingPunct="1">
              <a:lnSpc>
                <a:spcPct val="90000"/>
              </a:lnSpc>
            </a:pPr>
            <a:r>
              <a:rPr lang="en-US" sz="2200" smtClean="0"/>
              <a:t>Saling bertukar pesan http (pesan protokol lapis aplikasi) antar browser dengan webserver</a:t>
            </a:r>
          </a:p>
          <a:p>
            <a:pPr eaLnBrk="1" hangingPunct="1">
              <a:lnSpc>
                <a:spcPct val="90000"/>
              </a:lnSpc>
            </a:pPr>
            <a:r>
              <a:rPr lang="en-US" sz="2200" smtClean="0"/>
              <a:t>Koneksi TCP ditutup</a:t>
            </a:r>
          </a:p>
          <a:p>
            <a:pPr eaLnBrk="1" hangingPunct="1">
              <a:lnSpc>
                <a:spcPct val="90000"/>
              </a:lnSpc>
              <a:buFont typeface="Wingdings" pitchFamily="2" charset="2"/>
              <a:buNone/>
            </a:pPr>
            <a:endParaRPr lang="en-US" sz="2200" smtClean="0"/>
          </a:p>
          <a:p>
            <a:pPr eaLnBrk="1" hangingPunct="1">
              <a:lnSpc>
                <a:spcPct val="90000"/>
              </a:lnSpc>
              <a:buFont typeface="Wingdings" pitchFamily="2" charset="2"/>
              <a:buNone/>
            </a:pPr>
            <a:r>
              <a:rPr lang="en-US" sz="2200" smtClean="0"/>
              <a:t>http : tanpa state (stateless)</a:t>
            </a:r>
          </a:p>
          <a:p>
            <a:pPr eaLnBrk="1" hangingPunct="1">
              <a:lnSpc>
                <a:spcPct val="90000"/>
              </a:lnSpc>
              <a:buFont typeface="Wingdings" pitchFamily="2" charset="2"/>
              <a:buChar char="à"/>
            </a:pPr>
            <a:r>
              <a:rPr lang="en-US" sz="2200" smtClean="0"/>
              <a:t>Server tidak mengingat permintaan sebelumnya client </a:t>
            </a:r>
          </a:p>
          <a:p>
            <a:pPr eaLnBrk="1" hangingPunct="1">
              <a:lnSpc>
                <a:spcPct val="90000"/>
              </a:lnSpc>
              <a:buFont typeface="Wingdings" pitchFamily="2" charset="2"/>
              <a:buChar char="à"/>
            </a:pPr>
            <a:r>
              <a:rPr lang="en-US" sz="2200" smtClean="0"/>
              <a:t>Fungsinya kombinasi dari FTP dan SMTP</a:t>
            </a:r>
          </a:p>
          <a:p>
            <a:pPr eaLnBrk="1" hangingPunct="1">
              <a:lnSpc>
                <a:spcPct val="90000"/>
              </a:lnSpc>
              <a:buFont typeface="Wingdings" pitchFamily="2" charset="2"/>
              <a:buChar char="à"/>
            </a:pPr>
            <a:r>
              <a:rPr lang="en-US" sz="2200" smtClean="0"/>
              <a:t>Data yang dikirim tidak spti SMTP, yang ditujukan untuk dibaca oleh manusia. HTTP dibaca oleh HTTP server dan client</a:t>
            </a:r>
          </a:p>
        </p:txBody>
      </p:sp>
      <p:sp>
        <p:nvSpPr>
          <p:cNvPr id="7171" name="Rectangle 6"/>
          <p:cNvSpPr>
            <a:spLocks noGrp="1" noChangeArrowheads="1"/>
          </p:cNvSpPr>
          <p:nvPr>
            <p:ph type="body" sz="half" idx="2"/>
          </p:nvPr>
        </p:nvSpPr>
        <p:spPr>
          <a:xfrm>
            <a:off x="4648200" y="381000"/>
            <a:ext cx="4038600" cy="5749925"/>
          </a:xfrm>
        </p:spPr>
        <p:txBody>
          <a:bodyPr/>
          <a:lstStyle/>
          <a:p>
            <a:pPr eaLnBrk="1" hangingPunct="1">
              <a:buFont typeface="Wingdings" pitchFamily="2" charset="2"/>
              <a:buNone/>
            </a:pPr>
            <a:endParaRPr lang="en-US" sz="2600" smtClean="0"/>
          </a:p>
          <a:p>
            <a:pPr eaLnBrk="1" hangingPunct="1"/>
            <a:endParaRPr lang="en-US" sz="2600" smtClean="0"/>
          </a:p>
        </p:txBody>
      </p:sp>
    </p:spTree>
  </p:cSld>
  <p:clrMapOvr>
    <a:masterClrMapping/>
  </p:clrMapOvr>
</p:sld>
</file>

<file path=ppt/theme/theme1.xml><?xml version="1.0" encoding="utf-8"?>
<a:theme xmlns:a="http://schemas.openxmlformats.org/drawingml/2006/main" name="Edge">
  <a:themeElements>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chemeClr val="tx2"/>
            </a:solidFill>
            <a:effectLst/>
            <a:latin typeface="Garamond" pitchFamily="18" charset="0"/>
          </a:defRPr>
        </a:defPPr>
      </a:lstStyle>
    </a:spDef>
    <a:lnDef>
      <a:spPr bwMode="auto">
        <a:xfrm>
          <a:off x="0" y="0"/>
          <a:ext cx="1" cy="1"/>
        </a:xfrm>
        <a:custGeom>
          <a:avLst/>
          <a:gdLst/>
          <a:ahLst/>
          <a:cxnLst/>
          <a:rect l="0" t="0" r="0" b="0"/>
          <a:pathLst/>
        </a:custGeom>
        <a:noFill/>
        <a:ln w="2857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chemeClr val="tx2"/>
            </a:solidFill>
            <a:effectLst/>
            <a:latin typeface="Garamond" pitchFamily="18"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5297</TotalTime>
  <Words>1395</Words>
  <Application>Microsoft Office PowerPoint</Application>
  <PresentationFormat>On-screen Show (4:3)</PresentationFormat>
  <Paragraphs>164</Paragraphs>
  <Slides>31</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Edge</vt:lpstr>
      <vt:lpstr>Clip</vt:lpstr>
      <vt:lpstr>Lapis Aplikasi</vt:lpstr>
      <vt:lpstr>Slide 2</vt:lpstr>
      <vt:lpstr>Client-Server Model</vt:lpstr>
      <vt:lpstr>Slide 4</vt:lpstr>
      <vt:lpstr>Peer To Peer Model</vt:lpstr>
      <vt:lpstr>Slide 6</vt:lpstr>
      <vt:lpstr>Peer To Peer Application</vt:lpstr>
      <vt:lpstr>HTTP(Hypertext Transfer Protocol)</vt:lpstr>
      <vt:lpstr>Slide 9</vt:lpstr>
      <vt:lpstr>Contoh http: User : www.ittelkom.ac.id</vt:lpstr>
      <vt:lpstr>Code Status</vt:lpstr>
      <vt:lpstr>Beberapa Code Status Response HTTP</vt:lpstr>
      <vt:lpstr>Slide 13</vt:lpstr>
      <vt:lpstr>Slide 14</vt:lpstr>
      <vt:lpstr>Slide 15</vt:lpstr>
      <vt:lpstr>Slide 16</vt:lpstr>
      <vt:lpstr>FTP (File Transfer Protocol)</vt:lpstr>
      <vt:lpstr>Slide 18</vt:lpstr>
      <vt:lpstr>ftp: koneksi data dan kendali terpisah</vt:lpstr>
      <vt:lpstr>SMTP (Simple Mail Transfer Protocol)</vt:lpstr>
      <vt:lpstr>Skenario : Alice mengirim pesan kepada Bob</vt:lpstr>
      <vt:lpstr>Slide 22</vt:lpstr>
      <vt:lpstr>Slide 23</vt:lpstr>
      <vt:lpstr>RTP : Real Time Protocol</vt:lpstr>
      <vt:lpstr>Real Time Protocol  Header</vt:lpstr>
      <vt:lpstr>Keterangan Isi Masing-masing Field RTP</vt:lpstr>
      <vt:lpstr>DHCP</vt:lpstr>
      <vt:lpstr>Slide 28</vt:lpstr>
      <vt:lpstr>TELNET</vt:lpstr>
      <vt:lpstr>Slide 30</vt:lpstr>
      <vt:lpstr>HAPPY LEARNING</vt:lpstr>
    </vt:vector>
  </TitlesOfParts>
  <Company>STTTelkom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Agus Virgono</dc:creator>
  <cp:lastModifiedBy>Tody Ariefianto W</cp:lastModifiedBy>
  <cp:revision>140</cp:revision>
  <dcterms:created xsi:type="dcterms:W3CDTF">2005-06-30T07:05:04Z</dcterms:created>
  <dcterms:modified xsi:type="dcterms:W3CDTF">2012-02-24T03:09:38Z</dcterms:modified>
</cp:coreProperties>
</file>